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8">
  <p:sldMasterIdLst>
    <p:sldMasterId id="2147483648" r:id="rId1"/>
    <p:sldMasterId id="2147483667" r:id="rId2"/>
  </p:sldMasterIdLst>
  <p:notesMasterIdLst>
    <p:notesMasterId r:id="rId51"/>
  </p:notesMasterIdLst>
  <p:sldIdLst>
    <p:sldId id="453" r:id="rId3"/>
    <p:sldId id="446" r:id="rId4"/>
    <p:sldId id="314" r:id="rId5"/>
    <p:sldId id="497" r:id="rId6"/>
    <p:sldId id="507" r:id="rId7"/>
    <p:sldId id="498" r:id="rId8"/>
    <p:sldId id="499" r:id="rId9"/>
    <p:sldId id="500" r:id="rId10"/>
    <p:sldId id="501" r:id="rId11"/>
    <p:sldId id="527" r:id="rId12"/>
    <p:sldId id="528" r:id="rId13"/>
    <p:sldId id="503" r:id="rId14"/>
    <p:sldId id="504" r:id="rId15"/>
    <p:sldId id="505" r:id="rId16"/>
    <p:sldId id="465" r:id="rId17"/>
    <p:sldId id="466" r:id="rId18"/>
    <p:sldId id="529" r:id="rId19"/>
    <p:sldId id="520" r:id="rId20"/>
    <p:sldId id="511" r:id="rId21"/>
    <p:sldId id="512" r:id="rId22"/>
    <p:sldId id="513" r:id="rId23"/>
    <p:sldId id="530" r:id="rId24"/>
    <p:sldId id="515" r:id="rId25"/>
    <p:sldId id="516" r:id="rId26"/>
    <p:sldId id="531" r:id="rId27"/>
    <p:sldId id="518" r:id="rId28"/>
    <p:sldId id="532" r:id="rId29"/>
    <p:sldId id="451" r:id="rId30"/>
    <p:sldId id="433" r:id="rId31"/>
    <p:sldId id="434" r:id="rId32"/>
    <p:sldId id="377" r:id="rId33"/>
    <p:sldId id="526" r:id="rId34"/>
    <p:sldId id="379" r:id="rId35"/>
    <p:sldId id="437" r:id="rId36"/>
    <p:sldId id="438" r:id="rId37"/>
    <p:sldId id="533" r:id="rId38"/>
    <p:sldId id="417" r:id="rId39"/>
    <p:sldId id="317" r:id="rId40"/>
    <p:sldId id="318" r:id="rId41"/>
    <p:sldId id="319" r:id="rId42"/>
    <p:sldId id="439" r:id="rId43"/>
    <p:sldId id="442" r:id="rId44"/>
    <p:sldId id="321" r:id="rId45"/>
    <p:sldId id="435" r:id="rId46"/>
    <p:sldId id="443" r:id="rId47"/>
    <p:sldId id="402" r:id="rId48"/>
    <p:sldId id="440" r:id="rId49"/>
    <p:sldId id="494" r:id="rId5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9BD91"/>
    <a:srgbClr val="81C198"/>
    <a:srgbClr val="24A8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Style moyen 4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856" autoAdjust="0"/>
    <p:restoredTop sz="96437" autoAdjust="0"/>
  </p:normalViewPr>
  <p:slideViewPr>
    <p:cSldViewPr>
      <p:cViewPr varScale="1">
        <p:scale>
          <a:sx n="82" d="100"/>
          <a:sy n="82" d="100"/>
        </p:scale>
        <p:origin x="912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031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8" Type="http://schemas.openxmlformats.org/officeDocument/2006/relationships/slide" Target="slides/slide6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38D3BE-6A24-4596-9069-9FF0ABB87BB7}" type="doc">
      <dgm:prSet loTypeId="urn:microsoft.com/office/officeart/2005/8/layout/radial2" loCatId="relationship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fr-CH"/>
        </a:p>
      </dgm:t>
    </dgm:pt>
    <dgm:pt modelId="{0DFAB97F-AC08-4DFA-A877-64AF8DF36FD6}">
      <dgm:prSet phldrT="[Texte]" custT="1"/>
      <dgm:spPr>
        <a:solidFill>
          <a:schemeClr val="accent6">
            <a:lumMod val="60000"/>
            <a:lumOff val="40000"/>
          </a:schemeClr>
        </a:solidFill>
        <a:ln>
          <a:solidFill>
            <a:srgbClr val="FFFF00"/>
          </a:solidFill>
        </a:ln>
      </dgm:spPr>
      <dgm:t>
        <a:bodyPr/>
        <a:lstStyle/>
        <a:p>
          <a:r>
            <a:rPr lang="fr-FR" sz="1200" b="1" dirty="0">
              <a:solidFill>
                <a:schemeClr val="tx1"/>
              </a:solidFill>
              <a:latin typeface="Calibri Light" pitchFamily="34" charset="0"/>
              <a:cs typeface="Arial" panose="020B0604020202020204" pitchFamily="34" charset="0"/>
            </a:rPr>
            <a:t>UTI-A </a:t>
          </a:r>
        </a:p>
        <a:p>
          <a:r>
            <a:rPr lang="fr-FR" sz="1200" b="0" dirty="0">
              <a:solidFill>
                <a:schemeClr val="tx1"/>
              </a:solidFill>
              <a:latin typeface="Calibri Light" pitchFamily="34" charset="0"/>
              <a:cs typeface="Arial" panose="020B0604020202020204" pitchFamily="34" charset="0"/>
            </a:rPr>
            <a:t>Infection urinaire symptomatique, </a:t>
          </a:r>
          <a:r>
            <a:rPr lang="fr-FR" sz="1200" b="0" dirty="0" err="1">
              <a:solidFill>
                <a:schemeClr val="tx1"/>
              </a:solidFill>
              <a:latin typeface="Calibri Light" pitchFamily="34" charset="0"/>
              <a:cs typeface="Arial" panose="020B0604020202020204" pitchFamily="34" charset="0"/>
            </a:rPr>
            <a:t>microbiologique-ment</a:t>
          </a:r>
          <a:r>
            <a:rPr lang="fr-FR" sz="1200" b="0" dirty="0">
              <a:solidFill>
                <a:schemeClr val="tx1"/>
              </a:solidFill>
              <a:latin typeface="Calibri Light" pitchFamily="34" charset="0"/>
              <a:cs typeface="Arial" panose="020B0604020202020204" pitchFamily="34" charset="0"/>
            </a:rPr>
            <a:t> confirmée</a:t>
          </a:r>
          <a:endParaRPr lang="fr-CH" sz="1200" b="0" dirty="0">
            <a:solidFill>
              <a:schemeClr val="tx1"/>
            </a:solidFill>
            <a:latin typeface="Calibri Light" pitchFamily="34" charset="0"/>
            <a:cs typeface="Arial" panose="020B0604020202020204" pitchFamily="34" charset="0"/>
          </a:endParaRPr>
        </a:p>
      </dgm:t>
    </dgm:pt>
    <dgm:pt modelId="{56F421E6-4F2B-40D9-9EB2-14F4588EDD6A}" type="parTrans" cxnId="{5D6AD176-F836-46FA-B1B3-CDF416EA98A1}">
      <dgm:prSet/>
      <dgm:spPr/>
      <dgm:t>
        <a:bodyPr/>
        <a:lstStyle/>
        <a:p>
          <a:endParaRPr lang="fr-CH">
            <a:latin typeface="Calibri Light" pitchFamily="34" charset="0"/>
          </a:endParaRPr>
        </a:p>
      </dgm:t>
    </dgm:pt>
    <dgm:pt modelId="{2DE1E26F-31B4-413B-BD1A-2DBB1C68F63F}" type="sibTrans" cxnId="{5D6AD176-F836-46FA-B1B3-CDF416EA98A1}">
      <dgm:prSet/>
      <dgm:spPr/>
      <dgm:t>
        <a:bodyPr/>
        <a:lstStyle/>
        <a:p>
          <a:endParaRPr lang="fr-CH"/>
        </a:p>
      </dgm:t>
    </dgm:pt>
    <dgm:pt modelId="{FD7D2C2A-12CA-4AC1-8538-CD84C23FC604}">
      <dgm:prSet phldrT="[Texte]" custT="1"/>
      <dgm:spPr/>
      <dgm:t>
        <a:bodyPr/>
        <a:lstStyle/>
        <a:p>
          <a:r>
            <a:rPr lang="fr-CH" sz="1200" dirty="0">
              <a:latin typeface="Calibri Light" pitchFamily="34" charset="0"/>
              <a:cs typeface="Arial" panose="020B0604020202020204" pitchFamily="34" charset="0"/>
            </a:rPr>
            <a:t>1 critère clinique ET</a:t>
          </a:r>
        </a:p>
      </dgm:t>
    </dgm:pt>
    <dgm:pt modelId="{E1DC5EE7-D26A-450D-93DA-C39FA80143E1}" type="parTrans" cxnId="{FD65F2FE-E7DE-4586-8FB7-BA7AE146F506}">
      <dgm:prSet/>
      <dgm:spPr/>
      <dgm:t>
        <a:bodyPr/>
        <a:lstStyle/>
        <a:p>
          <a:endParaRPr lang="fr-CH"/>
        </a:p>
      </dgm:t>
    </dgm:pt>
    <dgm:pt modelId="{F6F416AC-7C57-4C3E-A75E-92F3DC1A26D2}" type="sibTrans" cxnId="{FD65F2FE-E7DE-4586-8FB7-BA7AE146F506}">
      <dgm:prSet/>
      <dgm:spPr/>
      <dgm:t>
        <a:bodyPr/>
        <a:lstStyle/>
        <a:p>
          <a:endParaRPr lang="fr-CH"/>
        </a:p>
      </dgm:t>
    </dgm:pt>
    <dgm:pt modelId="{67781799-A4E5-486F-8D4F-0E8D41CCB069}">
      <dgm:prSet phldrT="[Texte]" custT="1"/>
      <dgm:spPr/>
      <dgm:t>
        <a:bodyPr/>
        <a:lstStyle/>
        <a:p>
          <a:r>
            <a:rPr lang="fr-FR" sz="1200" dirty="0">
              <a:latin typeface="Calibri Light" pitchFamily="34" charset="0"/>
              <a:cs typeface="Arial" panose="020B0604020202020204" pitchFamily="34" charset="0"/>
            </a:rPr>
            <a:t>culture ≥ 10</a:t>
          </a:r>
          <a:r>
            <a:rPr lang="fr-FR" sz="1200" baseline="30000" dirty="0">
              <a:latin typeface="Calibri Light" pitchFamily="34" charset="0"/>
              <a:cs typeface="Arial" panose="020B0604020202020204" pitchFamily="34" charset="0"/>
            </a:rPr>
            <a:t>5</a:t>
          </a:r>
          <a:r>
            <a:rPr lang="fr-FR" sz="1200" dirty="0">
              <a:latin typeface="Calibri Light" pitchFamily="34" charset="0"/>
              <a:cs typeface="Arial" panose="020B0604020202020204" pitchFamily="34" charset="0"/>
            </a:rPr>
            <a:t> colonies/ml (par germes identifiés) et pas plus de 2 types d’organismes</a:t>
          </a:r>
          <a:endParaRPr lang="fr-CH" sz="1200" dirty="0">
            <a:latin typeface="Calibri Light" pitchFamily="34" charset="0"/>
            <a:cs typeface="Arial" panose="020B0604020202020204" pitchFamily="34" charset="0"/>
          </a:endParaRPr>
        </a:p>
      </dgm:t>
    </dgm:pt>
    <dgm:pt modelId="{674D4247-EF2A-47F6-A0DC-E527E0E8B3AC}" type="parTrans" cxnId="{B6E7153E-EAFF-4F92-9764-8A0D4672D3C6}">
      <dgm:prSet/>
      <dgm:spPr/>
      <dgm:t>
        <a:bodyPr/>
        <a:lstStyle/>
        <a:p>
          <a:endParaRPr lang="fr-CH"/>
        </a:p>
      </dgm:t>
    </dgm:pt>
    <dgm:pt modelId="{F10F8FAD-2260-4319-9432-C824B5AE7021}" type="sibTrans" cxnId="{B6E7153E-EAFF-4F92-9764-8A0D4672D3C6}">
      <dgm:prSet/>
      <dgm:spPr/>
      <dgm:t>
        <a:bodyPr/>
        <a:lstStyle/>
        <a:p>
          <a:endParaRPr lang="fr-CH"/>
        </a:p>
      </dgm:t>
    </dgm:pt>
    <dgm:pt modelId="{C14F5D8B-E5AA-43C7-BB2B-443CC59160F9}">
      <dgm:prSet phldrT="[Texte]" custT="1"/>
      <dgm:spPr>
        <a:ln>
          <a:solidFill>
            <a:srgbClr val="FFFF00"/>
          </a:solidFill>
        </a:ln>
      </dgm:spPr>
      <dgm:t>
        <a:bodyPr/>
        <a:lstStyle/>
        <a:p>
          <a:r>
            <a:rPr lang="fr-FR" sz="1200" b="1" i="0" dirty="0">
              <a:solidFill>
                <a:schemeClr val="tx1"/>
              </a:solidFill>
              <a:latin typeface="Calibri Light" pitchFamily="34" charset="0"/>
              <a:cs typeface="Arial" panose="020B0604020202020204" pitchFamily="34" charset="0"/>
            </a:rPr>
            <a:t>UTI-B</a:t>
          </a:r>
        </a:p>
        <a:p>
          <a:r>
            <a:rPr lang="fr-FR" sz="1200" b="0" i="0" dirty="0">
              <a:solidFill>
                <a:schemeClr val="tx1"/>
              </a:solidFill>
              <a:latin typeface="Calibri Light" pitchFamily="34" charset="0"/>
              <a:cs typeface="Arial" panose="020B0604020202020204" pitchFamily="34" charset="0"/>
            </a:rPr>
            <a:t>Infection urinaire symptomatique, sans confirmation microbiologique</a:t>
          </a:r>
          <a:endParaRPr lang="fr-CH" sz="1200" b="0" i="0" dirty="0">
            <a:solidFill>
              <a:schemeClr val="tx1"/>
            </a:solidFill>
            <a:latin typeface="Calibri Light" pitchFamily="34" charset="0"/>
            <a:cs typeface="Arial" panose="020B0604020202020204" pitchFamily="34" charset="0"/>
          </a:endParaRPr>
        </a:p>
      </dgm:t>
    </dgm:pt>
    <dgm:pt modelId="{74F74C79-87DC-4179-80A1-53AA5AAF7CAC}" type="parTrans" cxnId="{3EDF535F-427C-4396-AB43-F42D11D715E0}">
      <dgm:prSet/>
      <dgm:spPr/>
      <dgm:t>
        <a:bodyPr/>
        <a:lstStyle/>
        <a:p>
          <a:endParaRPr lang="fr-CH">
            <a:latin typeface="Calibri Light" pitchFamily="34" charset="0"/>
          </a:endParaRPr>
        </a:p>
      </dgm:t>
    </dgm:pt>
    <dgm:pt modelId="{ECEA3F72-918C-4C64-8B73-DC131338AB6E}" type="sibTrans" cxnId="{3EDF535F-427C-4396-AB43-F42D11D715E0}">
      <dgm:prSet/>
      <dgm:spPr/>
      <dgm:t>
        <a:bodyPr/>
        <a:lstStyle/>
        <a:p>
          <a:endParaRPr lang="fr-CH"/>
        </a:p>
      </dgm:t>
    </dgm:pt>
    <dgm:pt modelId="{9DD907D7-F88B-4A6F-BFBB-F4CE92026E9C}">
      <dgm:prSet phldrT="[Texte]" custT="1"/>
      <dgm:spPr/>
      <dgm:t>
        <a:bodyPr/>
        <a:lstStyle/>
        <a:p>
          <a:r>
            <a:rPr lang="fr-CH" sz="1100" dirty="0">
              <a:latin typeface="Calibri Light" pitchFamily="34" charset="0"/>
              <a:cs typeface="Arial" panose="020B0604020202020204" pitchFamily="34" charset="0"/>
            </a:rPr>
            <a:t>2 critères cliniques ET </a:t>
          </a:r>
        </a:p>
      </dgm:t>
    </dgm:pt>
    <dgm:pt modelId="{67F9E971-81A2-4343-A41F-F75E8E3A7351}" type="parTrans" cxnId="{48770566-BE59-4411-A9C9-54DB6148094B}">
      <dgm:prSet/>
      <dgm:spPr/>
      <dgm:t>
        <a:bodyPr/>
        <a:lstStyle/>
        <a:p>
          <a:endParaRPr lang="fr-CH"/>
        </a:p>
      </dgm:t>
    </dgm:pt>
    <dgm:pt modelId="{CB889636-73C2-4086-B9AB-F1175B27B9E9}" type="sibTrans" cxnId="{48770566-BE59-4411-A9C9-54DB6148094B}">
      <dgm:prSet/>
      <dgm:spPr/>
      <dgm:t>
        <a:bodyPr/>
        <a:lstStyle/>
        <a:p>
          <a:endParaRPr lang="fr-CH"/>
        </a:p>
      </dgm:t>
    </dgm:pt>
    <dgm:pt modelId="{668A1B37-8E1A-45E0-85B3-2A406B26EDDD}">
      <dgm:prSet phldrT="[Texte]" custT="1"/>
      <dgm:spPr/>
      <dgm:t>
        <a:bodyPr/>
        <a:lstStyle/>
        <a:p>
          <a:r>
            <a:rPr lang="fr-FR" sz="1100" dirty="0" err="1">
              <a:latin typeface="Calibri Light" pitchFamily="34" charset="0"/>
              <a:cs typeface="Arial" panose="020B0604020202020204" pitchFamily="34" charset="0"/>
            </a:rPr>
            <a:t>Stix</a:t>
          </a:r>
          <a:r>
            <a:rPr lang="fr-FR" sz="1100" dirty="0">
              <a:latin typeface="Calibri Light" pitchFamily="34" charset="0"/>
              <a:cs typeface="Arial" panose="020B0604020202020204" pitchFamily="34" charset="0"/>
            </a:rPr>
            <a:t> U + pour estérase leucocytaire et/ou nitrites OU</a:t>
          </a:r>
          <a:endParaRPr lang="fr-CH" sz="1100" dirty="0">
            <a:latin typeface="Calibri Light" pitchFamily="34" charset="0"/>
            <a:cs typeface="Arial" panose="020B0604020202020204" pitchFamily="34" charset="0"/>
          </a:endParaRPr>
        </a:p>
      </dgm:t>
    </dgm:pt>
    <dgm:pt modelId="{7C26499C-6BE6-4141-97F9-06D5139F2273}" type="parTrans" cxnId="{B1767D0D-FE8E-4E10-B1A7-B6441DA9E387}">
      <dgm:prSet/>
      <dgm:spPr/>
      <dgm:t>
        <a:bodyPr/>
        <a:lstStyle/>
        <a:p>
          <a:endParaRPr lang="fr-CH"/>
        </a:p>
      </dgm:t>
    </dgm:pt>
    <dgm:pt modelId="{7B6C7419-1A1D-47CB-97F9-B7B2069FF55F}" type="sibTrans" cxnId="{B1767D0D-FE8E-4E10-B1A7-B6441DA9E387}">
      <dgm:prSet/>
      <dgm:spPr/>
      <dgm:t>
        <a:bodyPr/>
        <a:lstStyle/>
        <a:p>
          <a:endParaRPr lang="fr-CH"/>
        </a:p>
      </dgm:t>
    </dgm:pt>
    <dgm:pt modelId="{A7EAF248-114C-4314-AE01-E7C89BA69D16}">
      <dgm:prSet custT="1"/>
      <dgm:spPr/>
      <dgm:t>
        <a:bodyPr/>
        <a:lstStyle/>
        <a:p>
          <a:r>
            <a:rPr lang="fr-FR" sz="1100" dirty="0">
              <a:latin typeface="Calibri Light" pitchFamily="34" charset="0"/>
              <a:cs typeface="Arial" panose="020B0604020202020204" pitchFamily="34" charset="0"/>
            </a:rPr>
            <a:t>Pyurie : urine avec &gt; 10 </a:t>
          </a:r>
          <a:r>
            <a:rPr lang="fr-FR" sz="1100" dirty="0" err="1">
              <a:latin typeface="Calibri Light" pitchFamily="34" charset="0"/>
              <a:cs typeface="Arial" panose="020B0604020202020204" pitchFamily="34" charset="0"/>
            </a:rPr>
            <a:t>leucos</a:t>
          </a:r>
          <a:r>
            <a:rPr lang="fr-FR" sz="1100" dirty="0">
              <a:latin typeface="Calibri Light" pitchFamily="34" charset="0"/>
              <a:cs typeface="Arial" panose="020B0604020202020204" pitchFamily="34" charset="0"/>
            </a:rPr>
            <a:t>/ml ou ≥ 3 </a:t>
          </a:r>
          <a:r>
            <a:rPr lang="fr-FR" sz="1100" dirty="0" err="1">
              <a:latin typeface="Calibri Light" pitchFamily="34" charset="0"/>
              <a:cs typeface="Arial" panose="020B0604020202020204" pitchFamily="34" charset="0"/>
            </a:rPr>
            <a:t>leucos</a:t>
          </a:r>
          <a:r>
            <a:rPr lang="fr-FR" sz="1100" dirty="0">
              <a:latin typeface="Calibri Light" pitchFamily="34" charset="0"/>
              <a:cs typeface="Arial" panose="020B0604020202020204" pitchFamily="34" charset="0"/>
            </a:rPr>
            <a:t>/champ microscopique OU</a:t>
          </a:r>
          <a:endParaRPr lang="fr-CH" sz="1100" dirty="0">
            <a:latin typeface="Calibri Light" pitchFamily="34" charset="0"/>
            <a:cs typeface="Arial" panose="020B0604020202020204" pitchFamily="34" charset="0"/>
          </a:endParaRPr>
        </a:p>
      </dgm:t>
    </dgm:pt>
    <dgm:pt modelId="{348361D9-F2A3-4793-9E49-A029A488EE7F}" type="parTrans" cxnId="{34CEDBF5-395B-4CF2-B2A6-31AE94E5ADDD}">
      <dgm:prSet/>
      <dgm:spPr/>
      <dgm:t>
        <a:bodyPr/>
        <a:lstStyle/>
        <a:p>
          <a:endParaRPr lang="fr-CH"/>
        </a:p>
      </dgm:t>
    </dgm:pt>
    <dgm:pt modelId="{C6CE7AB7-E0FB-45B0-AB1D-6D7F0ABDD814}" type="sibTrans" cxnId="{34CEDBF5-395B-4CF2-B2A6-31AE94E5ADDD}">
      <dgm:prSet/>
      <dgm:spPr/>
      <dgm:t>
        <a:bodyPr/>
        <a:lstStyle/>
        <a:p>
          <a:endParaRPr lang="fr-CH"/>
        </a:p>
      </dgm:t>
    </dgm:pt>
    <dgm:pt modelId="{AD29A9A7-E36E-4DF4-B643-390779970C74}">
      <dgm:prSet custT="1"/>
      <dgm:spPr/>
      <dgm:t>
        <a:bodyPr/>
        <a:lstStyle/>
        <a:p>
          <a:r>
            <a:rPr lang="fr-FR" sz="1100" dirty="0">
              <a:latin typeface="Calibri Light" pitchFamily="34" charset="0"/>
              <a:cs typeface="Arial" panose="020B0604020202020204" pitchFamily="34" charset="0"/>
            </a:rPr>
            <a:t>Microorganismes sur coloration Gram OU</a:t>
          </a:r>
          <a:endParaRPr lang="fr-CH" sz="1100" dirty="0">
            <a:latin typeface="Calibri Light" pitchFamily="34" charset="0"/>
            <a:cs typeface="Arial" panose="020B0604020202020204" pitchFamily="34" charset="0"/>
          </a:endParaRPr>
        </a:p>
      </dgm:t>
    </dgm:pt>
    <dgm:pt modelId="{246D6B11-8E50-41B5-B223-8A55E83734AF}" type="parTrans" cxnId="{281B098D-C730-47F7-9805-07D0B70D8F9B}">
      <dgm:prSet/>
      <dgm:spPr/>
      <dgm:t>
        <a:bodyPr/>
        <a:lstStyle/>
        <a:p>
          <a:endParaRPr lang="fr-CH"/>
        </a:p>
      </dgm:t>
    </dgm:pt>
    <dgm:pt modelId="{103E7482-6718-4061-9706-1AFB818629B2}" type="sibTrans" cxnId="{281B098D-C730-47F7-9805-07D0B70D8F9B}">
      <dgm:prSet/>
      <dgm:spPr/>
      <dgm:t>
        <a:bodyPr/>
        <a:lstStyle/>
        <a:p>
          <a:endParaRPr lang="fr-CH"/>
        </a:p>
      </dgm:t>
    </dgm:pt>
    <dgm:pt modelId="{C987A08F-E21B-4271-BA03-75235B338792}">
      <dgm:prSet custT="1"/>
      <dgm:spPr/>
      <dgm:t>
        <a:bodyPr/>
        <a:lstStyle/>
        <a:p>
          <a:r>
            <a:rPr lang="fr-FR" sz="1100" dirty="0">
              <a:latin typeface="Calibri Light" pitchFamily="34" charset="0"/>
              <a:cs typeface="Arial" panose="020B0604020202020204" pitchFamily="34" charset="0"/>
            </a:rPr>
            <a:t>≥ 2 cultures + pour bactéries Gram négatif ou </a:t>
          </a:r>
          <a:r>
            <a:rPr lang="fr-FR" sz="1100" i="1" dirty="0">
              <a:latin typeface="Calibri Light" pitchFamily="34" charset="0"/>
              <a:cs typeface="Arial" panose="020B0604020202020204" pitchFamily="34" charset="0"/>
            </a:rPr>
            <a:t>Staphylocoques </a:t>
          </a:r>
          <a:r>
            <a:rPr lang="fr-FR" sz="1100" i="1" dirty="0" err="1">
              <a:latin typeface="Calibri Light" pitchFamily="34" charset="0"/>
              <a:cs typeface="Arial" panose="020B0604020202020204" pitchFamily="34" charset="0"/>
            </a:rPr>
            <a:t>saprophyticus</a:t>
          </a:r>
          <a:r>
            <a:rPr lang="fr-FR" sz="1100" i="1" dirty="0">
              <a:latin typeface="Calibri Light" pitchFamily="34" charset="0"/>
              <a:cs typeface="Arial" panose="020B0604020202020204" pitchFamily="34" charset="0"/>
            </a:rPr>
            <a:t> avec </a:t>
          </a:r>
          <a:r>
            <a:rPr lang="fr-FR" sz="1100" dirty="0">
              <a:latin typeface="Calibri Light" pitchFamily="34" charset="0"/>
              <a:cs typeface="Arial" panose="020B0604020202020204" pitchFamily="34" charset="0"/>
            </a:rPr>
            <a:t>≥ 10</a:t>
          </a:r>
          <a:r>
            <a:rPr lang="fr-FR" sz="1100" baseline="30000" dirty="0">
              <a:latin typeface="Calibri Light" pitchFamily="34" charset="0"/>
              <a:cs typeface="Arial" panose="020B0604020202020204" pitchFamily="34" charset="0"/>
            </a:rPr>
            <a:t>2</a:t>
          </a:r>
          <a:r>
            <a:rPr lang="fr-FR" sz="1100" dirty="0">
              <a:latin typeface="Calibri Light" pitchFamily="34" charset="0"/>
              <a:cs typeface="Arial" panose="020B0604020202020204" pitchFamily="34" charset="0"/>
            </a:rPr>
            <a:t> colonies/ml prélevées aseptiquement OU</a:t>
          </a:r>
          <a:endParaRPr lang="fr-CH" sz="1100" dirty="0">
            <a:latin typeface="Calibri Light" pitchFamily="34" charset="0"/>
            <a:cs typeface="Arial" panose="020B0604020202020204" pitchFamily="34" charset="0"/>
          </a:endParaRPr>
        </a:p>
      </dgm:t>
    </dgm:pt>
    <dgm:pt modelId="{F2CC5A5E-BF46-4DFC-A856-6E6309534F40}" type="parTrans" cxnId="{9C71888E-90D5-46D2-B4D2-2F688AAB90D4}">
      <dgm:prSet/>
      <dgm:spPr/>
      <dgm:t>
        <a:bodyPr/>
        <a:lstStyle/>
        <a:p>
          <a:endParaRPr lang="fr-CH"/>
        </a:p>
      </dgm:t>
    </dgm:pt>
    <dgm:pt modelId="{DEAE3655-8990-4196-B1D8-4F9A0DFF97B6}" type="sibTrans" cxnId="{9C71888E-90D5-46D2-B4D2-2F688AAB90D4}">
      <dgm:prSet/>
      <dgm:spPr/>
      <dgm:t>
        <a:bodyPr/>
        <a:lstStyle/>
        <a:p>
          <a:endParaRPr lang="fr-CH"/>
        </a:p>
      </dgm:t>
    </dgm:pt>
    <dgm:pt modelId="{DCE22F70-716D-4B84-8EAE-BF40AD774B88}">
      <dgm:prSet custT="1"/>
      <dgm:spPr/>
      <dgm:t>
        <a:bodyPr/>
        <a:lstStyle/>
        <a:p>
          <a:r>
            <a:rPr lang="fr-FR" sz="1100" dirty="0">
              <a:latin typeface="Calibri Light" pitchFamily="34" charset="0"/>
              <a:cs typeface="Arial" panose="020B0604020202020204" pitchFamily="34" charset="0"/>
            </a:rPr>
            <a:t>Culture + ≤ 10</a:t>
          </a:r>
          <a:r>
            <a:rPr lang="fr-FR" sz="1100" baseline="30000" dirty="0">
              <a:latin typeface="Calibri Light" pitchFamily="34" charset="0"/>
              <a:cs typeface="Arial" panose="020B0604020202020204" pitchFamily="34" charset="0"/>
            </a:rPr>
            <a:t>5</a:t>
          </a:r>
          <a:r>
            <a:rPr lang="fr-FR" sz="1100" dirty="0">
              <a:latin typeface="Calibri Light" pitchFamily="34" charset="0"/>
              <a:cs typeface="Arial" panose="020B0604020202020204" pitchFamily="34" charset="0"/>
            </a:rPr>
            <a:t> colonies/ml  d’un seul germe pathogène chez patient sous ATB adéquate OU</a:t>
          </a:r>
          <a:endParaRPr lang="fr-CH" sz="1100" dirty="0">
            <a:latin typeface="Calibri Light" pitchFamily="34" charset="0"/>
            <a:cs typeface="Arial" panose="020B0604020202020204" pitchFamily="34" charset="0"/>
          </a:endParaRPr>
        </a:p>
      </dgm:t>
    </dgm:pt>
    <dgm:pt modelId="{8E79BD44-D0F8-45B4-A78D-E22FEF8CDBD3}" type="parTrans" cxnId="{7B205143-3A1F-4C85-86B3-688A5D1C488E}">
      <dgm:prSet/>
      <dgm:spPr/>
      <dgm:t>
        <a:bodyPr/>
        <a:lstStyle/>
        <a:p>
          <a:endParaRPr lang="fr-CH"/>
        </a:p>
      </dgm:t>
    </dgm:pt>
    <dgm:pt modelId="{3F1BEA4E-A916-4818-A792-60827CE2DA7E}" type="sibTrans" cxnId="{7B205143-3A1F-4C85-86B3-688A5D1C488E}">
      <dgm:prSet/>
      <dgm:spPr/>
      <dgm:t>
        <a:bodyPr/>
        <a:lstStyle/>
        <a:p>
          <a:endParaRPr lang="fr-CH"/>
        </a:p>
      </dgm:t>
    </dgm:pt>
    <dgm:pt modelId="{242032B1-A181-4BEA-AC5B-42F4E35A99C0}">
      <dgm:prSet custT="1"/>
      <dgm:spPr/>
      <dgm:t>
        <a:bodyPr/>
        <a:lstStyle/>
        <a:p>
          <a:r>
            <a:rPr lang="fr-FR" sz="1100" dirty="0">
              <a:latin typeface="Calibri Light" pitchFamily="34" charset="0"/>
              <a:cs typeface="Arial" panose="020B0604020202020204" pitchFamily="34" charset="0"/>
            </a:rPr>
            <a:t>Dg du médecin OU </a:t>
          </a:r>
          <a:endParaRPr lang="fr-CH" sz="1100" dirty="0">
            <a:latin typeface="Calibri Light" pitchFamily="34" charset="0"/>
            <a:cs typeface="Arial" panose="020B0604020202020204" pitchFamily="34" charset="0"/>
          </a:endParaRPr>
        </a:p>
      </dgm:t>
    </dgm:pt>
    <dgm:pt modelId="{031CE343-7B90-4ECF-B6A2-918EB80A8311}" type="parTrans" cxnId="{71320883-9CC2-45FC-B9AA-33B7A720238E}">
      <dgm:prSet/>
      <dgm:spPr/>
      <dgm:t>
        <a:bodyPr/>
        <a:lstStyle/>
        <a:p>
          <a:endParaRPr lang="fr-CH"/>
        </a:p>
      </dgm:t>
    </dgm:pt>
    <dgm:pt modelId="{4DA6DB45-5DAE-47F0-B2B9-E7579940BAD6}" type="sibTrans" cxnId="{71320883-9CC2-45FC-B9AA-33B7A720238E}">
      <dgm:prSet/>
      <dgm:spPr/>
      <dgm:t>
        <a:bodyPr/>
        <a:lstStyle/>
        <a:p>
          <a:endParaRPr lang="fr-CH"/>
        </a:p>
      </dgm:t>
    </dgm:pt>
    <dgm:pt modelId="{4DF42022-6C85-4B8C-876C-D0F50294B4C4}">
      <dgm:prSet custT="1"/>
      <dgm:spPr/>
      <dgm:t>
        <a:bodyPr/>
        <a:lstStyle/>
        <a:p>
          <a:r>
            <a:rPr lang="fr-FR" sz="1100" dirty="0">
              <a:latin typeface="Calibri Light" pitchFamily="34" charset="0"/>
              <a:cs typeface="Arial" panose="020B0604020202020204" pitchFamily="34" charset="0"/>
            </a:rPr>
            <a:t>ATB adéquate par le médecin</a:t>
          </a:r>
          <a:endParaRPr lang="fr-CH" sz="1100" dirty="0">
            <a:latin typeface="Calibri Light" pitchFamily="34" charset="0"/>
            <a:cs typeface="Arial" panose="020B0604020202020204" pitchFamily="34" charset="0"/>
          </a:endParaRPr>
        </a:p>
      </dgm:t>
    </dgm:pt>
    <dgm:pt modelId="{47ADD40F-5A50-4FCE-A5B0-50F6194DE6F7}" type="parTrans" cxnId="{056906C0-044F-4D8A-8364-E0CD2C3EEFE0}">
      <dgm:prSet/>
      <dgm:spPr/>
      <dgm:t>
        <a:bodyPr/>
        <a:lstStyle/>
        <a:p>
          <a:endParaRPr lang="fr-CH"/>
        </a:p>
      </dgm:t>
    </dgm:pt>
    <dgm:pt modelId="{288670CF-E916-4CFE-AB40-BE947118F7E7}" type="sibTrans" cxnId="{056906C0-044F-4D8A-8364-E0CD2C3EEFE0}">
      <dgm:prSet/>
      <dgm:spPr/>
      <dgm:t>
        <a:bodyPr/>
        <a:lstStyle/>
        <a:p>
          <a:endParaRPr lang="fr-CH"/>
        </a:p>
      </dgm:t>
    </dgm:pt>
    <dgm:pt modelId="{5FDD6963-685B-48EE-AB62-C55DAB405894}" type="pres">
      <dgm:prSet presAssocID="{9238D3BE-6A24-4596-9069-9FF0ABB87BB7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99C90B5D-1303-45F5-8639-70AC4565E553}" type="pres">
      <dgm:prSet presAssocID="{9238D3BE-6A24-4596-9069-9FF0ABB87BB7}" presName="cycle" presStyleCnt="0"/>
      <dgm:spPr/>
    </dgm:pt>
    <dgm:pt modelId="{EC8D437F-D0B8-4F81-84D3-29B73646AF87}" type="pres">
      <dgm:prSet presAssocID="{9238D3BE-6A24-4596-9069-9FF0ABB87BB7}" presName="centerShape" presStyleCnt="0"/>
      <dgm:spPr/>
    </dgm:pt>
    <dgm:pt modelId="{DE6FF76E-FD4C-410E-8DCD-52EDDA23E773}" type="pres">
      <dgm:prSet presAssocID="{9238D3BE-6A24-4596-9069-9FF0ABB87BB7}" presName="connSite" presStyleLbl="node1" presStyleIdx="0" presStyleCnt="3"/>
      <dgm:spPr/>
    </dgm:pt>
    <dgm:pt modelId="{95072353-E906-4E01-BA48-F3AFF11742AA}" type="pres">
      <dgm:prSet presAssocID="{9238D3BE-6A24-4596-9069-9FF0ABB87BB7}" presName="visible" presStyleLbl="node1" presStyleIdx="0" presStyleCnt="3" custScaleX="103813" custLinFactNeighborX="-35696" custLinFactNeighborY="-12543"/>
      <dgm:spPr>
        <a:prstGeom prst="roundRect">
          <a:avLst/>
        </a:prstGeom>
        <a:solidFill>
          <a:srgbClr val="FFFF00"/>
        </a:solidFill>
        <a:ln>
          <a:solidFill>
            <a:srgbClr val="FFC000"/>
          </a:solidFill>
        </a:ln>
      </dgm:spPr>
    </dgm:pt>
    <dgm:pt modelId="{1E55915A-47AD-4874-A77C-F360E96FD049}" type="pres">
      <dgm:prSet presAssocID="{56F421E6-4F2B-40D9-9EB2-14F4588EDD6A}" presName="Name25" presStyleLbl="parChTrans1D1" presStyleIdx="0" presStyleCnt="2"/>
      <dgm:spPr/>
    </dgm:pt>
    <dgm:pt modelId="{2DE9079F-FDA4-40C0-9555-8B727C2C2E2E}" type="pres">
      <dgm:prSet presAssocID="{0DFAB97F-AC08-4DFA-A877-64AF8DF36FD6}" presName="node" presStyleCnt="0"/>
      <dgm:spPr/>
    </dgm:pt>
    <dgm:pt modelId="{DB27BF4E-FC1E-4120-A483-B2C857058AC0}" type="pres">
      <dgm:prSet presAssocID="{0DFAB97F-AC08-4DFA-A877-64AF8DF36FD6}" presName="parentNode" presStyleLbl="node1" presStyleIdx="1" presStyleCnt="3">
        <dgm:presLayoutVars>
          <dgm:chMax val="1"/>
          <dgm:bulletEnabled val="1"/>
        </dgm:presLayoutVars>
      </dgm:prSet>
      <dgm:spPr/>
    </dgm:pt>
    <dgm:pt modelId="{EC8A74E1-8648-4E04-872C-6D426521C350}" type="pres">
      <dgm:prSet presAssocID="{0DFAB97F-AC08-4DFA-A877-64AF8DF36FD6}" presName="childNode" presStyleLbl="revTx" presStyleIdx="0" presStyleCnt="2">
        <dgm:presLayoutVars>
          <dgm:bulletEnabled val="1"/>
        </dgm:presLayoutVars>
      </dgm:prSet>
      <dgm:spPr/>
    </dgm:pt>
    <dgm:pt modelId="{52612AAD-8175-41F7-AD46-CCEB4F6AAFD4}" type="pres">
      <dgm:prSet presAssocID="{74F74C79-87DC-4179-80A1-53AA5AAF7CAC}" presName="Name25" presStyleLbl="parChTrans1D1" presStyleIdx="1" presStyleCnt="2"/>
      <dgm:spPr/>
    </dgm:pt>
    <dgm:pt modelId="{7CD63E68-3D86-40F8-9528-6AD3EEC41EF8}" type="pres">
      <dgm:prSet presAssocID="{C14F5D8B-E5AA-43C7-BB2B-443CC59160F9}" presName="node" presStyleCnt="0"/>
      <dgm:spPr/>
    </dgm:pt>
    <dgm:pt modelId="{D365A5D2-70EF-44A9-BB5B-B70F13993866}" type="pres">
      <dgm:prSet presAssocID="{C14F5D8B-E5AA-43C7-BB2B-443CC59160F9}" presName="parentNode" presStyleLbl="node1" presStyleIdx="2" presStyleCnt="3" custScaleX="107792" custScaleY="110482" custLinFactNeighborX="6877" custLinFactNeighborY="-21836">
        <dgm:presLayoutVars>
          <dgm:chMax val="1"/>
          <dgm:bulletEnabled val="1"/>
        </dgm:presLayoutVars>
      </dgm:prSet>
      <dgm:spPr/>
    </dgm:pt>
    <dgm:pt modelId="{00926E32-C202-4DA5-9284-3DBCFF1EC014}" type="pres">
      <dgm:prSet presAssocID="{C14F5D8B-E5AA-43C7-BB2B-443CC59160F9}" presName="childNode" presStyleLbl="revTx" presStyleIdx="1" presStyleCnt="2">
        <dgm:presLayoutVars>
          <dgm:bulletEnabled val="1"/>
        </dgm:presLayoutVars>
      </dgm:prSet>
      <dgm:spPr/>
    </dgm:pt>
  </dgm:ptLst>
  <dgm:cxnLst>
    <dgm:cxn modelId="{B1767D0D-FE8E-4E10-B1A7-B6441DA9E387}" srcId="{C14F5D8B-E5AA-43C7-BB2B-443CC59160F9}" destId="{668A1B37-8E1A-45E0-85B3-2A406B26EDDD}" srcOrd="1" destOrd="0" parTransId="{7C26499C-6BE6-4141-97F9-06D5139F2273}" sibTransId="{7B6C7419-1A1D-47CB-97F9-B7B2069FF55F}"/>
    <dgm:cxn modelId="{FE740B19-7380-41D8-8579-C902D916E2E7}" type="presOf" srcId="{668A1B37-8E1A-45E0-85B3-2A406B26EDDD}" destId="{00926E32-C202-4DA5-9284-3DBCFF1EC014}" srcOrd="0" destOrd="1" presId="urn:microsoft.com/office/officeart/2005/8/layout/radial2"/>
    <dgm:cxn modelId="{8F878F23-06C5-49DA-85D6-5050B5D72A6E}" type="presOf" srcId="{74F74C79-87DC-4179-80A1-53AA5AAF7CAC}" destId="{52612AAD-8175-41F7-AD46-CCEB4F6AAFD4}" srcOrd="0" destOrd="0" presId="urn:microsoft.com/office/officeart/2005/8/layout/radial2"/>
    <dgm:cxn modelId="{58791125-E715-4CD5-A910-D22E5575C3AB}" type="presOf" srcId="{FD7D2C2A-12CA-4AC1-8538-CD84C23FC604}" destId="{EC8A74E1-8648-4E04-872C-6D426521C350}" srcOrd="0" destOrd="0" presId="urn:microsoft.com/office/officeart/2005/8/layout/radial2"/>
    <dgm:cxn modelId="{EFB45A25-799B-4747-A27B-03FF99AFF42C}" type="presOf" srcId="{9DD907D7-F88B-4A6F-BFBB-F4CE92026E9C}" destId="{00926E32-C202-4DA5-9284-3DBCFF1EC014}" srcOrd="0" destOrd="0" presId="urn:microsoft.com/office/officeart/2005/8/layout/radial2"/>
    <dgm:cxn modelId="{B6E7153E-EAFF-4F92-9764-8A0D4672D3C6}" srcId="{0DFAB97F-AC08-4DFA-A877-64AF8DF36FD6}" destId="{67781799-A4E5-486F-8D4F-0E8D41CCB069}" srcOrd="1" destOrd="0" parTransId="{674D4247-EF2A-47F6-A0DC-E527E0E8B3AC}" sibTransId="{F10F8FAD-2260-4319-9432-C824B5AE7021}"/>
    <dgm:cxn modelId="{3EDF535F-427C-4396-AB43-F42D11D715E0}" srcId="{9238D3BE-6A24-4596-9069-9FF0ABB87BB7}" destId="{C14F5D8B-E5AA-43C7-BB2B-443CC59160F9}" srcOrd="1" destOrd="0" parTransId="{74F74C79-87DC-4179-80A1-53AA5AAF7CAC}" sibTransId="{ECEA3F72-918C-4C64-8B73-DC131338AB6E}"/>
    <dgm:cxn modelId="{7B205143-3A1F-4C85-86B3-688A5D1C488E}" srcId="{C14F5D8B-E5AA-43C7-BB2B-443CC59160F9}" destId="{DCE22F70-716D-4B84-8EAE-BF40AD774B88}" srcOrd="5" destOrd="0" parTransId="{8E79BD44-D0F8-45B4-A78D-E22FEF8CDBD3}" sibTransId="{3F1BEA4E-A916-4818-A792-60827CE2DA7E}"/>
    <dgm:cxn modelId="{EEE2D744-CA0F-4C8B-91B6-30F5EF1A7AD7}" type="presOf" srcId="{67781799-A4E5-486F-8D4F-0E8D41CCB069}" destId="{EC8A74E1-8648-4E04-872C-6D426521C350}" srcOrd="0" destOrd="1" presId="urn:microsoft.com/office/officeart/2005/8/layout/radial2"/>
    <dgm:cxn modelId="{48770566-BE59-4411-A9C9-54DB6148094B}" srcId="{C14F5D8B-E5AA-43C7-BB2B-443CC59160F9}" destId="{9DD907D7-F88B-4A6F-BFBB-F4CE92026E9C}" srcOrd="0" destOrd="0" parTransId="{67F9E971-81A2-4343-A41F-F75E8E3A7351}" sibTransId="{CB889636-73C2-4086-B9AB-F1175B27B9E9}"/>
    <dgm:cxn modelId="{E5F0944E-1575-445F-8D29-EFA05C8DFD72}" type="presOf" srcId="{242032B1-A181-4BEA-AC5B-42F4E35A99C0}" destId="{00926E32-C202-4DA5-9284-3DBCFF1EC014}" srcOrd="0" destOrd="6" presId="urn:microsoft.com/office/officeart/2005/8/layout/radial2"/>
    <dgm:cxn modelId="{5D6AD176-F836-46FA-B1B3-CDF416EA98A1}" srcId="{9238D3BE-6A24-4596-9069-9FF0ABB87BB7}" destId="{0DFAB97F-AC08-4DFA-A877-64AF8DF36FD6}" srcOrd="0" destOrd="0" parTransId="{56F421E6-4F2B-40D9-9EB2-14F4588EDD6A}" sibTransId="{2DE1E26F-31B4-413B-BD1A-2DBB1C68F63F}"/>
    <dgm:cxn modelId="{B1B9657B-E79E-4254-B77D-D8EBAC5A7565}" type="presOf" srcId="{9238D3BE-6A24-4596-9069-9FF0ABB87BB7}" destId="{5FDD6963-685B-48EE-AB62-C55DAB405894}" srcOrd="0" destOrd="0" presId="urn:microsoft.com/office/officeart/2005/8/layout/radial2"/>
    <dgm:cxn modelId="{147CDC7E-4F45-40E2-8C9D-1085D076A1ED}" type="presOf" srcId="{A7EAF248-114C-4314-AE01-E7C89BA69D16}" destId="{00926E32-C202-4DA5-9284-3DBCFF1EC014}" srcOrd="0" destOrd="2" presId="urn:microsoft.com/office/officeart/2005/8/layout/radial2"/>
    <dgm:cxn modelId="{71320883-9CC2-45FC-B9AA-33B7A720238E}" srcId="{C14F5D8B-E5AA-43C7-BB2B-443CC59160F9}" destId="{242032B1-A181-4BEA-AC5B-42F4E35A99C0}" srcOrd="6" destOrd="0" parTransId="{031CE343-7B90-4ECF-B6A2-918EB80A8311}" sibTransId="{4DA6DB45-5DAE-47F0-B2B9-E7579940BAD6}"/>
    <dgm:cxn modelId="{D3D8FF84-042F-40D0-9588-73EA35698BB3}" type="presOf" srcId="{C14F5D8B-E5AA-43C7-BB2B-443CC59160F9}" destId="{D365A5D2-70EF-44A9-BB5B-B70F13993866}" srcOrd="0" destOrd="0" presId="urn:microsoft.com/office/officeart/2005/8/layout/radial2"/>
    <dgm:cxn modelId="{06861785-DD02-45B9-B64C-F6F7B0927AFB}" type="presOf" srcId="{0DFAB97F-AC08-4DFA-A877-64AF8DF36FD6}" destId="{DB27BF4E-FC1E-4120-A483-B2C857058AC0}" srcOrd="0" destOrd="0" presId="urn:microsoft.com/office/officeart/2005/8/layout/radial2"/>
    <dgm:cxn modelId="{281B098D-C730-47F7-9805-07D0B70D8F9B}" srcId="{C14F5D8B-E5AA-43C7-BB2B-443CC59160F9}" destId="{AD29A9A7-E36E-4DF4-B643-390779970C74}" srcOrd="3" destOrd="0" parTransId="{246D6B11-8E50-41B5-B223-8A55E83734AF}" sibTransId="{103E7482-6718-4061-9706-1AFB818629B2}"/>
    <dgm:cxn modelId="{9C71888E-90D5-46D2-B4D2-2F688AAB90D4}" srcId="{C14F5D8B-E5AA-43C7-BB2B-443CC59160F9}" destId="{C987A08F-E21B-4271-BA03-75235B338792}" srcOrd="4" destOrd="0" parTransId="{F2CC5A5E-BF46-4DFC-A856-6E6309534F40}" sibTransId="{DEAE3655-8990-4196-B1D8-4F9A0DFF97B6}"/>
    <dgm:cxn modelId="{93FE24A3-D84A-47F3-BA39-C693F480DA7D}" type="presOf" srcId="{C987A08F-E21B-4271-BA03-75235B338792}" destId="{00926E32-C202-4DA5-9284-3DBCFF1EC014}" srcOrd="0" destOrd="4" presId="urn:microsoft.com/office/officeart/2005/8/layout/radial2"/>
    <dgm:cxn modelId="{4FB959BC-BC9B-4991-A57F-322037C8C6E9}" type="presOf" srcId="{DCE22F70-716D-4B84-8EAE-BF40AD774B88}" destId="{00926E32-C202-4DA5-9284-3DBCFF1EC014}" srcOrd="0" destOrd="5" presId="urn:microsoft.com/office/officeart/2005/8/layout/radial2"/>
    <dgm:cxn modelId="{056906C0-044F-4D8A-8364-E0CD2C3EEFE0}" srcId="{C14F5D8B-E5AA-43C7-BB2B-443CC59160F9}" destId="{4DF42022-6C85-4B8C-876C-D0F50294B4C4}" srcOrd="7" destOrd="0" parTransId="{47ADD40F-5A50-4FCE-A5B0-50F6194DE6F7}" sibTransId="{288670CF-E916-4CFE-AB40-BE947118F7E7}"/>
    <dgm:cxn modelId="{8F6AF4C0-3435-49C4-8BA7-4DF351D8FA0C}" type="presOf" srcId="{AD29A9A7-E36E-4DF4-B643-390779970C74}" destId="{00926E32-C202-4DA5-9284-3DBCFF1EC014}" srcOrd="0" destOrd="3" presId="urn:microsoft.com/office/officeart/2005/8/layout/radial2"/>
    <dgm:cxn modelId="{DAA34BC5-8682-4A2E-A19B-FCC07A63DE55}" type="presOf" srcId="{4DF42022-6C85-4B8C-876C-D0F50294B4C4}" destId="{00926E32-C202-4DA5-9284-3DBCFF1EC014}" srcOrd="0" destOrd="7" presId="urn:microsoft.com/office/officeart/2005/8/layout/radial2"/>
    <dgm:cxn modelId="{3F0C3BEC-5CB7-4DA4-B91B-50BA52A2F296}" type="presOf" srcId="{56F421E6-4F2B-40D9-9EB2-14F4588EDD6A}" destId="{1E55915A-47AD-4874-A77C-F360E96FD049}" srcOrd="0" destOrd="0" presId="urn:microsoft.com/office/officeart/2005/8/layout/radial2"/>
    <dgm:cxn modelId="{34CEDBF5-395B-4CF2-B2A6-31AE94E5ADDD}" srcId="{C14F5D8B-E5AA-43C7-BB2B-443CC59160F9}" destId="{A7EAF248-114C-4314-AE01-E7C89BA69D16}" srcOrd="2" destOrd="0" parTransId="{348361D9-F2A3-4793-9E49-A029A488EE7F}" sibTransId="{C6CE7AB7-E0FB-45B0-AB1D-6D7F0ABDD814}"/>
    <dgm:cxn modelId="{FD65F2FE-E7DE-4586-8FB7-BA7AE146F506}" srcId="{0DFAB97F-AC08-4DFA-A877-64AF8DF36FD6}" destId="{FD7D2C2A-12CA-4AC1-8538-CD84C23FC604}" srcOrd="0" destOrd="0" parTransId="{E1DC5EE7-D26A-450D-93DA-C39FA80143E1}" sibTransId="{F6F416AC-7C57-4C3E-A75E-92F3DC1A26D2}"/>
    <dgm:cxn modelId="{600B19BF-6275-4FA0-A9AF-70AF3C7F1386}" type="presParOf" srcId="{5FDD6963-685B-48EE-AB62-C55DAB405894}" destId="{99C90B5D-1303-45F5-8639-70AC4565E553}" srcOrd="0" destOrd="0" presId="urn:microsoft.com/office/officeart/2005/8/layout/radial2"/>
    <dgm:cxn modelId="{F7969EBD-92F8-45F9-B738-E747FF2446B4}" type="presParOf" srcId="{99C90B5D-1303-45F5-8639-70AC4565E553}" destId="{EC8D437F-D0B8-4F81-84D3-29B73646AF87}" srcOrd="0" destOrd="0" presId="urn:microsoft.com/office/officeart/2005/8/layout/radial2"/>
    <dgm:cxn modelId="{3FF3B7A3-3874-4212-ADAD-A60D9E51535F}" type="presParOf" srcId="{EC8D437F-D0B8-4F81-84D3-29B73646AF87}" destId="{DE6FF76E-FD4C-410E-8DCD-52EDDA23E773}" srcOrd="0" destOrd="0" presId="urn:microsoft.com/office/officeart/2005/8/layout/radial2"/>
    <dgm:cxn modelId="{A134463D-D1A8-411F-A2A9-ABBE10A4123A}" type="presParOf" srcId="{EC8D437F-D0B8-4F81-84D3-29B73646AF87}" destId="{95072353-E906-4E01-BA48-F3AFF11742AA}" srcOrd="1" destOrd="0" presId="urn:microsoft.com/office/officeart/2005/8/layout/radial2"/>
    <dgm:cxn modelId="{3C872FC3-2F8D-4F37-8D4D-015DC53DE1B6}" type="presParOf" srcId="{99C90B5D-1303-45F5-8639-70AC4565E553}" destId="{1E55915A-47AD-4874-A77C-F360E96FD049}" srcOrd="1" destOrd="0" presId="urn:microsoft.com/office/officeart/2005/8/layout/radial2"/>
    <dgm:cxn modelId="{608A34B8-18B9-463C-B2C7-E986F5E10BE0}" type="presParOf" srcId="{99C90B5D-1303-45F5-8639-70AC4565E553}" destId="{2DE9079F-FDA4-40C0-9555-8B727C2C2E2E}" srcOrd="2" destOrd="0" presId="urn:microsoft.com/office/officeart/2005/8/layout/radial2"/>
    <dgm:cxn modelId="{A8894636-A07E-408D-9050-C74F5B3E24EA}" type="presParOf" srcId="{2DE9079F-FDA4-40C0-9555-8B727C2C2E2E}" destId="{DB27BF4E-FC1E-4120-A483-B2C857058AC0}" srcOrd="0" destOrd="0" presId="urn:microsoft.com/office/officeart/2005/8/layout/radial2"/>
    <dgm:cxn modelId="{0D1061D2-871C-4932-9D9C-0DFFB425ED70}" type="presParOf" srcId="{2DE9079F-FDA4-40C0-9555-8B727C2C2E2E}" destId="{EC8A74E1-8648-4E04-872C-6D426521C350}" srcOrd="1" destOrd="0" presId="urn:microsoft.com/office/officeart/2005/8/layout/radial2"/>
    <dgm:cxn modelId="{20D60573-4FB1-4609-8D91-3551652B4BE9}" type="presParOf" srcId="{99C90B5D-1303-45F5-8639-70AC4565E553}" destId="{52612AAD-8175-41F7-AD46-CCEB4F6AAFD4}" srcOrd="3" destOrd="0" presId="urn:microsoft.com/office/officeart/2005/8/layout/radial2"/>
    <dgm:cxn modelId="{E9EB42F3-E129-4F0A-91FA-5A70752BE0B6}" type="presParOf" srcId="{99C90B5D-1303-45F5-8639-70AC4565E553}" destId="{7CD63E68-3D86-40F8-9528-6AD3EEC41EF8}" srcOrd="4" destOrd="0" presId="urn:microsoft.com/office/officeart/2005/8/layout/radial2"/>
    <dgm:cxn modelId="{7CDE85D1-318E-46B0-9795-7B1D41FFB0C7}" type="presParOf" srcId="{7CD63E68-3D86-40F8-9528-6AD3EEC41EF8}" destId="{D365A5D2-70EF-44A9-BB5B-B70F13993866}" srcOrd="0" destOrd="0" presId="urn:microsoft.com/office/officeart/2005/8/layout/radial2"/>
    <dgm:cxn modelId="{1E715A57-FAAA-45C8-8E21-39E547147C40}" type="presParOf" srcId="{7CD63E68-3D86-40F8-9528-6AD3EEC41EF8}" destId="{00926E32-C202-4DA5-9284-3DBCFF1EC014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612AAD-8175-41F7-AD46-CCEB4F6AAFD4}">
      <dsp:nvSpPr>
        <dsp:cNvPr id="0" name=""/>
        <dsp:cNvSpPr/>
      </dsp:nvSpPr>
      <dsp:spPr>
        <a:xfrm rot="1300916">
          <a:off x="2822915" y="2770206"/>
          <a:ext cx="821323" cy="61435"/>
        </a:xfrm>
        <a:custGeom>
          <a:avLst/>
          <a:gdLst/>
          <a:ahLst/>
          <a:cxnLst/>
          <a:rect l="0" t="0" r="0" b="0"/>
          <a:pathLst>
            <a:path>
              <a:moveTo>
                <a:pt x="0" y="30717"/>
              </a:moveTo>
              <a:lnTo>
                <a:pt x="821323" y="3071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55915A-47AD-4874-A77C-F360E96FD049}">
      <dsp:nvSpPr>
        <dsp:cNvPr id="0" name=""/>
        <dsp:cNvSpPr/>
      </dsp:nvSpPr>
      <dsp:spPr>
        <a:xfrm rot="19839039">
          <a:off x="2794806" y="1431823"/>
          <a:ext cx="890731" cy="61435"/>
        </a:xfrm>
        <a:custGeom>
          <a:avLst/>
          <a:gdLst/>
          <a:ahLst/>
          <a:cxnLst/>
          <a:rect l="0" t="0" r="0" b="0"/>
          <a:pathLst>
            <a:path>
              <a:moveTo>
                <a:pt x="0" y="30717"/>
              </a:moveTo>
              <a:lnTo>
                <a:pt x="890731" y="3071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072353-E906-4E01-BA48-F3AFF11742AA}">
      <dsp:nvSpPr>
        <dsp:cNvPr id="0" name=""/>
        <dsp:cNvSpPr/>
      </dsp:nvSpPr>
      <dsp:spPr>
        <a:xfrm>
          <a:off x="0" y="445370"/>
          <a:ext cx="2992300" cy="2882394"/>
        </a:xfrm>
        <a:prstGeom prst="roundRect">
          <a:avLst/>
        </a:prstGeom>
        <a:solidFill>
          <a:srgbClr val="FFFF00"/>
        </a:solidFill>
        <a:ln w="38100" cap="flat" cmpd="sng" algn="ctr">
          <a:solidFill>
            <a:srgbClr val="FFC000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B27BF4E-FC1E-4120-A483-B2C857058AC0}">
      <dsp:nvSpPr>
        <dsp:cNvPr id="0" name=""/>
        <dsp:cNvSpPr/>
      </dsp:nvSpPr>
      <dsp:spPr>
        <a:xfrm>
          <a:off x="3517385" y="-44292"/>
          <a:ext cx="1729436" cy="1729436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38100" cap="flat" cmpd="sng" algn="ctr">
          <a:solidFill>
            <a:srgbClr val="FFFF00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kern="1200" dirty="0">
              <a:solidFill>
                <a:schemeClr val="tx1"/>
              </a:solidFill>
              <a:latin typeface="Calibri Light" pitchFamily="34" charset="0"/>
              <a:cs typeface="Arial" panose="020B0604020202020204" pitchFamily="34" charset="0"/>
            </a:rPr>
            <a:t>UTI-A 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0" kern="1200" dirty="0">
              <a:solidFill>
                <a:schemeClr val="tx1"/>
              </a:solidFill>
              <a:latin typeface="Calibri Light" pitchFamily="34" charset="0"/>
              <a:cs typeface="Arial" panose="020B0604020202020204" pitchFamily="34" charset="0"/>
            </a:rPr>
            <a:t>Infection urinaire symptomatique, </a:t>
          </a:r>
          <a:r>
            <a:rPr lang="fr-FR" sz="1200" b="0" kern="1200" dirty="0" err="1">
              <a:solidFill>
                <a:schemeClr val="tx1"/>
              </a:solidFill>
              <a:latin typeface="Calibri Light" pitchFamily="34" charset="0"/>
              <a:cs typeface="Arial" panose="020B0604020202020204" pitchFamily="34" charset="0"/>
            </a:rPr>
            <a:t>microbiologique-ment</a:t>
          </a:r>
          <a:r>
            <a:rPr lang="fr-FR" sz="1200" b="0" kern="1200" dirty="0">
              <a:solidFill>
                <a:schemeClr val="tx1"/>
              </a:solidFill>
              <a:latin typeface="Calibri Light" pitchFamily="34" charset="0"/>
              <a:cs typeface="Arial" panose="020B0604020202020204" pitchFamily="34" charset="0"/>
            </a:rPr>
            <a:t> confirmée</a:t>
          </a:r>
          <a:endParaRPr lang="fr-CH" sz="1200" b="0" kern="1200" dirty="0">
            <a:solidFill>
              <a:schemeClr val="tx1"/>
            </a:solidFill>
            <a:latin typeface="Calibri Light" pitchFamily="34" charset="0"/>
            <a:cs typeface="Arial" panose="020B0604020202020204" pitchFamily="34" charset="0"/>
          </a:endParaRPr>
        </a:p>
      </dsp:txBody>
      <dsp:txXfrm>
        <a:off x="3770655" y="208978"/>
        <a:ext cx="1222896" cy="1222896"/>
      </dsp:txXfrm>
    </dsp:sp>
    <dsp:sp modelId="{EC8A74E1-8648-4E04-872C-6D426521C350}">
      <dsp:nvSpPr>
        <dsp:cNvPr id="0" name=""/>
        <dsp:cNvSpPr/>
      </dsp:nvSpPr>
      <dsp:spPr>
        <a:xfrm>
          <a:off x="5419765" y="-44292"/>
          <a:ext cx="2594154" cy="17294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H" sz="1200" kern="1200" dirty="0">
              <a:latin typeface="Calibri Light" pitchFamily="34" charset="0"/>
              <a:cs typeface="Arial" panose="020B0604020202020204" pitchFamily="34" charset="0"/>
            </a:rPr>
            <a:t>1 critère clinique ET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200" kern="1200" dirty="0">
              <a:latin typeface="Calibri Light" pitchFamily="34" charset="0"/>
              <a:cs typeface="Arial" panose="020B0604020202020204" pitchFamily="34" charset="0"/>
            </a:rPr>
            <a:t>culture ≥ 10</a:t>
          </a:r>
          <a:r>
            <a:rPr lang="fr-FR" sz="1200" kern="1200" baseline="30000" dirty="0">
              <a:latin typeface="Calibri Light" pitchFamily="34" charset="0"/>
              <a:cs typeface="Arial" panose="020B0604020202020204" pitchFamily="34" charset="0"/>
            </a:rPr>
            <a:t>5</a:t>
          </a:r>
          <a:r>
            <a:rPr lang="fr-FR" sz="1200" kern="1200" dirty="0">
              <a:latin typeface="Calibri Light" pitchFamily="34" charset="0"/>
              <a:cs typeface="Arial" panose="020B0604020202020204" pitchFamily="34" charset="0"/>
            </a:rPr>
            <a:t> colonies/ml (par germes identifiés) et pas plus de 2 types d’organismes</a:t>
          </a:r>
          <a:endParaRPr lang="fr-CH" sz="1200" kern="1200" dirty="0">
            <a:latin typeface="Calibri Light" pitchFamily="34" charset="0"/>
            <a:cs typeface="Arial" panose="020B0604020202020204" pitchFamily="34" charset="0"/>
          </a:endParaRPr>
        </a:p>
      </dsp:txBody>
      <dsp:txXfrm>
        <a:off x="5419765" y="-44292"/>
        <a:ext cx="2594154" cy="1729436"/>
      </dsp:txXfrm>
    </dsp:sp>
    <dsp:sp modelId="{D365A5D2-70EF-44A9-BB5B-B70F13993866}">
      <dsp:nvSpPr>
        <dsp:cNvPr id="0" name=""/>
        <dsp:cNvSpPr/>
      </dsp:nvSpPr>
      <dsp:spPr>
        <a:xfrm>
          <a:off x="3552095" y="2342789"/>
          <a:ext cx="1864194" cy="1910716"/>
        </a:xfrm>
        <a:prstGeom prst="ellipse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38100" cap="flat" cmpd="sng" algn="ctr">
          <a:solidFill>
            <a:srgbClr val="FFFF00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i="0" kern="1200" dirty="0">
              <a:solidFill>
                <a:schemeClr val="tx1"/>
              </a:solidFill>
              <a:latin typeface="Calibri Light" pitchFamily="34" charset="0"/>
              <a:cs typeface="Arial" panose="020B0604020202020204" pitchFamily="34" charset="0"/>
            </a:rPr>
            <a:t>UTI-B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0" i="0" kern="1200" dirty="0">
              <a:solidFill>
                <a:schemeClr val="tx1"/>
              </a:solidFill>
              <a:latin typeface="Calibri Light" pitchFamily="34" charset="0"/>
              <a:cs typeface="Arial" panose="020B0604020202020204" pitchFamily="34" charset="0"/>
            </a:rPr>
            <a:t>Infection urinaire symptomatique, sans confirmation microbiologique</a:t>
          </a:r>
          <a:endParaRPr lang="fr-CH" sz="1200" b="0" i="0" kern="1200" dirty="0">
            <a:solidFill>
              <a:schemeClr val="tx1"/>
            </a:solidFill>
            <a:latin typeface="Calibri Light" pitchFamily="34" charset="0"/>
            <a:cs typeface="Arial" panose="020B0604020202020204" pitchFamily="34" charset="0"/>
          </a:endParaRPr>
        </a:p>
      </dsp:txBody>
      <dsp:txXfrm>
        <a:off x="3825100" y="2622607"/>
        <a:ext cx="1318184" cy="1351080"/>
      </dsp:txXfrm>
    </dsp:sp>
    <dsp:sp modelId="{00926E32-C202-4DA5-9284-3DBCFF1EC014}">
      <dsp:nvSpPr>
        <dsp:cNvPr id="0" name=""/>
        <dsp:cNvSpPr/>
      </dsp:nvSpPr>
      <dsp:spPr>
        <a:xfrm>
          <a:off x="5420786" y="2342789"/>
          <a:ext cx="2796291" cy="19107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H" sz="1100" kern="1200" dirty="0">
              <a:latin typeface="Calibri Light" pitchFamily="34" charset="0"/>
              <a:cs typeface="Arial" panose="020B0604020202020204" pitchFamily="34" charset="0"/>
            </a:rPr>
            <a:t>2 critères cliniques ET 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100" kern="1200" dirty="0" err="1">
              <a:latin typeface="Calibri Light" pitchFamily="34" charset="0"/>
              <a:cs typeface="Arial" panose="020B0604020202020204" pitchFamily="34" charset="0"/>
            </a:rPr>
            <a:t>Stix</a:t>
          </a:r>
          <a:r>
            <a:rPr lang="fr-FR" sz="1100" kern="1200" dirty="0">
              <a:latin typeface="Calibri Light" pitchFamily="34" charset="0"/>
              <a:cs typeface="Arial" panose="020B0604020202020204" pitchFamily="34" charset="0"/>
            </a:rPr>
            <a:t> U + pour estérase leucocytaire et/ou nitrites OU</a:t>
          </a:r>
          <a:endParaRPr lang="fr-CH" sz="1100" kern="1200" dirty="0">
            <a:latin typeface="Calibri Light" pitchFamily="34" charset="0"/>
            <a:cs typeface="Arial" panose="020B0604020202020204" pitchFamily="34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100" kern="1200" dirty="0">
              <a:latin typeface="Calibri Light" pitchFamily="34" charset="0"/>
              <a:cs typeface="Arial" panose="020B0604020202020204" pitchFamily="34" charset="0"/>
            </a:rPr>
            <a:t>Pyurie : urine avec &gt; 10 </a:t>
          </a:r>
          <a:r>
            <a:rPr lang="fr-FR" sz="1100" kern="1200" dirty="0" err="1">
              <a:latin typeface="Calibri Light" pitchFamily="34" charset="0"/>
              <a:cs typeface="Arial" panose="020B0604020202020204" pitchFamily="34" charset="0"/>
            </a:rPr>
            <a:t>leucos</a:t>
          </a:r>
          <a:r>
            <a:rPr lang="fr-FR" sz="1100" kern="1200" dirty="0">
              <a:latin typeface="Calibri Light" pitchFamily="34" charset="0"/>
              <a:cs typeface="Arial" panose="020B0604020202020204" pitchFamily="34" charset="0"/>
            </a:rPr>
            <a:t>/ml ou ≥ 3 </a:t>
          </a:r>
          <a:r>
            <a:rPr lang="fr-FR" sz="1100" kern="1200" dirty="0" err="1">
              <a:latin typeface="Calibri Light" pitchFamily="34" charset="0"/>
              <a:cs typeface="Arial" panose="020B0604020202020204" pitchFamily="34" charset="0"/>
            </a:rPr>
            <a:t>leucos</a:t>
          </a:r>
          <a:r>
            <a:rPr lang="fr-FR" sz="1100" kern="1200" dirty="0">
              <a:latin typeface="Calibri Light" pitchFamily="34" charset="0"/>
              <a:cs typeface="Arial" panose="020B0604020202020204" pitchFamily="34" charset="0"/>
            </a:rPr>
            <a:t>/champ microscopique OU</a:t>
          </a:r>
          <a:endParaRPr lang="fr-CH" sz="1100" kern="1200" dirty="0">
            <a:latin typeface="Calibri Light" pitchFamily="34" charset="0"/>
            <a:cs typeface="Arial" panose="020B0604020202020204" pitchFamily="34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100" kern="1200" dirty="0">
              <a:latin typeface="Calibri Light" pitchFamily="34" charset="0"/>
              <a:cs typeface="Arial" panose="020B0604020202020204" pitchFamily="34" charset="0"/>
            </a:rPr>
            <a:t>Microorganismes sur coloration Gram OU</a:t>
          </a:r>
          <a:endParaRPr lang="fr-CH" sz="1100" kern="1200" dirty="0">
            <a:latin typeface="Calibri Light" pitchFamily="34" charset="0"/>
            <a:cs typeface="Arial" panose="020B0604020202020204" pitchFamily="34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100" kern="1200" dirty="0">
              <a:latin typeface="Calibri Light" pitchFamily="34" charset="0"/>
              <a:cs typeface="Arial" panose="020B0604020202020204" pitchFamily="34" charset="0"/>
            </a:rPr>
            <a:t>≥ 2 cultures + pour bactéries Gram négatif ou </a:t>
          </a:r>
          <a:r>
            <a:rPr lang="fr-FR" sz="1100" i="1" kern="1200" dirty="0">
              <a:latin typeface="Calibri Light" pitchFamily="34" charset="0"/>
              <a:cs typeface="Arial" panose="020B0604020202020204" pitchFamily="34" charset="0"/>
            </a:rPr>
            <a:t>Staphylocoques </a:t>
          </a:r>
          <a:r>
            <a:rPr lang="fr-FR" sz="1100" i="1" kern="1200" dirty="0" err="1">
              <a:latin typeface="Calibri Light" pitchFamily="34" charset="0"/>
              <a:cs typeface="Arial" panose="020B0604020202020204" pitchFamily="34" charset="0"/>
            </a:rPr>
            <a:t>saprophyticus</a:t>
          </a:r>
          <a:r>
            <a:rPr lang="fr-FR" sz="1100" i="1" kern="1200" dirty="0">
              <a:latin typeface="Calibri Light" pitchFamily="34" charset="0"/>
              <a:cs typeface="Arial" panose="020B0604020202020204" pitchFamily="34" charset="0"/>
            </a:rPr>
            <a:t> avec </a:t>
          </a:r>
          <a:r>
            <a:rPr lang="fr-FR" sz="1100" kern="1200" dirty="0">
              <a:latin typeface="Calibri Light" pitchFamily="34" charset="0"/>
              <a:cs typeface="Arial" panose="020B0604020202020204" pitchFamily="34" charset="0"/>
            </a:rPr>
            <a:t>≥ 10</a:t>
          </a:r>
          <a:r>
            <a:rPr lang="fr-FR" sz="1100" kern="1200" baseline="30000" dirty="0">
              <a:latin typeface="Calibri Light" pitchFamily="34" charset="0"/>
              <a:cs typeface="Arial" panose="020B0604020202020204" pitchFamily="34" charset="0"/>
            </a:rPr>
            <a:t>2</a:t>
          </a:r>
          <a:r>
            <a:rPr lang="fr-FR" sz="1100" kern="1200" dirty="0">
              <a:latin typeface="Calibri Light" pitchFamily="34" charset="0"/>
              <a:cs typeface="Arial" panose="020B0604020202020204" pitchFamily="34" charset="0"/>
            </a:rPr>
            <a:t> colonies/ml prélevées aseptiquement OU</a:t>
          </a:r>
          <a:endParaRPr lang="fr-CH" sz="1100" kern="1200" dirty="0">
            <a:latin typeface="Calibri Light" pitchFamily="34" charset="0"/>
            <a:cs typeface="Arial" panose="020B0604020202020204" pitchFamily="34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100" kern="1200" dirty="0">
              <a:latin typeface="Calibri Light" pitchFamily="34" charset="0"/>
              <a:cs typeface="Arial" panose="020B0604020202020204" pitchFamily="34" charset="0"/>
            </a:rPr>
            <a:t>Culture + ≤ 10</a:t>
          </a:r>
          <a:r>
            <a:rPr lang="fr-FR" sz="1100" kern="1200" baseline="30000" dirty="0">
              <a:latin typeface="Calibri Light" pitchFamily="34" charset="0"/>
              <a:cs typeface="Arial" panose="020B0604020202020204" pitchFamily="34" charset="0"/>
            </a:rPr>
            <a:t>5</a:t>
          </a:r>
          <a:r>
            <a:rPr lang="fr-FR" sz="1100" kern="1200" dirty="0">
              <a:latin typeface="Calibri Light" pitchFamily="34" charset="0"/>
              <a:cs typeface="Arial" panose="020B0604020202020204" pitchFamily="34" charset="0"/>
            </a:rPr>
            <a:t> colonies/ml  d’un seul germe pathogène chez patient sous ATB adéquate OU</a:t>
          </a:r>
          <a:endParaRPr lang="fr-CH" sz="1100" kern="1200" dirty="0">
            <a:latin typeface="Calibri Light" pitchFamily="34" charset="0"/>
            <a:cs typeface="Arial" panose="020B0604020202020204" pitchFamily="34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100" kern="1200" dirty="0">
              <a:latin typeface="Calibri Light" pitchFamily="34" charset="0"/>
              <a:cs typeface="Arial" panose="020B0604020202020204" pitchFamily="34" charset="0"/>
            </a:rPr>
            <a:t>Dg du médecin OU </a:t>
          </a:r>
          <a:endParaRPr lang="fr-CH" sz="1100" kern="1200" dirty="0">
            <a:latin typeface="Calibri Light" pitchFamily="34" charset="0"/>
            <a:cs typeface="Arial" panose="020B0604020202020204" pitchFamily="34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100" kern="1200" dirty="0">
              <a:latin typeface="Calibri Light" pitchFamily="34" charset="0"/>
              <a:cs typeface="Arial" panose="020B0604020202020204" pitchFamily="34" charset="0"/>
            </a:rPr>
            <a:t>ATB adéquate par le médecin</a:t>
          </a:r>
          <a:endParaRPr lang="fr-CH" sz="1100" kern="1200" dirty="0">
            <a:latin typeface="Calibri Light" pitchFamily="34" charset="0"/>
            <a:cs typeface="Arial" panose="020B0604020202020204" pitchFamily="34" charset="0"/>
          </a:endParaRPr>
        </a:p>
      </dsp:txBody>
      <dsp:txXfrm>
        <a:off x="5420786" y="2342789"/>
        <a:ext cx="2796291" cy="19107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4AFE50-DF95-4A7B-BE08-3712D32D9F8A}" type="datetimeFigureOut">
              <a:rPr lang="fr-CH" smtClean="0"/>
              <a:pPr/>
              <a:t>26.05.2021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D343B8-956E-45FA-8CE4-851137A90F40}" type="slidenum">
              <a:rPr lang="fr-CH" smtClean="0"/>
              <a:pPr/>
              <a:t>‹Nr.›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666217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865279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753" y="8685552"/>
            <a:ext cx="2971697" cy="456889"/>
          </a:xfrm>
          <a:prstGeom prst="rect">
            <a:avLst/>
          </a:prstGeom>
        </p:spPr>
        <p:txBody>
          <a:bodyPr lIns="89584" tIns="44792" rIns="89584" bIns="44792"/>
          <a:lstStyle/>
          <a:p>
            <a:fld id="{564B9E22-20E5-4E7D-9924-3D7BC625088C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05672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753" y="8685552"/>
            <a:ext cx="2971697" cy="456889"/>
          </a:xfrm>
          <a:prstGeom prst="rect">
            <a:avLst/>
          </a:prstGeom>
        </p:spPr>
        <p:txBody>
          <a:bodyPr lIns="89584" tIns="44792" rIns="89584" bIns="44792"/>
          <a:lstStyle/>
          <a:p>
            <a:fld id="{564B9E22-20E5-4E7D-9924-3D7BC625088C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05672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355200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9224149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588099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753" y="8685552"/>
            <a:ext cx="2971697" cy="456889"/>
          </a:xfrm>
          <a:prstGeom prst="rect">
            <a:avLst/>
          </a:prstGeom>
        </p:spPr>
        <p:txBody>
          <a:bodyPr lIns="89584" tIns="44792" rIns="89584" bIns="44792"/>
          <a:lstStyle/>
          <a:p>
            <a:fld id="{564B9E22-20E5-4E7D-9924-3D7BC625088C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22081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baseline="0" dirty="0"/>
              <a:t> </a:t>
            </a: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753" y="8685552"/>
            <a:ext cx="2971697" cy="456889"/>
          </a:xfrm>
          <a:prstGeom prst="rect">
            <a:avLst/>
          </a:prstGeom>
        </p:spPr>
        <p:txBody>
          <a:bodyPr lIns="89584" tIns="44792" rIns="89584" bIns="44792"/>
          <a:lstStyle/>
          <a:p>
            <a:fld id="{564B9E22-20E5-4E7D-9924-3D7BC625088C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22081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4492180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dirty="0"/>
              <a:t> </a:t>
            </a: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753" y="8685552"/>
            <a:ext cx="2971697" cy="456889"/>
          </a:xfrm>
          <a:prstGeom prst="rect">
            <a:avLst/>
          </a:prstGeom>
        </p:spPr>
        <p:txBody>
          <a:bodyPr lIns="89584" tIns="44792" rIns="89584" bIns="44792"/>
          <a:lstStyle/>
          <a:p>
            <a:fld id="{564B9E22-20E5-4E7D-9924-3D7BC625088C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630680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dirty="0"/>
              <a:t> </a:t>
            </a: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753" y="8685552"/>
            <a:ext cx="2971697" cy="456889"/>
          </a:xfrm>
          <a:prstGeom prst="rect">
            <a:avLst/>
          </a:prstGeom>
        </p:spPr>
        <p:txBody>
          <a:bodyPr lIns="89584" tIns="44792" rIns="89584" bIns="44792"/>
          <a:lstStyle/>
          <a:p>
            <a:fld id="{564B9E22-20E5-4E7D-9924-3D7BC625088C}" type="slidenum">
              <a:rPr lang="en-US" altLang="en-US" smtClean="0"/>
              <a:pPr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08029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3110639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dirty="0"/>
              <a:t> </a:t>
            </a: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753" y="8685552"/>
            <a:ext cx="2971697" cy="456889"/>
          </a:xfrm>
          <a:prstGeom prst="rect">
            <a:avLst/>
          </a:prstGeom>
        </p:spPr>
        <p:txBody>
          <a:bodyPr lIns="89584" tIns="44792" rIns="89584" bIns="44792"/>
          <a:lstStyle/>
          <a:p>
            <a:fld id="{564B9E22-20E5-4E7D-9924-3D7BC625088C}" type="slidenum">
              <a:rPr lang="en-US" altLang="en-US" smtClean="0"/>
              <a:pPr/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20477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6918260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9982614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lang="fr-CH" baseline="0" dirty="0"/>
          </a:p>
        </p:txBody>
      </p:sp>
    </p:spTree>
    <p:extLst>
      <p:ext uri="{BB962C8B-B14F-4D97-AF65-F5344CB8AC3E}">
        <p14:creationId xmlns:p14="http://schemas.microsoft.com/office/powerpoint/2010/main" val="262705038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6472828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6086298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dirty="0"/>
              <a:t> </a:t>
            </a: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753" y="8685552"/>
            <a:ext cx="2971697" cy="456889"/>
          </a:xfrm>
          <a:prstGeom prst="rect">
            <a:avLst/>
          </a:prstGeom>
        </p:spPr>
        <p:txBody>
          <a:bodyPr lIns="89584" tIns="44792" rIns="89584" bIns="44792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4B9E22-20E5-4E7D-9924-3D7BC625088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794495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415392496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753" y="8685552"/>
            <a:ext cx="2971697" cy="456889"/>
          </a:xfrm>
          <a:prstGeom prst="rect">
            <a:avLst/>
          </a:prstGeom>
        </p:spPr>
        <p:txBody>
          <a:bodyPr lIns="89584" tIns="44792" rIns="89584" bIns="44792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4B9E22-20E5-4E7D-9924-3D7BC625088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39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6403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869989-EB00-4EE7-BCB5-25BDC5BB29F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88186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52D343B8-956E-45FA-8CE4-851137A90F40}" type="slidenum">
              <a:rPr lang="fr-CH" smtClean="0"/>
              <a:pPr/>
              <a:t>5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2907597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753" y="8685552"/>
            <a:ext cx="2971697" cy="456889"/>
          </a:xfrm>
          <a:prstGeom prst="rect">
            <a:avLst/>
          </a:prstGeom>
        </p:spPr>
        <p:txBody>
          <a:bodyPr lIns="89584" tIns="44792" rIns="89584" bIns="44792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4B9E22-20E5-4E7D-9924-3D7BC625088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322023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869989-EB00-4EE7-BCB5-25BDC5BB29F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900903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753" y="8685552"/>
            <a:ext cx="2971697" cy="456889"/>
          </a:xfrm>
          <a:prstGeom prst="rect">
            <a:avLst/>
          </a:prstGeom>
        </p:spPr>
        <p:txBody>
          <a:bodyPr lIns="89584" tIns="44792" rIns="89584" bIns="44792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4B9E22-20E5-4E7D-9924-3D7BC625088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870514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753" y="8685552"/>
            <a:ext cx="2971697" cy="456889"/>
          </a:xfrm>
          <a:prstGeom prst="rect">
            <a:avLst/>
          </a:prstGeom>
        </p:spPr>
        <p:txBody>
          <a:bodyPr lIns="89584" tIns="44792" rIns="89584" bIns="44792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4B9E22-20E5-4E7D-9924-3D7BC625088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31131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b="1" dirty="0"/>
          </a:p>
        </p:txBody>
      </p:sp>
    </p:spTree>
    <p:extLst>
      <p:ext uri="{BB962C8B-B14F-4D97-AF65-F5344CB8AC3E}">
        <p14:creationId xmlns:p14="http://schemas.microsoft.com/office/powerpoint/2010/main" val="31894954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D343B8-956E-45FA-8CE4-851137A90F40}" type="slidenum">
              <a:rPr lang="fr-CH" smtClean="0"/>
              <a:pPr/>
              <a:t>7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154775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753" y="8685552"/>
            <a:ext cx="2971697" cy="456889"/>
          </a:xfrm>
          <a:prstGeom prst="rect">
            <a:avLst/>
          </a:prstGeom>
        </p:spPr>
        <p:txBody>
          <a:bodyPr lIns="89584" tIns="44792" rIns="89584" bIns="44792"/>
          <a:lstStyle/>
          <a:p>
            <a:fld id="{564B9E22-20E5-4E7D-9924-3D7BC625088C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30368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baseline="0" dirty="0"/>
          </a:p>
        </p:txBody>
      </p:sp>
    </p:spTree>
    <p:extLst>
      <p:ext uri="{BB962C8B-B14F-4D97-AF65-F5344CB8AC3E}">
        <p14:creationId xmlns:p14="http://schemas.microsoft.com/office/powerpoint/2010/main" val="26862848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baseline="0" dirty="0"/>
          </a:p>
        </p:txBody>
      </p:sp>
    </p:spTree>
    <p:extLst>
      <p:ext uri="{BB962C8B-B14F-4D97-AF65-F5344CB8AC3E}">
        <p14:creationId xmlns:p14="http://schemas.microsoft.com/office/powerpoint/2010/main" val="7430683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45729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8FEDB-B63E-41D9-A06E-5C36C17AF6DC}" type="datetimeFigureOut">
              <a:rPr lang="fr-CH" smtClean="0"/>
              <a:pPr/>
              <a:t>26.05.2021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8EE93-F393-431A-91AA-DE2F2BE8122B}" type="slidenum">
              <a:rPr lang="fr-CH" smtClean="0"/>
              <a:pPr/>
              <a:t>‹Nr.›</a:t>
            </a:fld>
            <a:endParaRPr lang="fr-C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8FEDB-B63E-41D9-A06E-5C36C17AF6DC}" type="datetimeFigureOut">
              <a:rPr lang="fr-CH" smtClean="0"/>
              <a:pPr/>
              <a:t>26.05.2021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8EE93-F393-431A-91AA-DE2F2BE8122B}" type="slidenum">
              <a:rPr lang="fr-CH" smtClean="0"/>
              <a:pPr/>
              <a:t>‹Nr.›</a:t>
            </a:fld>
            <a:endParaRPr lang="fr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8FEDB-B63E-41D9-A06E-5C36C17AF6DC}" type="datetimeFigureOut">
              <a:rPr lang="fr-CH" smtClean="0"/>
              <a:pPr/>
              <a:t>26.05.2021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8EE93-F393-431A-91AA-DE2F2BE8122B}" type="slidenum">
              <a:rPr lang="fr-CH" smtClean="0"/>
              <a:pPr/>
              <a:t>‹Nr.›</a:t>
            </a:fld>
            <a:endParaRPr lang="fr-CH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1616482" y="0"/>
            <a:ext cx="5910899" cy="5026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rgbClr val="FFFFFF"/>
              </a:buClr>
              <a:defRPr i="1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buClr>
                <a:srgbClr val="FFFFFF"/>
              </a:buClr>
              <a:defRPr i="1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buClr>
                <a:srgbClr val="FFFFFF"/>
              </a:buClr>
              <a:defRPr i="1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buClr>
                <a:srgbClr val="FFFFFF"/>
              </a:buClr>
              <a:defRPr i="1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buClr>
                <a:srgbClr val="FFFFFF"/>
              </a:buClr>
              <a:defRPr i="1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buClr>
                <a:srgbClr val="FFFFFF"/>
              </a:buClr>
              <a:defRPr i="1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buClr>
                <a:srgbClr val="FFFFFF"/>
              </a:buClr>
              <a:defRPr i="1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buClr>
                <a:srgbClr val="FFFFFF"/>
              </a:buClr>
              <a:defRPr i="1">
                <a:solidFill>
                  <a:srgbClr val="FFFFFF"/>
                </a:solidFill>
              </a:defRPr>
            </a:lvl8pPr>
            <a:lvl9pPr lvl="8" algn="ctr">
              <a:spcBef>
                <a:spcPts val="0"/>
              </a:spcBef>
              <a:buClr>
                <a:srgbClr val="FFFFFF"/>
              </a:buClr>
              <a:defRPr i="1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-75" y="4560000"/>
            <a:ext cx="669599" cy="2298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fld id="{00000000-1234-1234-1234-123412341234}" type="slidenum">
              <a:rPr lang="en" smtClean="0">
                <a:solidFill>
                  <a:srgbClr val="0DB7C4"/>
                </a:solidFill>
              </a:rPr>
              <a:pPr/>
              <a:t>‹Nr.›</a:t>
            </a:fld>
            <a:endParaRPr lang="en">
              <a:solidFill>
                <a:srgbClr val="0DB7C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6971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+ 3 column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844425" y="7467"/>
            <a:ext cx="3552600" cy="15199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844432" y="2064700"/>
            <a:ext cx="1918799" cy="4300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800"/>
            </a:lvl1pPr>
            <a:lvl2pPr lvl="1" rtl="0">
              <a:spcBef>
                <a:spcPts val="0"/>
              </a:spcBef>
              <a:buSzPct val="100000"/>
              <a:defRPr sz="1800"/>
            </a:lvl2pPr>
            <a:lvl3pPr lvl="2" rtl="0">
              <a:spcBef>
                <a:spcPts val="0"/>
              </a:spcBef>
              <a:buSzPct val="100000"/>
              <a:defRPr sz="1800"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2861619" y="2064700"/>
            <a:ext cx="1918799" cy="4300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800"/>
            </a:lvl1pPr>
            <a:lvl2pPr lvl="1" rtl="0">
              <a:spcBef>
                <a:spcPts val="0"/>
              </a:spcBef>
              <a:buSzPct val="100000"/>
              <a:defRPr sz="1800"/>
            </a:lvl2pPr>
            <a:lvl3pPr lvl="2" rtl="0">
              <a:spcBef>
                <a:spcPts val="0"/>
              </a:spcBef>
              <a:buSzPct val="100000"/>
              <a:defRPr sz="1800"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3"/>
          </p:nvPr>
        </p:nvSpPr>
        <p:spPr>
          <a:xfrm>
            <a:off x="4878808" y="2064700"/>
            <a:ext cx="1918799" cy="4300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800"/>
            </a:lvl1pPr>
            <a:lvl2pPr lvl="1" rtl="0">
              <a:spcBef>
                <a:spcPts val="0"/>
              </a:spcBef>
              <a:buSzPct val="100000"/>
              <a:defRPr sz="1800"/>
            </a:lvl2pPr>
            <a:lvl3pPr lvl="2" rtl="0">
              <a:spcBef>
                <a:spcPts val="0"/>
              </a:spcBef>
              <a:buSzPct val="100000"/>
              <a:defRPr sz="1800"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-75" y="5"/>
            <a:ext cx="669599" cy="1519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fld id="{00000000-1234-1234-1234-123412341234}" type="slidenum">
              <a:rPr lang="en" smtClean="0"/>
              <a:pPr/>
              <a:t>‹Nr.›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5897142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40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850235-04ED-413B-AF56-17A6EDC058CE}" type="slidenum">
              <a:rPr lang="en-US" altLang="en-US"/>
              <a:pPr/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19636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ub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685805" y="2543547"/>
            <a:ext cx="5008199" cy="1393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2pPr>
            <a:lvl3pPr lvl="2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3pPr>
            <a:lvl4pPr lvl="3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4pPr>
            <a:lvl5pPr lvl="4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5pPr>
            <a:lvl6pPr lvl="5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6pPr>
            <a:lvl7pPr lvl="6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7pPr>
            <a:lvl8pPr lvl="7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8pPr>
            <a:lvl9pPr lvl="8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685805" y="4109667"/>
            <a:ext cx="5008199" cy="916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Clr>
                <a:srgbClr val="415665"/>
              </a:buClr>
              <a:buSzPct val="100000"/>
              <a:buNone/>
              <a:defRPr sz="1800"/>
            </a:lvl1pPr>
            <a:lvl2pPr lvl="1" rtl="0">
              <a:spcBef>
                <a:spcPts val="0"/>
              </a:spcBef>
              <a:buClr>
                <a:srgbClr val="415665"/>
              </a:buClr>
              <a:buSzPct val="100000"/>
              <a:buNone/>
              <a:defRPr sz="1800"/>
            </a:lvl2pPr>
            <a:lvl3pPr lvl="2" rtl="0">
              <a:spcBef>
                <a:spcPts val="0"/>
              </a:spcBef>
              <a:buClr>
                <a:srgbClr val="415665"/>
              </a:buClr>
              <a:buSzPct val="100000"/>
              <a:buNone/>
              <a:defRPr sz="1800"/>
            </a:lvl3pPr>
            <a:lvl4pPr lvl="3" rtl="0">
              <a:spcBef>
                <a:spcPts val="0"/>
              </a:spcBef>
              <a:buClr>
                <a:srgbClr val="415665"/>
              </a:buClr>
              <a:buNone/>
              <a:defRPr/>
            </a:lvl4pPr>
            <a:lvl5pPr lvl="4" rtl="0">
              <a:spcBef>
                <a:spcPts val="0"/>
              </a:spcBef>
              <a:buClr>
                <a:srgbClr val="415665"/>
              </a:buClr>
              <a:buNone/>
              <a:defRPr/>
            </a:lvl5pPr>
            <a:lvl6pPr lvl="5" rtl="0">
              <a:spcBef>
                <a:spcPts val="0"/>
              </a:spcBef>
              <a:buClr>
                <a:srgbClr val="415665"/>
              </a:buClr>
              <a:buNone/>
              <a:defRPr/>
            </a:lvl6pPr>
            <a:lvl7pPr lvl="6" rtl="0">
              <a:spcBef>
                <a:spcPts val="0"/>
              </a:spcBef>
              <a:buClr>
                <a:srgbClr val="415665"/>
              </a:buClr>
              <a:buNone/>
              <a:defRPr/>
            </a:lvl7pPr>
            <a:lvl8pPr lvl="7" rtl="0">
              <a:spcBef>
                <a:spcPts val="0"/>
              </a:spcBef>
              <a:buClr>
                <a:srgbClr val="415665"/>
              </a:buClr>
              <a:buNone/>
              <a:defRPr/>
            </a:lvl8pPr>
            <a:lvl9pPr lvl="8" rtl="0">
              <a:spcBef>
                <a:spcPts val="0"/>
              </a:spcBef>
              <a:buClr>
                <a:srgbClr val="415665"/>
              </a:buClr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-75" y="4560000"/>
            <a:ext cx="669599" cy="2298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rgbClr val="0DB7C4"/>
                </a:solidFill>
              </a:rPr>
              <a:pPr lvl="0" rtl="0">
                <a:spcBef>
                  <a:spcPts val="0"/>
                </a:spcBef>
                <a:buNone/>
              </a:pPr>
              <a:t>‹Nr.›</a:t>
            </a:fld>
            <a:endParaRPr lang="en">
              <a:solidFill>
                <a:srgbClr val="0DB7C4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33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560C-B634-478F-A6A6-0C63A04B770C}" type="datetimeFigureOut">
              <a:rPr lang="fr-CH" smtClean="0"/>
              <a:pPr/>
              <a:t>26.05.2021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00000000-1234-1234-1234-123412341234}" type="slidenum">
              <a:rPr lang="en" sz="2400" smtClean="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rPr>
              <a:pPr algn="ctr"/>
              <a:t>‹Nr.›</a:t>
            </a:fld>
            <a:endParaRPr lang="en" sz="2400">
              <a:solidFill>
                <a:srgbClr val="FFFFFF"/>
              </a:solidFill>
              <a:latin typeface="Dosis"/>
              <a:ea typeface="Dosis"/>
              <a:cs typeface="Dosis"/>
              <a:sym typeface="Dosis"/>
            </a:endParaRPr>
          </a:p>
        </p:txBody>
      </p:sp>
    </p:spTree>
    <p:extLst>
      <p:ext uri="{BB962C8B-B14F-4D97-AF65-F5344CB8AC3E}">
        <p14:creationId xmlns:p14="http://schemas.microsoft.com/office/powerpoint/2010/main" val="1770120663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560C-B634-478F-A6A6-0C63A04B770C}" type="datetimeFigureOut">
              <a:rPr lang="fr-CH" smtClean="0"/>
              <a:pPr/>
              <a:t>26.05.2021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00000000-1234-1234-1234-123412341234}" type="slidenum">
              <a:rPr lang="en" sz="2400" smtClean="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rPr>
              <a:pPr algn="ctr"/>
              <a:t>‹Nr.›</a:t>
            </a:fld>
            <a:endParaRPr lang="en" sz="2400">
              <a:solidFill>
                <a:srgbClr val="FFFFFF"/>
              </a:solidFill>
              <a:latin typeface="Dosis"/>
              <a:ea typeface="Dosis"/>
              <a:cs typeface="Dosis"/>
              <a:sym typeface="Dosis"/>
            </a:endParaRPr>
          </a:p>
        </p:txBody>
      </p:sp>
    </p:spTree>
    <p:extLst>
      <p:ext uri="{BB962C8B-B14F-4D97-AF65-F5344CB8AC3E}">
        <p14:creationId xmlns:p14="http://schemas.microsoft.com/office/powerpoint/2010/main" val="1502703387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560C-B634-478F-A6A6-0C63A04B770C}" type="datetimeFigureOut">
              <a:rPr lang="fr-CH" smtClean="0"/>
              <a:pPr/>
              <a:t>26.05.2021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00000000-1234-1234-1234-123412341234}" type="slidenum">
              <a:rPr lang="en" sz="2400" smtClean="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rPr>
              <a:pPr algn="ctr"/>
              <a:t>‹Nr.›</a:t>
            </a:fld>
            <a:endParaRPr lang="en" sz="2400">
              <a:solidFill>
                <a:srgbClr val="FFFFFF"/>
              </a:solidFill>
              <a:latin typeface="Dosis"/>
              <a:ea typeface="Dosis"/>
              <a:cs typeface="Dosis"/>
              <a:sym typeface="Dosis"/>
            </a:endParaRPr>
          </a:p>
        </p:txBody>
      </p:sp>
    </p:spTree>
    <p:extLst>
      <p:ext uri="{BB962C8B-B14F-4D97-AF65-F5344CB8AC3E}">
        <p14:creationId xmlns:p14="http://schemas.microsoft.com/office/powerpoint/2010/main" val="742051527"/>
      </p:ext>
    </p:extLst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200153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200153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560C-B634-478F-A6A6-0C63A04B770C}" type="datetimeFigureOut">
              <a:rPr lang="fr-CH" smtClean="0"/>
              <a:pPr/>
              <a:t>26.05.2021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00000000-1234-1234-1234-123412341234}" type="slidenum">
              <a:rPr lang="en" sz="2400" smtClean="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rPr>
              <a:pPr algn="ctr"/>
              <a:t>‹Nr.›</a:t>
            </a:fld>
            <a:endParaRPr lang="en" sz="2400">
              <a:solidFill>
                <a:srgbClr val="FFFFFF"/>
              </a:solidFill>
              <a:latin typeface="Dosis"/>
              <a:ea typeface="Dosis"/>
              <a:cs typeface="Dosis"/>
              <a:sym typeface="Dosis"/>
            </a:endParaRPr>
          </a:p>
        </p:txBody>
      </p:sp>
    </p:spTree>
    <p:extLst>
      <p:ext uri="{BB962C8B-B14F-4D97-AF65-F5344CB8AC3E}">
        <p14:creationId xmlns:p14="http://schemas.microsoft.com/office/powerpoint/2010/main" val="2024615273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8FEDB-B63E-41D9-A06E-5C36C17AF6DC}" type="datetimeFigureOut">
              <a:rPr lang="fr-CH" smtClean="0"/>
              <a:pPr/>
              <a:t>26.05.2021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8EE93-F393-431A-91AA-DE2F2BE8122B}" type="slidenum">
              <a:rPr lang="fr-CH" smtClean="0"/>
              <a:pPr/>
              <a:t>‹Nr.›</a:t>
            </a:fld>
            <a:endParaRPr lang="fr-CH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560C-B634-478F-A6A6-0C63A04B770C}" type="datetimeFigureOut">
              <a:rPr lang="fr-CH" smtClean="0"/>
              <a:pPr/>
              <a:t>26.05.2021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00000000-1234-1234-1234-123412341234}" type="slidenum">
              <a:rPr lang="en" sz="2400" smtClean="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rPr>
              <a:pPr algn="ctr"/>
              <a:t>‹Nr.›</a:t>
            </a:fld>
            <a:endParaRPr lang="en" sz="2400">
              <a:solidFill>
                <a:srgbClr val="FFFFFF"/>
              </a:solidFill>
              <a:latin typeface="Dosis"/>
              <a:ea typeface="Dosis"/>
              <a:cs typeface="Dosis"/>
              <a:sym typeface="Dosis"/>
            </a:endParaRPr>
          </a:p>
        </p:txBody>
      </p:sp>
    </p:spTree>
    <p:extLst>
      <p:ext uri="{BB962C8B-B14F-4D97-AF65-F5344CB8AC3E}">
        <p14:creationId xmlns:p14="http://schemas.microsoft.com/office/powerpoint/2010/main" val="475512284"/>
      </p:ext>
    </p:extLst>
  </p:cSld>
  <p:clrMapOvr>
    <a:masterClrMapping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560C-B634-478F-A6A6-0C63A04B770C}" type="datetimeFigureOut">
              <a:rPr lang="fr-CH" smtClean="0"/>
              <a:pPr/>
              <a:t>26.05.2021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00000000-1234-1234-1234-123412341234}" type="slidenum">
              <a:rPr lang="en" sz="2400" smtClean="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rPr>
              <a:pPr algn="ctr"/>
              <a:t>‹Nr.›</a:t>
            </a:fld>
            <a:endParaRPr lang="en" sz="2400">
              <a:solidFill>
                <a:srgbClr val="FFFFFF"/>
              </a:solidFill>
              <a:latin typeface="Dosis"/>
              <a:ea typeface="Dosis"/>
              <a:cs typeface="Dosis"/>
              <a:sym typeface="Dosis"/>
            </a:endParaRPr>
          </a:p>
        </p:txBody>
      </p:sp>
    </p:spTree>
    <p:extLst>
      <p:ext uri="{BB962C8B-B14F-4D97-AF65-F5344CB8AC3E}">
        <p14:creationId xmlns:p14="http://schemas.microsoft.com/office/powerpoint/2010/main" val="1611275431"/>
      </p:ext>
    </p:extLst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560C-B634-478F-A6A6-0C63A04B770C}" type="datetimeFigureOut">
              <a:rPr lang="fr-CH" smtClean="0"/>
              <a:pPr/>
              <a:t>26.05.2021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00000000-1234-1234-1234-123412341234}" type="slidenum">
              <a:rPr lang="en" sz="2400" smtClean="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rPr>
              <a:pPr algn="ctr"/>
              <a:t>‹Nr.›</a:t>
            </a:fld>
            <a:endParaRPr lang="en" sz="2400">
              <a:solidFill>
                <a:srgbClr val="FFFFFF"/>
              </a:solidFill>
              <a:latin typeface="Dosis"/>
              <a:ea typeface="Dosis"/>
              <a:cs typeface="Dosis"/>
              <a:sym typeface="Dosis"/>
            </a:endParaRPr>
          </a:p>
        </p:txBody>
      </p:sp>
    </p:spTree>
    <p:extLst>
      <p:ext uri="{BB962C8B-B14F-4D97-AF65-F5344CB8AC3E}">
        <p14:creationId xmlns:p14="http://schemas.microsoft.com/office/powerpoint/2010/main" val="2232799473"/>
      </p:ext>
    </p:extLst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9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8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9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560C-B634-478F-A6A6-0C63A04B770C}" type="datetimeFigureOut">
              <a:rPr lang="fr-CH" smtClean="0"/>
              <a:pPr/>
              <a:t>26.05.2021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00000000-1234-1234-1234-123412341234}" type="slidenum">
              <a:rPr lang="en" sz="2400" smtClean="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rPr>
              <a:pPr algn="ctr"/>
              <a:t>‹Nr.›</a:t>
            </a:fld>
            <a:endParaRPr lang="en" sz="2400">
              <a:solidFill>
                <a:srgbClr val="FFFFFF"/>
              </a:solidFill>
              <a:latin typeface="Dosis"/>
              <a:ea typeface="Dosis"/>
              <a:cs typeface="Dosis"/>
              <a:sym typeface="Dosis"/>
            </a:endParaRPr>
          </a:p>
        </p:txBody>
      </p:sp>
    </p:spTree>
    <p:extLst>
      <p:ext uri="{BB962C8B-B14F-4D97-AF65-F5344CB8AC3E}">
        <p14:creationId xmlns:p14="http://schemas.microsoft.com/office/powerpoint/2010/main" val="1373028301"/>
      </p:ext>
    </p:extLst>
  </p:cSld>
  <p:clrMapOvr>
    <a:masterClrMapping/>
  </p:clrMapOvr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45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560C-B634-478F-A6A6-0C63A04B770C}" type="datetimeFigureOut">
              <a:rPr lang="fr-CH" smtClean="0"/>
              <a:pPr/>
              <a:t>26.05.2021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00000000-1234-1234-1234-123412341234}" type="slidenum">
              <a:rPr lang="en" sz="2400" smtClean="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rPr>
              <a:pPr algn="ctr"/>
              <a:t>‹Nr.›</a:t>
            </a:fld>
            <a:endParaRPr lang="en" sz="2400">
              <a:solidFill>
                <a:srgbClr val="FFFFFF"/>
              </a:solidFill>
              <a:latin typeface="Dosis"/>
              <a:ea typeface="Dosis"/>
              <a:cs typeface="Dosis"/>
              <a:sym typeface="Dosis"/>
            </a:endParaRPr>
          </a:p>
        </p:txBody>
      </p:sp>
    </p:spTree>
    <p:extLst>
      <p:ext uri="{BB962C8B-B14F-4D97-AF65-F5344CB8AC3E}">
        <p14:creationId xmlns:p14="http://schemas.microsoft.com/office/powerpoint/2010/main" val="57768776"/>
      </p:ext>
    </p:extLst>
  </p:cSld>
  <p:clrMapOvr>
    <a:masterClrMapping/>
  </p:clrMapOvr>
  <p:hf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560C-B634-478F-A6A6-0C63A04B770C}" type="datetimeFigureOut">
              <a:rPr lang="fr-CH" smtClean="0"/>
              <a:pPr/>
              <a:t>26.05.2021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00000000-1234-1234-1234-123412341234}" type="slidenum">
              <a:rPr lang="en" sz="2400" smtClean="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rPr>
              <a:pPr algn="ctr"/>
              <a:t>‹Nr.›</a:t>
            </a:fld>
            <a:endParaRPr lang="en" sz="2400">
              <a:solidFill>
                <a:srgbClr val="FFFFFF"/>
              </a:solidFill>
              <a:latin typeface="Dosis"/>
              <a:ea typeface="Dosis"/>
              <a:cs typeface="Dosis"/>
              <a:sym typeface="Dosis"/>
            </a:endParaRPr>
          </a:p>
        </p:txBody>
      </p:sp>
    </p:spTree>
    <p:extLst>
      <p:ext uri="{BB962C8B-B14F-4D97-AF65-F5344CB8AC3E}">
        <p14:creationId xmlns:p14="http://schemas.microsoft.com/office/powerpoint/2010/main" val="1000013456"/>
      </p:ext>
    </p:extLst>
  </p:cSld>
  <p:clrMapOvr>
    <a:masterClrMapping/>
  </p:clrMapOvr>
  <p:hf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06377"/>
            <a:ext cx="2057400" cy="4387851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06377"/>
            <a:ext cx="6019800" cy="4387851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560C-B634-478F-A6A6-0C63A04B770C}" type="datetimeFigureOut">
              <a:rPr lang="fr-CH" smtClean="0"/>
              <a:pPr/>
              <a:t>26.05.2021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00000000-1234-1234-1234-123412341234}" type="slidenum">
              <a:rPr lang="en" sz="2400" smtClean="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rPr>
              <a:pPr algn="ctr"/>
              <a:t>‹Nr.›</a:t>
            </a:fld>
            <a:endParaRPr lang="en" sz="2400">
              <a:solidFill>
                <a:srgbClr val="FFFFFF"/>
              </a:solidFill>
              <a:latin typeface="Dosis"/>
              <a:ea typeface="Dosis"/>
              <a:cs typeface="Dosis"/>
              <a:sym typeface="Dosis"/>
            </a:endParaRPr>
          </a:p>
        </p:txBody>
      </p:sp>
    </p:spTree>
    <p:extLst>
      <p:ext uri="{BB962C8B-B14F-4D97-AF65-F5344CB8AC3E}">
        <p14:creationId xmlns:p14="http://schemas.microsoft.com/office/powerpoint/2010/main" val="43381764"/>
      </p:ext>
    </p:extLst>
  </p:cSld>
  <p:clrMapOvr>
    <a:masterClrMapping/>
  </p:clrMapOvr>
  <p:hf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685807" y="3366971"/>
            <a:ext cx="5309699" cy="15463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2pPr>
            <a:lvl3pPr lvl="2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3pPr>
            <a:lvl4pPr lvl="3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4pPr>
            <a:lvl5pPr lvl="4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5pPr>
            <a:lvl6pPr lvl="5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6pPr>
            <a:lvl7pPr lvl="6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7pPr>
            <a:lvl8pPr lvl="7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8pPr>
            <a:lvl9pPr lvl="8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4414464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ub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685805" y="2543549"/>
            <a:ext cx="5008199" cy="1393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2pPr>
            <a:lvl3pPr lvl="2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3pPr>
            <a:lvl4pPr lvl="3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4pPr>
            <a:lvl5pPr lvl="4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5pPr>
            <a:lvl6pPr lvl="5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6pPr>
            <a:lvl7pPr lvl="6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7pPr>
            <a:lvl8pPr lvl="7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8pPr>
            <a:lvl9pPr lvl="8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685805" y="4109667"/>
            <a:ext cx="5008199" cy="916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Clr>
                <a:srgbClr val="415665"/>
              </a:buClr>
              <a:buSzPct val="100000"/>
              <a:buNone/>
              <a:defRPr sz="1800"/>
            </a:lvl1pPr>
            <a:lvl2pPr lvl="1" rtl="0">
              <a:spcBef>
                <a:spcPts val="0"/>
              </a:spcBef>
              <a:buClr>
                <a:srgbClr val="415665"/>
              </a:buClr>
              <a:buSzPct val="100000"/>
              <a:buNone/>
              <a:defRPr sz="1800"/>
            </a:lvl2pPr>
            <a:lvl3pPr lvl="2" rtl="0">
              <a:spcBef>
                <a:spcPts val="0"/>
              </a:spcBef>
              <a:buClr>
                <a:srgbClr val="415665"/>
              </a:buClr>
              <a:buSzPct val="100000"/>
              <a:buNone/>
              <a:defRPr sz="1800"/>
            </a:lvl3pPr>
            <a:lvl4pPr lvl="3" rtl="0">
              <a:spcBef>
                <a:spcPts val="0"/>
              </a:spcBef>
              <a:buClr>
                <a:srgbClr val="415665"/>
              </a:buClr>
              <a:buNone/>
              <a:defRPr/>
            </a:lvl4pPr>
            <a:lvl5pPr lvl="4" rtl="0">
              <a:spcBef>
                <a:spcPts val="0"/>
              </a:spcBef>
              <a:buClr>
                <a:srgbClr val="415665"/>
              </a:buClr>
              <a:buNone/>
              <a:defRPr/>
            </a:lvl5pPr>
            <a:lvl6pPr lvl="5" rtl="0">
              <a:spcBef>
                <a:spcPts val="0"/>
              </a:spcBef>
              <a:buClr>
                <a:srgbClr val="415665"/>
              </a:buClr>
              <a:buNone/>
              <a:defRPr/>
            </a:lvl6pPr>
            <a:lvl7pPr lvl="6" rtl="0">
              <a:spcBef>
                <a:spcPts val="0"/>
              </a:spcBef>
              <a:buClr>
                <a:srgbClr val="415665"/>
              </a:buClr>
              <a:buNone/>
              <a:defRPr/>
            </a:lvl7pPr>
            <a:lvl8pPr lvl="7" rtl="0">
              <a:spcBef>
                <a:spcPts val="0"/>
              </a:spcBef>
              <a:buClr>
                <a:srgbClr val="415665"/>
              </a:buClr>
              <a:buNone/>
              <a:defRPr/>
            </a:lvl8pPr>
            <a:lvl9pPr lvl="8" rtl="0">
              <a:spcBef>
                <a:spcPts val="0"/>
              </a:spcBef>
              <a:buClr>
                <a:srgbClr val="415665"/>
              </a:buClr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-75" y="4560000"/>
            <a:ext cx="669599" cy="2298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fld id="{00000000-1234-1234-1234-123412341234}" type="slidenum">
              <a:rPr lang="en" smtClean="0">
                <a:solidFill>
                  <a:srgbClr val="0DB7C4"/>
                </a:solidFill>
              </a:rPr>
              <a:pPr/>
              <a:t>‹Nr.›</a:t>
            </a:fld>
            <a:endParaRPr lang="en">
              <a:solidFill>
                <a:srgbClr val="0DB7C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72108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844425" y="7467"/>
            <a:ext cx="3552600" cy="15199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844425" y="2050771"/>
            <a:ext cx="5169000" cy="4517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-75" y="5"/>
            <a:ext cx="669599" cy="1519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fld id="{00000000-1234-1234-1234-123412341234}" type="slidenum">
              <a:rPr lang="en" smtClean="0"/>
              <a:pPr/>
              <a:t>‹Nr.›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74015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8FEDB-B63E-41D9-A06E-5C36C17AF6DC}" type="datetimeFigureOut">
              <a:rPr lang="fr-CH" smtClean="0"/>
              <a:pPr/>
              <a:t>26.05.2021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8EE93-F393-431A-91AA-DE2F2BE8122B}" type="slidenum">
              <a:rPr lang="fr-CH" smtClean="0"/>
              <a:pPr/>
              <a:t>‹Nr.›</a:t>
            </a:fld>
            <a:endParaRPr lang="fr-CH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1616482" y="0"/>
            <a:ext cx="5910899" cy="5026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rgbClr val="FFFFFF"/>
              </a:buClr>
              <a:defRPr i="1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buClr>
                <a:srgbClr val="FFFFFF"/>
              </a:buClr>
              <a:defRPr i="1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buClr>
                <a:srgbClr val="FFFFFF"/>
              </a:buClr>
              <a:defRPr i="1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buClr>
                <a:srgbClr val="FFFFFF"/>
              </a:buClr>
              <a:defRPr i="1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buClr>
                <a:srgbClr val="FFFFFF"/>
              </a:buClr>
              <a:defRPr i="1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buClr>
                <a:srgbClr val="FFFFFF"/>
              </a:buClr>
              <a:defRPr i="1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buClr>
                <a:srgbClr val="FFFFFF"/>
              </a:buClr>
              <a:defRPr i="1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buClr>
                <a:srgbClr val="FFFFFF"/>
              </a:buClr>
              <a:defRPr i="1">
                <a:solidFill>
                  <a:srgbClr val="FFFFFF"/>
                </a:solidFill>
              </a:defRPr>
            </a:lvl8pPr>
            <a:lvl9pPr lvl="8" algn="ctr">
              <a:spcBef>
                <a:spcPts val="0"/>
              </a:spcBef>
              <a:buClr>
                <a:srgbClr val="FFFFFF"/>
              </a:buClr>
              <a:defRPr i="1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-75" y="4560000"/>
            <a:ext cx="669599" cy="2298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fld id="{00000000-1234-1234-1234-123412341234}" type="slidenum">
              <a:rPr lang="en" smtClean="0">
                <a:solidFill>
                  <a:srgbClr val="0DB7C4"/>
                </a:solidFill>
              </a:rPr>
              <a:pPr/>
              <a:t>‹Nr.›</a:t>
            </a:fld>
            <a:endParaRPr lang="en">
              <a:solidFill>
                <a:srgbClr val="0DB7C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86225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+ 3 column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844425" y="7467"/>
            <a:ext cx="3552600" cy="15199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844432" y="2064700"/>
            <a:ext cx="1918799" cy="4300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800"/>
            </a:lvl1pPr>
            <a:lvl2pPr lvl="1" rtl="0">
              <a:spcBef>
                <a:spcPts val="0"/>
              </a:spcBef>
              <a:buSzPct val="100000"/>
              <a:defRPr sz="1800"/>
            </a:lvl2pPr>
            <a:lvl3pPr lvl="2" rtl="0">
              <a:spcBef>
                <a:spcPts val="0"/>
              </a:spcBef>
              <a:buSzPct val="100000"/>
              <a:defRPr sz="1800"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2861619" y="2064700"/>
            <a:ext cx="1918799" cy="4300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800"/>
            </a:lvl1pPr>
            <a:lvl2pPr lvl="1" rtl="0">
              <a:spcBef>
                <a:spcPts val="0"/>
              </a:spcBef>
              <a:buSzPct val="100000"/>
              <a:defRPr sz="1800"/>
            </a:lvl2pPr>
            <a:lvl3pPr lvl="2" rtl="0">
              <a:spcBef>
                <a:spcPts val="0"/>
              </a:spcBef>
              <a:buSzPct val="100000"/>
              <a:defRPr sz="1800"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3"/>
          </p:nvPr>
        </p:nvSpPr>
        <p:spPr>
          <a:xfrm>
            <a:off x="4878808" y="2064700"/>
            <a:ext cx="1918799" cy="4300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800"/>
            </a:lvl1pPr>
            <a:lvl2pPr lvl="1" rtl="0">
              <a:spcBef>
                <a:spcPts val="0"/>
              </a:spcBef>
              <a:buSzPct val="100000"/>
              <a:defRPr sz="1800"/>
            </a:lvl2pPr>
            <a:lvl3pPr lvl="2" rtl="0">
              <a:spcBef>
                <a:spcPts val="0"/>
              </a:spcBef>
              <a:buSzPct val="100000"/>
              <a:defRPr sz="1800"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-75" y="5"/>
            <a:ext cx="669599" cy="1519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fld id="{00000000-1234-1234-1234-123412341234}" type="slidenum">
              <a:rPr lang="en" smtClean="0"/>
              <a:pPr/>
              <a:t>‹Nr.›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56647744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40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850235-04ED-413B-AF56-17A6EDC058CE}" type="slidenum">
              <a:rPr lang="en-US" altLang="en-US"/>
              <a:pPr/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7190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8FEDB-B63E-41D9-A06E-5C36C17AF6DC}" type="datetimeFigureOut">
              <a:rPr lang="fr-CH" smtClean="0"/>
              <a:pPr/>
              <a:t>26.05.2021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8EE93-F393-431A-91AA-DE2F2BE8122B}" type="slidenum">
              <a:rPr lang="fr-CH" smtClean="0"/>
              <a:pPr/>
              <a:t>‹Nr.›</a:t>
            </a:fld>
            <a:endParaRPr lang="fr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8FEDB-B63E-41D9-A06E-5C36C17AF6DC}" type="datetimeFigureOut">
              <a:rPr lang="fr-CH" smtClean="0"/>
              <a:pPr/>
              <a:t>26.05.2021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8EE93-F393-431A-91AA-DE2F2BE8122B}" type="slidenum">
              <a:rPr lang="fr-CH" smtClean="0"/>
              <a:pPr/>
              <a:t>‹Nr.›</a:t>
            </a:fld>
            <a:endParaRPr lang="fr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8FEDB-B63E-41D9-A06E-5C36C17AF6DC}" type="datetimeFigureOut">
              <a:rPr lang="fr-CH" smtClean="0"/>
              <a:pPr/>
              <a:t>26.05.2021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8EE93-F393-431A-91AA-DE2F2BE8122B}" type="slidenum">
              <a:rPr lang="fr-CH" smtClean="0"/>
              <a:pPr/>
              <a:t>‹Nr.›</a:t>
            </a:fld>
            <a:endParaRPr lang="fr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8FEDB-B63E-41D9-A06E-5C36C17AF6DC}" type="datetimeFigureOut">
              <a:rPr lang="fr-CH" smtClean="0"/>
              <a:pPr/>
              <a:t>26.05.2021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8EE93-F393-431A-91AA-DE2F2BE8122B}" type="slidenum">
              <a:rPr lang="fr-CH" smtClean="0"/>
              <a:pPr/>
              <a:t>‹Nr.›</a:t>
            </a:fld>
            <a:endParaRPr lang="fr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8FEDB-B63E-41D9-A06E-5C36C17AF6DC}" type="datetimeFigureOut">
              <a:rPr lang="fr-CH" smtClean="0"/>
              <a:pPr/>
              <a:t>26.05.2021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8EE93-F393-431A-91AA-DE2F2BE8122B}" type="slidenum">
              <a:rPr lang="fr-CH" smtClean="0"/>
              <a:pPr/>
              <a:t>‹Nr.›</a:t>
            </a:fld>
            <a:endParaRPr lang="fr-C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8FEDB-B63E-41D9-A06E-5C36C17AF6DC}" type="datetimeFigureOut">
              <a:rPr lang="fr-CH" smtClean="0"/>
              <a:pPr/>
              <a:t>26.05.2021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8EE93-F393-431A-91AA-DE2F2BE8122B}" type="slidenum">
              <a:rPr lang="fr-CH" smtClean="0"/>
              <a:pPr/>
              <a:t>‹Nr.›</a:t>
            </a:fld>
            <a:endParaRPr lang="fr-C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8FEDB-B63E-41D9-A06E-5C36C17AF6DC}" type="datetimeFigureOut">
              <a:rPr lang="fr-CH" smtClean="0"/>
              <a:pPr/>
              <a:t>26.05.2021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8EE93-F393-431A-91AA-DE2F2BE8122B}" type="slidenum">
              <a:rPr lang="fr-CH" smtClean="0"/>
              <a:pPr/>
              <a:t>‹Nr.›</a:t>
            </a:fld>
            <a:endParaRPr lang="fr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  <p:sldLayoutId id="2147483666" r:id="rId13"/>
    <p:sldLayoutId id="2147483685" r:id="rId14"/>
    <p:sldLayoutId id="2147483686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8560C-B634-478F-A6A6-0C63A04B770C}" type="datetimeFigureOut">
              <a:rPr lang="fr-CH" smtClean="0"/>
              <a:pPr/>
              <a:t>26.05.2021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fld id="{00000000-1234-1234-1234-123412341234}" type="slidenum">
              <a:rPr lang="en" sz="2400" smtClean="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rPr>
              <a:pPr algn="ctr"/>
              <a:t>‹Nr.›</a:t>
            </a:fld>
            <a:endParaRPr lang="en" sz="2400">
              <a:solidFill>
                <a:srgbClr val="FFFFFF"/>
              </a:solidFill>
              <a:latin typeface="Dosis"/>
              <a:ea typeface="Dosis"/>
              <a:cs typeface="Dosis"/>
              <a:sym typeface="Dosis"/>
            </a:endParaRPr>
          </a:p>
        </p:txBody>
      </p:sp>
    </p:spTree>
    <p:extLst>
      <p:ext uri="{BB962C8B-B14F-4D97-AF65-F5344CB8AC3E}">
        <p14:creationId xmlns:p14="http://schemas.microsoft.com/office/powerpoint/2010/main" val="836485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  <p:sldLayoutId id="2147483681" r:id="rId14"/>
    <p:sldLayoutId id="2147483682" r:id="rId15"/>
    <p:sldLayoutId id="2147483683" r:id="rId16"/>
    <p:sldLayoutId id="2147483684" r:id="rId17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haipps.org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haipps.org/" TargetMode="Externa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8.xml"/><Relationship Id="rId4" Type="http://schemas.openxmlformats.org/officeDocument/2006/relationships/image" Target="../media/image3.sv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sv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Résultat de recherche d'images pour &quot;swissnoso logo&quot;"/>
          <p:cNvPicPr/>
          <p:nvPr/>
        </p:nvPicPr>
        <p:blipFill rotWithShape="1">
          <a:blip r:embed="rId2" cstate="print"/>
          <a:srcRect/>
          <a:stretch/>
        </p:blipFill>
        <p:spPr bwMode="auto">
          <a:xfrm>
            <a:off x="5796136" y="5206171"/>
            <a:ext cx="2788687" cy="1191083"/>
          </a:xfrm>
          <a:prstGeom prst="rect">
            <a:avLst/>
          </a:prstGeom>
          <a:noFill/>
        </p:spPr>
      </p:pic>
      <p:sp>
        <p:nvSpPr>
          <p:cNvPr id="4" name="Titre 1">
            <a:extLst>
              <a:ext uri="{FF2B5EF4-FFF2-40B4-BE49-F238E27FC236}">
                <a16:creationId xmlns:a16="http://schemas.microsoft.com/office/drawing/2014/main" id="{B9D5312B-335C-4E6A-98F2-5B0D22BD9B55}"/>
              </a:ext>
            </a:extLst>
          </p:cNvPr>
          <p:cNvSpPr txBox="1">
            <a:spLocks/>
          </p:cNvSpPr>
          <p:nvPr/>
        </p:nvSpPr>
        <p:spPr>
          <a:xfrm>
            <a:off x="1115616" y="1124744"/>
            <a:ext cx="6858000" cy="1355751"/>
          </a:xfrm>
          <a:prstGeom prst="rect">
            <a:avLst/>
          </a:prstGeom>
          <a:effectLst/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0" i="0" u="none" strike="noStrike" kern="1200" cap="none" spc="0" normalizeH="0" baseline="0" noProof="0" dirty="0" err="1">
                <a:solidFill>
                  <a:schemeClr val="tx1"/>
                </a:solidFill>
                <a:uLnTx/>
                <a:uFillTx/>
                <a:latin typeface="Calibri Light" pitchFamily="34" charset="0"/>
                <a:ea typeface="+mj-ea"/>
                <a:cs typeface="Arial" pitchFamily="34" charset="0"/>
              </a:rPr>
              <a:t>Prevalence</a:t>
            </a:r>
            <a:r>
              <a:rPr kumimoji="0" lang="fr-FR" sz="4000" b="0" i="0" u="none" strike="noStrike" kern="1200" cap="none" spc="0" normalizeH="0" baseline="0" noProof="0" dirty="0">
                <a:solidFill>
                  <a:schemeClr val="tx1"/>
                </a:solidFill>
                <a:uLnTx/>
                <a:uFillTx/>
                <a:latin typeface="Calibri Light" pitchFamily="34" charset="0"/>
                <a:ea typeface="+mj-ea"/>
                <a:cs typeface="Arial" pitchFamily="34" charset="0"/>
              </a:rPr>
              <a:t> ponctuelle </a:t>
            </a:r>
            <a:r>
              <a:rPr lang="fr-FR" sz="4000" dirty="0">
                <a:latin typeface="Calibri Light" pitchFamily="34" charset="0"/>
                <a:ea typeface="+mj-ea"/>
                <a:cs typeface="Arial" pitchFamily="34" charset="0"/>
              </a:rPr>
              <a:t>s</a:t>
            </a:r>
            <a:r>
              <a:rPr kumimoji="0" lang="fr-FR" sz="4000" b="0" i="0" u="none" strike="noStrike" kern="1200" cap="none" spc="0" normalizeH="0" baseline="0" noProof="0" dirty="0" err="1">
                <a:solidFill>
                  <a:schemeClr val="tx1"/>
                </a:solidFill>
                <a:uLnTx/>
                <a:uFillTx/>
                <a:latin typeface="Calibri Light" pitchFamily="34" charset="0"/>
                <a:ea typeface="+mj-ea"/>
                <a:cs typeface="Arial" pitchFamily="34" charset="0"/>
              </a:rPr>
              <a:t>uisse</a:t>
            </a:r>
            <a:r>
              <a:rPr kumimoji="0" lang="fr-FR" sz="4000" b="0" i="0" u="none" strike="noStrike" kern="1200" cap="none" spc="0" normalizeH="0" baseline="0" noProof="0" dirty="0">
                <a:solidFill>
                  <a:schemeClr val="tx1"/>
                </a:solidFill>
                <a:uLnTx/>
                <a:uFillTx/>
                <a:latin typeface="Calibri Light" pitchFamily="34" charset="0"/>
                <a:ea typeface="+mj-ea"/>
                <a:cs typeface="Arial" pitchFamily="34" charset="0"/>
              </a:rPr>
              <a:t> sur les Infections Associées aux Soins et l’Utilisation des Antimicrobiens </a:t>
            </a:r>
            <a:b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 Light" pitchFamily="34" charset="0"/>
                <a:ea typeface="+mj-ea"/>
                <a:cs typeface="+mj-cs"/>
              </a:rPr>
            </a:b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 Light" pitchFamily="34" charset="0"/>
              <a:ea typeface="+mj-ea"/>
              <a:cs typeface="+mj-cs"/>
            </a:endParaRPr>
          </a:p>
        </p:txBody>
      </p:sp>
      <p:sp>
        <p:nvSpPr>
          <p:cNvPr id="5" name="Sous-titre 2">
            <a:extLst>
              <a:ext uri="{FF2B5EF4-FFF2-40B4-BE49-F238E27FC236}">
                <a16:creationId xmlns:a16="http://schemas.microsoft.com/office/drawing/2014/main" id="{D498965D-AB82-425D-BBE8-D9F86D30DB81}"/>
              </a:ext>
            </a:extLst>
          </p:cNvPr>
          <p:cNvSpPr txBox="1">
            <a:spLocks/>
          </p:cNvSpPr>
          <p:nvPr/>
        </p:nvSpPr>
        <p:spPr>
          <a:xfrm>
            <a:off x="1143000" y="4750613"/>
            <a:ext cx="6858000" cy="91111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1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 Light" pitchFamily="34" charset="0"/>
                <a:cs typeface="Arial" pitchFamily="34" charset="0"/>
              </a:rPr>
              <a:t>Walter </a:t>
            </a:r>
            <a:r>
              <a:rPr kumimoji="0" lang="fr-CH" sz="1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 Light" pitchFamily="34" charset="0"/>
                <a:cs typeface="Arial" pitchFamily="34" charset="0"/>
              </a:rPr>
              <a:t>Zingg</a:t>
            </a:r>
            <a:endParaRPr kumimoji="0" lang="fr-CH" sz="1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 Light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r-CH" sz="1700" dirty="0">
                <a:latin typeface="Calibri Light" pitchFamily="34" charset="0"/>
                <a:cs typeface="Arial" pitchFamily="34" charset="0"/>
              </a:rPr>
              <a:t>Aliki Metsini</a:t>
            </a:r>
            <a:endParaRPr kumimoji="0" lang="fr-FR" sz="1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 Light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8"/>
          <p:cNvSpPr>
            <a:spLocks noChangeArrowheads="1"/>
          </p:cNvSpPr>
          <p:nvPr/>
        </p:nvSpPr>
        <p:spPr bwMode="auto">
          <a:xfrm>
            <a:off x="184644" y="548683"/>
            <a:ext cx="4187955" cy="4219821"/>
          </a:xfrm>
          <a:prstGeom prst="rect">
            <a:avLst/>
          </a:prstGeom>
          <a:noFill/>
          <a:ln w="28575">
            <a:solidFill>
              <a:srgbClr val="3399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77925" tIns="38963" rIns="77925" bIns="38963">
            <a:spAutoFit/>
          </a:bodyPr>
          <a:lstStyle>
            <a:lvl1pPr defTabSz="652463" eaLnBrk="0" hangingPunct="0">
              <a:spcBef>
                <a:spcPct val="20000"/>
              </a:spcBef>
              <a:buChar char="•"/>
              <a:tabLst>
                <a:tab pos="1173163" algn="l"/>
                <a:tab pos="2146300" algn="l"/>
                <a:tab pos="3140075" algn="l"/>
              </a:tabLs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652463" eaLnBrk="0" hangingPunct="0">
              <a:spcBef>
                <a:spcPct val="20000"/>
              </a:spcBef>
              <a:buChar char="–"/>
              <a:tabLst>
                <a:tab pos="1173163" algn="l"/>
                <a:tab pos="2146300" algn="l"/>
                <a:tab pos="3140075" algn="l"/>
              </a:tabLs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652463" eaLnBrk="0" hangingPunct="0">
              <a:spcBef>
                <a:spcPct val="20000"/>
              </a:spcBef>
              <a:buChar char="•"/>
              <a:tabLst>
                <a:tab pos="1173163" algn="l"/>
                <a:tab pos="2146300" algn="l"/>
                <a:tab pos="3140075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652463" eaLnBrk="0" hangingPunct="0">
              <a:spcBef>
                <a:spcPct val="20000"/>
              </a:spcBef>
              <a:buChar char="–"/>
              <a:tabLst>
                <a:tab pos="1173163" algn="l"/>
                <a:tab pos="2146300" algn="l"/>
                <a:tab pos="3140075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652463" eaLnBrk="0" hangingPunct="0">
              <a:spcBef>
                <a:spcPct val="20000"/>
              </a:spcBef>
              <a:buChar char="»"/>
              <a:tabLst>
                <a:tab pos="1173163" algn="l"/>
                <a:tab pos="2146300" algn="l"/>
                <a:tab pos="3140075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173163" algn="l"/>
                <a:tab pos="2146300" algn="l"/>
                <a:tab pos="3140075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173163" algn="l"/>
                <a:tab pos="2146300" algn="l"/>
                <a:tab pos="3140075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173163" algn="l"/>
                <a:tab pos="2146300" algn="l"/>
                <a:tab pos="3140075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173163" algn="l"/>
                <a:tab pos="2146300" algn="l"/>
                <a:tab pos="3140075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en-US" sz="1000" b="1" dirty="0">
                <a:solidFill>
                  <a:srgbClr val="000000"/>
                </a:solidFill>
                <a:latin typeface="Calibri Light" pitchFamily="34" charset="0"/>
              </a:rPr>
              <a:t>Code de l’établissement </a:t>
            </a:r>
            <a:r>
              <a:rPr lang="fr-FR" altLang="en-US" sz="1000" dirty="0">
                <a:solidFill>
                  <a:srgbClr val="000000"/>
                </a:solidFill>
                <a:latin typeface="Calibri Light" pitchFamily="34" charset="0"/>
              </a:rPr>
              <a:t>[__________]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fr-FR" altLang="en-US" sz="1000" b="1" dirty="0">
              <a:latin typeface="Calibri Light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1000" b="1" dirty="0">
                <a:latin typeface="Calibri Light" pitchFamily="34" charset="0"/>
              </a:rPr>
              <a:t>Période d’enquête:  du :__ / __ /____ au: </a:t>
            </a:r>
            <a:r>
              <a:rPr lang="fr-FR" altLang="en-US" sz="1000" dirty="0">
                <a:latin typeface="Calibri Light" pitchFamily="34" charset="0"/>
              </a:rPr>
              <a:t> </a:t>
            </a:r>
            <a:r>
              <a:rPr lang="fr-FR" altLang="en-US" sz="1000" b="1" dirty="0">
                <a:latin typeface="Calibri Light" pitchFamily="34" charset="0"/>
              </a:rPr>
              <a:t>__ / __ /</a:t>
            </a:r>
            <a:r>
              <a:rPr lang="fr-FR" altLang="en-US" sz="1000" dirty="0">
                <a:latin typeface="Calibri Light" pitchFamily="34" charset="0"/>
              </a:rPr>
              <a:t> </a:t>
            </a:r>
            <a:r>
              <a:rPr lang="fr-FR" altLang="en-US" sz="1000" b="1" dirty="0">
                <a:latin typeface="Calibri Light" pitchFamily="34" charset="0"/>
              </a:rPr>
              <a:t>____</a:t>
            </a:r>
            <a:endParaRPr lang="fr-FR" altLang="en-US" sz="1000" dirty="0">
              <a:latin typeface="Calibri Light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1000" dirty="0">
                <a:latin typeface="Calibri Light" pitchFamily="34" charset="0"/>
              </a:rPr>
              <a:t>	              </a:t>
            </a:r>
            <a:r>
              <a:rPr lang="fr-FR" altLang="en-US" sz="1000" i="1" dirty="0" err="1">
                <a:latin typeface="Calibri Light" pitchFamily="34" charset="0"/>
              </a:rPr>
              <a:t>jj</a:t>
            </a:r>
            <a:r>
              <a:rPr lang="fr-FR" altLang="en-US" sz="1000" i="1" dirty="0">
                <a:latin typeface="Calibri Light" pitchFamily="34" charset="0"/>
              </a:rPr>
              <a:t>/ mm / </a:t>
            </a:r>
            <a:r>
              <a:rPr lang="fr-FR" altLang="en-US" sz="1000" i="1" dirty="0" err="1">
                <a:latin typeface="Calibri Light" pitchFamily="34" charset="0"/>
              </a:rPr>
              <a:t>aaaa</a:t>
            </a:r>
            <a:r>
              <a:rPr lang="fr-FR" altLang="en-US" sz="1000" i="1" dirty="0">
                <a:latin typeface="Calibri Light" pitchFamily="34" charset="0"/>
              </a:rPr>
              <a:t>         </a:t>
            </a:r>
            <a:r>
              <a:rPr lang="fr-FR" altLang="en-US" sz="1000" i="1" dirty="0" err="1">
                <a:latin typeface="Calibri Light" pitchFamily="34" charset="0"/>
              </a:rPr>
              <a:t>jj</a:t>
            </a:r>
            <a:r>
              <a:rPr lang="fr-FR" altLang="en-US" sz="1000" i="1" dirty="0">
                <a:latin typeface="Calibri Light" pitchFamily="34" charset="0"/>
              </a:rPr>
              <a:t>/ mm / </a:t>
            </a:r>
            <a:r>
              <a:rPr lang="fr-FR" altLang="en-US" sz="1000" i="1" dirty="0" err="1">
                <a:latin typeface="Calibri Light" pitchFamily="34" charset="0"/>
              </a:rPr>
              <a:t>aaaa</a:t>
            </a:r>
            <a:r>
              <a:rPr lang="fr-FR" altLang="en-US" sz="1000" i="1" dirty="0">
                <a:latin typeface="Calibri Light" pitchFamily="34" charset="0"/>
              </a:rPr>
              <a:t> </a:t>
            </a:r>
          </a:p>
          <a:p>
            <a:pPr eaLnBrk="1" hangingPunct="1">
              <a:spcBef>
                <a:spcPts val="0"/>
              </a:spcBef>
              <a:buNone/>
              <a:tabLst>
                <a:tab pos="381509" algn="l"/>
                <a:tab pos="1298753" algn="l"/>
              </a:tabLst>
              <a:defRPr/>
            </a:pPr>
            <a:endParaRPr lang="fr-FR" altLang="en-US" sz="1000" spc="9" dirty="0">
              <a:latin typeface="Calibri Light" pitchFamily="34" charset="0"/>
            </a:endParaRPr>
          </a:p>
          <a:p>
            <a:pPr eaLnBrk="1" hangingPunct="1">
              <a:spcBef>
                <a:spcPts val="0"/>
              </a:spcBef>
              <a:buNone/>
              <a:tabLst>
                <a:tab pos="381509" algn="l"/>
                <a:tab pos="1298753" algn="l"/>
              </a:tabLst>
              <a:defRPr/>
            </a:pPr>
            <a:r>
              <a:rPr lang="fr-FR" altLang="en-US" sz="1000" b="1" u="sng" spc="9" dirty="0">
                <a:latin typeface="Calibri Light" pitchFamily="34" charset="0"/>
              </a:rPr>
              <a:t>Prévention et contrôle de l‘infection (PCI) :</a:t>
            </a:r>
            <a:endParaRPr lang="fr-FR" altLang="en-US" sz="1000" b="1" spc="9" dirty="0">
              <a:latin typeface="Calibri Light" pitchFamily="34" charset="0"/>
            </a:endParaRPr>
          </a:p>
          <a:p>
            <a:pPr eaLnBrk="1" hangingPunct="1">
              <a:spcBef>
                <a:spcPts val="256"/>
              </a:spcBef>
              <a:buNone/>
              <a:tabLst>
                <a:tab pos="381509" algn="l"/>
                <a:tab pos="1298753" algn="l"/>
              </a:tabLst>
              <a:defRPr/>
            </a:pPr>
            <a:r>
              <a:rPr lang="fr-FR" sz="1000" dirty="0">
                <a:latin typeface="Calibri Light" pitchFamily="34" charset="0"/>
              </a:rPr>
              <a:t>Y-a-t‘il un plan annuel concernant les objectives de PCI, approuvé par la direction de l‘établissement?    	</a:t>
            </a:r>
            <a:r>
              <a:rPr lang="fr-FR" altLang="en-US" sz="1200" dirty="0">
                <a:latin typeface="Calibri Light" pitchFamily="34" charset="0"/>
                <a:sym typeface="Wingdings" pitchFamily="2" charset="2"/>
              </a:rPr>
              <a:t></a:t>
            </a:r>
            <a:r>
              <a:rPr lang="fr-FR" altLang="en-US" sz="1000" dirty="0">
                <a:latin typeface="Calibri Light" pitchFamily="34" charset="0"/>
                <a:sym typeface="Wingdings" pitchFamily="2" charset="2"/>
              </a:rPr>
              <a:t> Oui </a:t>
            </a:r>
            <a:r>
              <a:rPr lang="fr-FR" altLang="en-US" sz="1200" dirty="0">
                <a:latin typeface="Calibri Light" pitchFamily="34" charset="0"/>
                <a:sym typeface="Wingdings" pitchFamily="2" charset="2"/>
              </a:rPr>
              <a:t></a:t>
            </a:r>
            <a:r>
              <a:rPr lang="fr-FR" altLang="en-US" sz="1000" dirty="0">
                <a:latin typeface="Calibri Light" pitchFamily="34" charset="0"/>
                <a:sym typeface="Wingdings" pitchFamily="2" charset="2"/>
              </a:rPr>
              <a:t>  Non</a:t>
            </a:r>
          </a:p>
          <a:p>
            <a:pPr eaLnBrk="1" hangingPunct="1">
              <a:spcBef>
                <a:spcPts val="0"/>
              </a:spcBef>
              <a:buNone/>
              <a:tabLst>
                <a:tab pos="381509" algn="l"/>
                <a:tab pos="1298753" algn="l"/>
              </a:tabLst>
              <a:defRPr/>
            </a:pPr>
            <a:endParaRPr lang="fr-FR" sz="700" dirty="0">
              <a:latin typeface="Calibri Light" pitchFamily="34" charset="0"/>
            </a:endParaRPr>
          </a:p>
          <a:p>
            <a:pPr eaLnBrk="1" hangingPunct="1">
              <a:spcBef>
                <a:spcPts val="0"/>
              </a:spcBef>
              <a:buNone/>
              <a:tabLst>
                <a:tab pos="381509" algn="l"/>
                <a:tab pos="1298753" algn="l"/>
              </a:tabLst>
              <a:defRPr/>
            </a:pPr>
            <a:r>
              <a:rPr lang="fr-FR" sz="1000" dirty="0">
                <a:latin typeface="Calibri Light" pitchFamily="34" charset="0"/>
              </a:rPr>
              <a:t>Y-a-t‘il un rapport PCI annuel, approuvé par la direction de l‘établissement? </a:t>
            </a:r>
            <a:r>
              <a:rPr lang="fr-FR" altLang="en-US" sz="1200" dirty="0">
                <a:latin typeface="Calibri Light" pitchFamily="34" charset="0"/>
                <a:sym typeface="Wingdings" pitchFamily="2" charset="2"/>
              </a:rPr>
              <a:t>		 		</a:t>
            </a:r>
            <a:r>
              <a:rPr lang="fr-FR" altLang="en-US" sz="1000" dirty="0">
                <a:latin typeface="Calibri Light" pitchFamily="34" charset="0"/>
                <a:sym typeface="Wingdings" pitchFamily="2" charset="2"/>
              </a:rPr>
              <a:t> Oui </a:t>
            </a:r>
            <a:r>
              <a:rPr lang="fr-FR" altLang="en-US" sz="1200" dirty="0">
                <a:latin typeface="Calibri Light" pitchFamily="34" charset="0"/>
                <a:sym typeface="Wingdings" pitchFamily="2" charset="2"/>
              </a:rPr>
              <a:t></a:t>
            </a:r>
            <a:r>
              <a:rPr lang="fr-FR" altLang="en-US" sz="1000" dirty="0">
                <a:latin typeface="Calibri Light" pitchFamily="34" charset="0"/>
                <a:sym typeface="Wingdings" pitchFamily="2" charset="2"/>
              </a:rPr>
              <a:t>  Non</a:t>
            </a:r>
          </a:p>
          <a:p>
            <a:pPr eaLnBrk="1" hangingPunct="1">
              <a:spcBef>
                <a:spcPts val="0"/>
              </a:spcBef>
              <a:buNone/>
              <a:tabLst>
                <a:tab pos="381509" algn="l"/>
                <a:tab pos="1298753" algn="l"/>
              </a:tabLst>
              <a:defRPr/>
            </a:pPr>
            <a:endParaRPr lang="fr-FR" altLang="en-US" sz="1000" spc="9" dirty="0">
              <a:latin typeface="Calibri Light" pitchFamily="34" charset="0"/>
            </a:endParaRPr>
          </a:p>
          <a:p>
            <a:pPr eaLnBrk="1" hangingPunct="1">
              <a:spcBef>
                <a:spcPct val="5000"/>
              </a:spcBef>
              <a:buFontTx/>
              <a:buNone/>
              <a:defRPr/>
            </a:pPr>
            <a:r>
              <a:rPr lang="fr-FR" sz="1000" b="1" u="sng" dirty="0">
                <a:latin typeface="Calibri Light" pitchFamily="34" charset="0"/>
              </a:rPr>
              <a:t>Participation à un réseau de surveillance :</a:t>
            </a:r>
            <a:endParaRPr lang="fr-FR" sz="1000" b="1" dirty="0">
              <a:latin typeface="Calibri Light" pitchFamily="34" charset="0"/>
            </a:endParaRPr>
          </a:p>
          <a:p>
            <a:pPr eaLnBrk="1" hangingPunct="1">
              <a:spcBef>
                <a:spcPts val="256"/>
              </a:spcBef>
              <a:buNone/>
              <a:defRPr/>
            </a:pPr>
            <a:r>
              <a:rPr lang="fr-FR" sz="1000" dirty="0">
                <a:latin typeface="Calibri Light" pitchFamily="34" charset="0"/>
              </a:rPr>
              <a:t>Pendant l’année précédente, à quel réseau de surveillance dans le domaine de PCI votre établissement a-t-il participé ? </a:t>
            </a:r>
          </a:p>
          <a:p>
            <a:pPr marL="146110" indent="-146110" eaLnBrk="1" hangingPunct="1">
              <a:spcBef>
                <a:spcPts val="0"/>
              </a:spcBef>
              <a:buNone/>
              <a:tabLst>
                <a:tab pos="381509" algn="l"/>
                <a:tab pos="1298753" algn="l"/>
              </a:tabLst>
              <a:defRPr/>
            </a:pPr>
            <a:r>
              <a:rPr lang="fr-FR" altLang="en-US" sz="1200" dirty="0">
                <a:latin typeface="Calibri Light" pitchFamily="34" charset="0"/>
                <a:sym typeface="Wingdings" pitchFamily="2" charset="2"/>
              </a:rPr>
              <a:t></a:t>
            </a:r>
            <a:r>
              <a:rPr lang="fr-FR" altLang="en-US" sz="1000" dirty="0">
                <a:latin typeface="Calibri Light" pitchFamily="34" charset="0"/>
                <a:sym typeface="Wingdings" pitchFamily="2" charset="2"/>
              </a:rPr>
              <a:t> </a:t>
            </a:r>
            <a:r>
              <a:rPr lang="fr-FR" altLang="en-US" sz="1000" spc="9" dirty="0">
                <a:latin typeface="Calibri Light" pitchFamily="34" charset="0"/>
              </a:rPr>
              <a:t>SSI</a:t>
            </a:r>
            <a:r>
              <a:rPr lang="fr-FR" altLang="en-US" sz="1200" spc="9" dirty="0">
                <a:latin typeface="Calibri Light" pitchFamily="34" charset="0"/>
              </a:rPr>
              <a:t> </a:t>
            </a:r>
            <a:r>
              <a:rPr lang="fr-FR" altLang="en-US" sz="1200" dirty="0">
                <a:latin typeface="Calibri Light" pitchFamily="34" charset="0"/>
                <a:sym typeface="Wingdings" pitchFamily="2" charset="2"/>
              </a:rPr>
              <a:t></a:t>
            </a:r>
            <a:r>
              <a:rPr lang="fr-FR" altLang="en-US" sz="1000" spc="9" dirty="0">
                <a:latin typeface="Calibri Light" pitchFamily="34" charset="0"/>
                <a:sym typeface="Wingdings" pitchFamily="2" charset="2"/>
              </a:rPr>
              <a:t> </a:t>
            </a:r>
            <a:r>
              <a:rPr lang="fr-FR" altLang="en-US" sz="1000" spc="9" dirty="0">
                <a:latin typeface="Calibri Light" pitchFamily="34" charset="0"/>
              </a:rPr>
              <a:t>SI </a:t>
            </a:r>
            <a:r>
              <a:rPr lang="fr-FR" altLang="en-US" sz="1200" spc="9" dirty="0">
                <a:latin typeface="Calibri Light" pitchFamily="34" charset="0"/>
                <a:sym typeface="Wingdings" pitchFamily="2" charset="2"/>
              </a:rPr>
              <a:t></a:t>
            </a:r>
            <a:r>
              <a:rPr lang="fr-FR" altLang="en-US" sz="1000" spc="9" dirty="0">
                <a:latin typeface="Calibri Light" pitchFamily="34" charset="0"/>
                <a:sym typeface="Wingdings" pitchFamily="2" charset="2"/>
              </a:rPr>
              <a:t> </a:t>
            </a:r>
            <a:r>
              <a:rPr lang="fr-FR" altLang="en-US" sz="1000" spc="9" dirty="0">
                <a:latin typeface="Calibri Light" pitchFamily="34" charset="0"/>
              </a:rPr>
              <a:t>CDI   </a:t>
            </a:r>
            <a:r>
              <a:rPr lang="fr-FR" altLang="en-US" sz="1200" spc="9" dirty="0">
                <a:latin typeface="Calibri Light" pitchFamily="34" charset="0"/>
                <a:sym typeface="Wingdings" pitchFamily="2" charset="2"/>
              </a:rPr>
              <a:t></a:t>
            </a:r>
            <a:r>
              <a:rPr lang="fr-FR" altLang="en-US" sz="1000" spc="9" dirty="0">
                <a:latin typeface="Calibri Light" pitchFamily="34" charset="0"/>
                <a:sym typeface="Wingdings" pitchFamily="2" charset="2"/>
              </a:rPr>
              <a:t> </a:t>
            </a:r>
            <a:r>
              <a:rPr lang="fr-FR" altLang="en-US" sz="1000" spc="9" dirty="0">
                <a:latin typeface="Calibri Light" pitchFamily="34" charset="0"/>
              </a:rPr>
              <a:t>Résistance aux antibiotiques</a:t>
            </a:r>
          </a:p>
          <a:p>
            <a:pPr marL="146110" indent="-146110" eaLnBrk="1" hangingPunct="1">
              <a:spcBef>
                <a:spcPts val="0"/>
              </a:spcBef>
              <a:buFont typeface="Wingdings"/>
              <a:buChar char="¨"/>
              <a:tabLst>
                <a:tab pos="381509" algn="l"/>
                <a:tab pos="1298753" algn="l"/>
              </a:tabLst>
              <a:defRPr/>
            </a:pPr>
            <a:r>
              <a:rPr lang="fr-FR" altLang="en-US" sz="1000" spc="9" dirty="0">
                <a:latin typeface="Calibri Light" pitchFamily="34" charset="0"/>
              </a:rPr>
              <a:t>Utilisation d‘antimicrobiens </a:t>
            </a:r>
            <a:r>
              <a:rPr lang="fr-FR" altLang="en-US" sz="1000" spc="9" dirty="0">
                <a:latin typeface="Calibri Light" pitchFamily="34" charset="0"/>
                <a:sym typeface="Wingdings" pitchFamily="2" charset="2"/>
              </a:rPr>
              <a:t> Non</a:t>
            </a:r>
            <a:r>
              <a:rPr lang="fr-FR" altLang="en-US" sz="1000" spc="9" dirty="0">
                <a:latin typeface="Calibri Light" pitchFamily="34" charset="0"/>
              </a:rPr>
              <a:t> </a:t>
            </a:r>
            <a:r>
              <a:rPr lang="fr-FR" altLang="en-US" sz="1200" spc="9" dirty="0">
                <a:latin typeface="Calibri Light" pitchFamily="34" charset="0"/>
                <a:sym typeface="Wingdings" pitchFamily="2" charset="2"/>
              </a:rPr>
              <a:t></a:t>
            </a:r>
            <a:r>
              <a:rPr lang="fr-FR" altLang="en-US" sz="1000" spc="9" dirty="0">
                <a:latin typeface="Calibri Light" pitchFamily="34" charset="0"/>
                <a:sym typeface="Wingdings" pitchFamily="2" charset="2"/>
              </a:rPr>
              <a:t> Autres : ________________</a:t>
            </a:r>
          </a:p>
          <a:p>
            <a:pPr marL="146110" indent="-146110" eaLnBrk="1" hangingPunct="1">
              <a:spcBef>
                <a:spcPts val="0"/>
              </a:spcBef>
              <a:buNone/>
              <a:tabLst>
                <a:tab pos="381509" algn="l"/>
                <a:tab pos="1298753" algn="l"/>
              </a:tabLst>
              <a:defRPr/>
            </a:pPr>
            <a:r>
              <a:rPr lang="fr-FR" altLang="en-US" sz="1000" spc="9" dirty="0">
                <a:latin typeface="Calibri Light" pitchFamily="34" charset="0"/>
                <a:sym typeface="Wingdings" pitchFamily="2" charset="2"/>
              </a:rPr>
              <a:t>__________________________________________________</a:t>
            </a:r>
            <a:endParaRPr lang="fr-FR" altLang="en-US" sz="1000" spc="9" dirty="0">
              <a:latin typeface="Calibri Light" pitchFamily="34" charset="0"/>
            </a:endParaRPr>
          </a:p>
          <a:p>
            <a:pPr eaLnBrk="1" hangingPunct="1">
              <a:spcBef>
                <a:spcPts val="341"/>
              </a:spcBef>
              <a:buNone/>
              <a:defRPr/>
            </a:pPr>
            <a:endParaRPr lang="fr-FR" altLang="en-US" sz="700" b="1" u="sng" dirty="0">
              <a:latin typeface="Calibri Light" pitchFamily="34" charset="0"/>
            </a:endParaRPr>
          </a:p>
          <a:p>
            <a:pPr eaLnBrk="1" hangingPunct="1">
              <a:spcBef>
                <a:spcPts val="341"/>
              </a:spcBef>
              <a:buNone/>
              <a:defRPr/>
            </a:pPr>
            <a:r>
              <a:rPr lang="fr-FR" altLang="en-US" sz="1000" b="1" u="sng" dirty="0">
                <a:latin typeface="Calibri Light" pitchFamily="34" charset="0"/>
              </a:rPr>
              <a:t>Microbiologie/performance diagnostique</a:t>
            </a:r>
            <a:endParaRPr lang="fr-FR" altLang="en-US" sz="1000" b="1" dirty="0">
              <a:latin typeface="Calibri Light" pitchFamily="34" charset="0"/>
            </a:endParaRPr>
          </a:p>
          <a:p>
            <a:pPr eaLnBrk="1" hangingPunct="1">
              <a:spcBef>
                <a:spcPts val="256"/>
              </a:spcBef>
              <a:buNone/>
              <a:defRPr/>
            </a:pPr>
            <a:r>
              <a:rPr lang="fr-CH" altLang="en-US" sz="1000" dirty="0">
                <a:latin typeface="Calibri Light" pitchFamily="34" charset="0"/>
              </a:rPr>
              <a:t>Pendant les weekends, est-ce que l'équipe peut commander de tests microbiologiques de routine et recevoir de résultats? </a:t>
            </a:r>
          </a:p>
          <a:p>
            <a:pPr eaLnBrk="1" hangingPunct="1">
              <a:spcBef>
                <a:spcPts val="256"/>
              </a:spcBef>
              <a:buNone/>
              <a:defRPr/>
            </a:pPr>
            <a:r>
              <a:rPr lang="fr-FR" altLang="en-US" sz="1000" dirty="0">
                <a:latin typeface="Calibri Light" pitchFamily="34" charset="0"/>
                <a:sym typeface="Wingdings" pitchFamily="2" charset="2"/>
              </a:rPr>
              <a:t>Examens cliniques : 	                            </a:t>
            </a:r>
            <a:r>
              <a:rPr lang="fr-FR" altLang="en-US" sz="1200" dirty="0">
                <a:latin typeface="Calibri Light" pitchFamily="34" charset="0"/>
                <a:sym typeface="Wingdings" pitchFamily="2" charset="2"/>
              </a:rPr>
              <a:t></a:t>
            </a:r>
            <a:r>
              <a:rPr lang="fr-FR" altLang="en-US" sz="1000" dirty="0">
                <a:latin typeface="Calibri Light" pitchFamily="34" charset="0"/>
                <a:sym typeface="Wingdings" pitchFamily="2" charset="2"/>
              </a:rPr>
              <a:t> Samedi	</a:t>
            </a:r>
            <a:r>
              <a:rPr lang="fr-FR" altLang="en-US" sz="1200" dirty="0">
                <a:latin typeface="Calibri Light" pitchFamily="34" charset="0"/>
                <a:sym typeface="Wingdings" pitchFamily="2" charset="2"/>
              </a:rPr>
              <a:t></a:t>
            </a:r>
            <a:r>
              <a:rPr lang="fr-FR" altLang="en-US" sz="1000" dirty="0">
                <a:latin typeface="Calibri Light" pitchFamily="34" charset="0"/>
                <a:sym typeface="Wingdings" pitchFamily="2" charset="2"/>
              </a:rPr>
              <a:t> Dimanche</a:t>
            </a:r>
            <a:endParaRPr lang="fr-FR" altLang="en-US" sz="1000" dirty="0">
              <a:latin typeface="Calibri Light" pitchFamily="34" charset="0"/>
            </a:endParaRPr>
          </a:p>
          <a:p>
            <a:pPr eaLnBrk="1" hangingPunct="1">
              <a:spcBef>
                <a:spcPct val="5000"/>
              </a:spcBef>
              <a:buFontTx/>
              <a:buNone/>
              <a:defRPr/>
            </a:pPr>
            <a:r>
              <a:rPr lang="fr-FR" altLang="en-US" sz="1000" dirty="0" err="1">
                <a:latin typeface="Calibri Light" pitchFamily="34" charset="0"/>
                <a:sym typeface="Wingdings" pitchFamily="2" charset="2"/>
              </a:rPr>
              <a:t>Screenings</a:t>
            </a:r>
            <a:r>
              <a:rPr lang="fr-FR" altLang="en-US" sz="1000" dirty="0">
                <a:latin typeface="Calibri Light" pitchFamily="34" charset="0"/>
                <a:sym typeface="Wingdings" pitchFamily="2" charset="2"/>
              </a:rPr>
              <a:t> (ex. MRSA):                            </a:t>
            </a:r>
            <a:r>
              <a:rPr lang="fr-FR" altLang="en-US" sz="1200" dirty="0">
                <a:latin typeface="Calibri Light" pitchFamily="34" charset="0"/>
                <a:sym typeface="Wingdings" pitchFamily="2" charset="2"/>
              </a:rPr>
              <a:t></a:t>
            </a:r>
            <a:r>
              <a:rPr lang="fr-FR" altLang="en-US" sz="1000" dirty="0">
                <a:latin typeface="Calibri Light" pitchFamily="34" charset="0"/>
                <a:sym typeface="Wingdings" pitchFamily="2" charset="2"/>
              </a:rPr>
              <a:t> Samedi 	</a:t>
            </a:r>
            <a:r>
              <a:rPr lang="fr-FR" altLang="en-US" sz="1200" dirty="0">
                <a:latin typeface="Calibri Light" pitchFamily="34" charset="0"/>
                <a:sym typeface="Wingdings" pitchFamily="2" charset="2"/>
              </a:rPr>
              <a:t></a:t>
            </a:r>
            <a:r>
              <a:rPr lang="fr-FR" altLang="en-US" sz="1000" dirty="0">
                <a:latin typeface="Calibri Light" pitchFamily="34" charset="0"/>
                <a:sym typeface="Wingdings" pitchFamily="2" charset="2"/>
              </a:rPr>
              <a:t> Dimanche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439062" y="404664"/>
            <a:ext cx="4453418" cy="433369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77925" tIns="38963" rIns="77925" bIns="38963">
            <a:spAutoFit/>
          </a:bodyPr>
          <a:lstStyle>
            <a:lvl1pPr defTabSz="652463" eaLnBrk="0" hangingPunct="0">
              <a:spcBef>
                <a:spcPct val="20000"/>
              </a:spcBef>
              <a:buChar char="•"/>
              <a:tabLst>
                <a:tab pos="1173163" algn="l"/>
                <a:tab pos="2146300" algn="l"/>
                <a:tab pos="3140075" algn="l"/>
              </a:tabLs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652463" eaLnBrk="0" hangingPunct="0">
              <a:spcBef>
                <a:spcPct val="20000"/>
              </a:spcBef>
              <a:buChar char="–"/>
              <a:tabLst>
                <a:tab pos="1173163" algn="l"/>
                <a:tab pos="2146300" algn="l"/>
                <a:tab pos="3140075" algn="l"/>
              </a:tabLs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652463" eaLnBrk="0" hangingPunct="0">
              <a:spcBef>
                <a:spcPct val="20000"/>
              </a:spcBef>
              <a:buChar char="•"/>
              <a:tabLst>
                <a:tab pos="1173163" algn="l"/>
                <a:tab pos="2146300" algn="l"/>
                <a:tab pos="3140075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652463" eaLnBrk="0" hangingPunct="0">
              <a:spcBef>
                <a:spcPct val="20000"/>
              </a:spcBef>
              <a:buChar char="–"/>
              <a:tabLst>
                <a:tab pos="1173163" algn="l"/>
                <a:tab pos="2146300" algn="l"/>
                <a:tab pos="3140075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652463" eaLnBrk="0" hangingPunct="0">
              <a:spcBef>
                <a:spcPct val="20000"/>
              </a:spcBef>
              <a:buChar char="»"/>
              <a:tabLst>
                <a:tab pos="1173163" algn="l"/>
                <a:tab pos="2146300" algn="l"/>
                <a:tab pos="3140075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173163" algn="l"/>
                <a:tab pos="2146300" algn="l"/>
                <a:tab pos="3140075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173163" algn="l"/>
                <a:tab pos="2146300" algn="l"/>
                <a:tab pos="3140075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173163" algn="l"/>
                <a:tab pos="2146300" algn="l"/>
                <a:tab pos="3140075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173163" algn="l"/>
                <a:tab pos="2146300" algn="l"/>
                <a:tab pos="3140075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buFontTx/>
              <a:buNone/>
              <a:defRPr/>
            </a:pPr>
            <a:r>
              <a:rPr lang="fr-FR" sz="1000" dirty="0">
                <a:latin typeface="Calibri Light" pitchFamily="34" charset="0"/>
              </a:rPr>
              <a:t>Lesquels des programmes suivants sont établis dans votre établissement ? (</a:t>
            </a:r>
            <a:r>
              <a:rPr lang="fr-FR" sz="1000" i="1" dirty="0">
                <a:latin typeface="Calibri Light" pitchFamily="34" charset="0"/>
              </a:rPr>
              <a:t>O = Oui; N = Non; P = Pas d’information</a:t>
            </a:r>
            <a:r>
              <a:rPr lang="fr-FR" sz="1000" dirty="0">
                <a:latin typeface="Calibri Light" pitchFamily="34" charset="0"/>
              </a:rPr>
              <a:t>)</a:t>
            </a:r>
          </a:p>
          <a:p>
            <a:pPr>
              <a:buFontTx/>
              <a:buNone/>
              <a:defRPr/>
            </a:pPr>
            <a:endParaRPr lang="fr-FR" sz="1000" dirty="0"/>
          </a:p>
          <a:p>
            <a:pPr>
              <a:buFontTx/>
              <a:buNone/>
              <a:defRPr/>
            </a:pPr>
            <a:endParaRPr lang="fr-FR" sz="1000" dirty="0"/>
          </a:p>
          <a:p>
            <a:pPr>
              <a:buFontTx/>
              <a:buNone/>
              <a:defRPr/>
            </a:pPr>
            <a:endParaRPr lang="fr-FR" sz="1000" dirty="0"/>
          </a:p>
          <a:p>
            <a:pPr>
              <a:buFontTx/>
              <a:buNone/>
              <a:defRPr/>
            </a:pPr>
            <a:endParaRPr lang="fr-FR" sz="1000" dirty="0"/>
          </a:p>
          <a:p>
            <a:pPr>
              <a:buFontTx/>
              <a:buNone/>
              <a:defRPr/>
            </a:pPr>
            <a:endParaRPr lang="fr-FR" sz="1000" dirty="0"/>
          </a:p>
          <a:p>
            <a:pPr>
              <a:buFontTx/>
              <a:buNone/>
              <a:defRPr/>
            </a:pPr>
            <a:endParaRPr lang="fr-FR" sz="1000" dirty="0"/>
          </a:p>
          <a:p>
            <a:pPr>
              <a:buFontTx/>
              <a:buNone/>
              <a:defRPr/>
            </a:pPr>
            <a:endParaRPr lang="fr-FR" sz="1000" dirty="0"/>
          </a:p>
          <a:p>
            <a:pPr>
              <a:buFontTx/>
              <a:buNone/>
              <a:defRPr/>
            </a:pPr>
            <a:endParaRPr lang="fr-FR" sz="1000" dirty="0"/>
          </a:p>
          <a:p>
            <a:pPr>
              <a:buFontTx/>
              <a:buNone/>
              <a:defRPr/>
            </a:pPr>
            <a:endParaRPr lang="fr-FR" sz="1000" dirty="0"/>
          </a:p>
          <a:p>
            <a:pPr>
              <a:buFontTx/>
              <a:buNone/>
              <a:defRPr/>
            </a:pPr>
            <a:endParaRPr lang="fr-FR" sz="1000" dirty="0"/>
          </a:p>
          <a:p>
            <a:pPr>
              <a:buFontTx/>
              <a:buNone/>
              <a:defRPr/>
            </a:pPr>
            <a:endParaRPr lang="fr-FR" sz="1000" dirty="0"/>
          </a:p>
          <a:p>
            <a:pPr>
              <a:buFontTx/>
              <a:buNone/>
              <a:defRPr/>
            </a:pPr>
            <a:endParaRPr lang="fr-FR" sz="1000" dirty="0"/>
          </a:p>
          <a:p>
            <a:pPr>
              <a:buFontTx/>
              <a:buNone/>
              <a:defRPr/>
            </a:pPr>
            <a:endParaRPr lang="fr-FR" sz="1000" dirty="0"/>
          </a:p>
          <a:p>
            <a:pPr eaLnBrk="1" hangingPunct="1">
              <a:spcBef>
                <a:spcPts val="0"/>
              </a:spcBef>
              <a:buNone/>
              <a:tabLst>
                <a:tab pos="381509" algn="l"/>
                <a:tab pos="1298753" algn="l"/>
              </a:tabLst>
              <a:defRPr/>
            </a:pPr>
            <a:endParaRPr lang="fr-FR" altLang="en-US" sz="1000" spc="9" dirty="0"/>
          </a:p>
          <a:p>
            <a:pPr eaLnBrk="1" hangingPunct="1">
              <a:spcBef>
                <a:spcPts val="0"/>
              </a:spcBef>
              <a:buNone/>
              <a:tabLst>
                <a:tab pos="381509" algn="l"/>
                <a:tab pos="1298753" algn="l"/>
              </a:tabLst>
              <a:defRPr/>
            </a:pPr>
            <a:endParaRPr lang="fr-FR" altLang="en-US" sz="1000" spc="9" dirty="0"/>
          </a:p>
          <a:p>
            <a:pPr eaLnBrk="1" hangingPunct="1">
              <a:spcBef>
                <a:spcPts val="0"/>
              </a:spcBef>
              <a:buNone/>
              <a:tabLst>
                <a:tab pos="381509" algn="l"/>
                <a:tab pos="1298753" algn="l"/>
              </a:tabLst>
              <a:defRPr/>
            </a:pPr>
            <a:endParaRPr lang="fr-FR" altLang="en-US" sz="1000" spc="9" dirty="0"/>
          </a:p>
          <a:p>
            <a:pPr eaLnBrk="1" hangingPunct="1">
              <a:spcBef>
                <a:spcPts val="0"/>
              </a:spcBef>
              <a:buNone/>
              <a:tabLst>
                <a:tab pos="381509" algn="l"/>
                <a:tab pos="1298753" algn="l"/>
              </a:tabLst>
              <a:defRPr/>
            </a:pPr>
            <a:endParaRPr lang="fr-FR" altLang="en-US" sz="1000" spc="9" dirty="0"/>
          </a:p>
          <a:p>
            <a:pPr eaLnBrk="1" hangingPunct="1">
              <a:spcBef>
                <a:spcPts val="0"/>
              </a:spcBef>
              <a:buNone/>
              <a:tabLst>
                <a:tab pos="381509" algn="l"/>
                <a:tab pos="1298753" algn="l"/>
              </a:tabLst>
              <a:defRPr/>
            </a:pPr>
            <a:endParaRPr lang="fr-FR" altLang="en-US" sz="1000" spc="9" dirty="0"/>
          </a:p>
          <a:p>
            <a:pPr eaLnBrk="1" hangingPunct="1">
              <a:spcBef>
                <a:spcPts val="0"/>
              </a:spcBef>
              <a:buNone/>
              <a:tabLst>
                <a:tab pos="381509" algn="l"/>
                <a:tab pos="1298753" algn="l"/>
              </a:tabLst>
              <a:defRPr/>
            </a:pPr>
            <a:endParaRPr lang="fr-FR" altLang="en-US" sz="1000" spc="9" dirty="0"/>
          </a:p>
          <a:p>
            <a:pPr eaLnBrk="1" hangingPunct="1">
              <a:spcBef>
                <a:spcPts val="0"/>
              </a:spcBef>
              <a:buNone/>
              <a:tabLst>
                <a:tab pos="381509" algn="l"/>
                <a:tab pos="1298753" algn="l"/>
              </a:tabLst>
              <a:defRPr/>
            </a:pPr>
            <a:endParaRPr lang="fr-FR" altLang="en-US" sz="1000" spc="9" dirty="0"/>
          </a:p>
          <a:p>
            <a:pPr eaLnBrk="1" hangingPunct="1">
              <a:spcBef>
                <a:spcPts val="0"/>
              </a:spcBef>
              <a:buNone/>
              <a:tabLst>
                <a:tab pos="381509" algn="l"/>
                <a:tab pos="1298753" algn="l"/>
              </a:tabLst>
              <a:defRPr/>
            </a:pPr>
            <a:endParaRPr lang="fr-FR" altLang="en-US" sz="1000" spc="9" dirty="0"/>
          </a:p>
          <a:p>
            <a:pPr eaLnBrk="1" hangingPunct="1">
              <a:spcBef>
                <a:spcPts val="0"/>
              </a:spcBef>
              <a:buNone/>
              <a:tabLst>
                <a:tab pos="381509" algn="l"/>
                <a:tab pos="1298753" algn="l"/>
              </a:tabLst>
              <a:defRPr/>
            </a:pPr>
            <a:endParaRPr lang="fr-FR" altLang="en-US" sz="1000" spc="9" dirty="0"/>
          </a:p>
          <a:p>
            <a:pPr eaLnBrk="1" hangingPunct="1">
              <a:spcBef>
                <a:spcPct val="5000"/>
              </a:spcBef>
              <a:buFontTx/>
              <a:buNone/>
              <a:defRPr/>
            </a:pPr>
            <a:endParaRPr lang="fr-FR" sz="1000" b="1" u="sng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479583" y="940996"/>
          <a:ext cx="4436848" cy="453955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388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98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40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98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48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298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2984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2984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424907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1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Guidelines</a:t>
                      </a:r>
                      <a:endParaRPr lang="fr-FR" sz="12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8792" marR="8792" marT="9525" marB="36000" vert="vert270" anchor="ctr"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Mesures de prévention</a:t>
                      </a:r>
                      <a:r>
                        <a:rPr lang="fr-FR" sz="1200" b="0" i="0" u="none" strike="noStrike" baseline="0" noProof="0" dirty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 basées sur l‘évidence</a:t>
                      </a:r>
                      <a:endParaRPr lang="fr-FR" sz="12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8792" marR="8792" marT="9525" marB="36000" vert="vert270" anchor="ctr"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Formation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8792" marR="8792" marT="9525" marB="36000" vert="vert270" anchor="ctr"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 dirty="0" err="1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Checklist</a:t>
                      </a:r>
                      <a:endParaRPr lang="fr-FR" sz="12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8792" marR="8792" marT="9525" marB="36000" vert="vert270" anchor="ctr"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Audit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8792" marR="8792" marT="9525" marB="36000" vert="vert270" anchor="ctr"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Surveillance</a:t>
                      </a:r>
                    </a:p>
                  </a:txBody>
                  <a:tcPr marL="8792" marR="8792" marT="9525" marB="36000" vert="vert270" anchor="ctr"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Feed-back</a:t>
                      </a:r>
                      <a:endParaRPr lang="fr-FR" sz="12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8792" marR="8792" marT="9525" marB="36000" vert="vert270" anchor="ctr"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fr-FR" sz="1200" b="1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Soins intensifs</a:t>
                      </a:r>
                      <a:endParaRPr lang="fr-FR" sz="1200" b="1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42203" marR="42203" anchor="ctr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1220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Pneumonie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3231" marR="8792" marT="9525" marB="0" anchor="ctr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8792" marR="8792" marT="9525" marB="0" vert="vert270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1220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Sepsis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3231" marR="8792" marT="9525" marB="0" anchor="ctr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8792" marR="8792" marT="9525" marB="0" vert="vert270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1220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Infections urinaires</a:t>
                      </a:r>
                      <a:endParaRPr lang="fr-FR" sz="12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3231" marR="8792" marT="9525" marB="0" anchor="ctr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8792" marR="8792" marT="9525" marB="0" vert="vert270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5285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Utilisation des</a:t>
                      </a:r>
                      <a:r>
                        <a:rPr lang="fr-FR" sz="1200" b="0" i="0" u="none" strike="noStrike" baseline="0" noProof="0" dirty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 </a:t>
                      </a:r>
                      <a:r>
                        <a:rPr lang="fr-FR" sz="12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antimicrobiens</a:t>
                      </a:r>
                    </a:p>
                  </a:txBody>
                  <a:tcPr marL="33231" marR="8792" marT="9525" marB="0" anchor="ctr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8792" marR="8792" marT="9525" marB="0" vert="vert27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1220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fr-FR" sz="1200" b="1" u="none" strike="noStrike" noProof="0" dirty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Tout hôpital/autres</a:t>
                      </a:r>
                      <a:r>
                        <a:rPr lang="fr-FR" sz="1200" b="1" u="none" strike="noStrike" baseline="0" noProof="0" dirty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 services</a:t>
                      </a:r>
                      <a:endParaRPr lang="fr-FR" sz="1200" b="1" i="0" u="none" strike="noStrike" noProof="0" dirty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3231" marR="8792" marT="9525" marB="0" anchor="ctr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1220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Pneumonie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3231" marR="8792" marT="9525" marB="0" anchor="ctr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8792" marR="8792" marT="9525" marB="0" vert="vert270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1220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Sepsis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3231" marR="8792" marT="9525" marB="0" anchor="ctr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8792" marR="8792" marT="9525" marB="0" vert="vert270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1220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SSI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3231" marR="8792" marT="9525" marB="0" anchor="ctr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8792" marR="8792" marT="9525" marB="0" vert="vert270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1220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Infections urinaires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3231" marR="8792" marT="9525" marB="0" anchor="ctr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8792" marR="8792" marT="9525" marB="0" vert="vert270"/>
                </a:tc>
                <a:tc>
                  <a:txBody>
                    <a:bodyPr/>
                    <a:lstStyle/>
                    <a:p>
                      <a:pPr algn="l" rtl="0" fontAlgn="ctr"/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5285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Utilisation des</a:t>
                      </a:r>
                      <a:r>
                        <a:rPr lang="fr-FR" sz="1200" b="0" i="0" u="none" strike="noStrike" baseline="0" noProof="0" dirty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 </a:t>
                      </a:r>
                      <a:r>
                        <a:rPr lang="fr-FR" sz="12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antimicrobiens</a:t>
                      </a:r>
                    </a:p>
                  </a:txBody>
                  <a:tcPr marL="33231" marR="8792" marT="9525" marB="0" anchor="ctr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8792" marR="8792" marT="9525" marB="0" vert="vert270"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0" name="Rectangle 389"/>
          <p:cNvSpPr>
            <a:spLocks noChangeArrowheads="1"/>
          </p:cNvSpPr>
          <p:nvPr/>
        </p:nvSpPr>
        <p:spPr bwMode="auto">
          <a:xfrm>
            <a:off x="4413113" y="5579948"/>
            <a:ext cx="4545836" cy="324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7925" tIns="38963" rIns="77925" bIns="38963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800" dirty="0">
                <a:solidFill>
                  <a:srgbClr val="000000"/>
                </a:solidFill>
                <a:latin typeface="Calibri Light" pitchFamily="34" charset="0"/>
              </a:rPr>
              <a:t>Mesures de prévention basées  sur l’évidence : 3-5 Mesures pour la prévention d‘une infection associée aux soins dont il y a l‘évidence de son efficacité dans la littérature</a:t>
            </a:r>
            <a:r>
              <a:rPr lang="fr-FR" altLang="en-US" sz="800" dirty="0">
                <a:solidFill>
                  <a:srgbClr val="000000"/>
                </a:solidFill>
              </a:rPr>
              <a:t>. </a:t>
            </a:r>
          </a:p>
        </p:txBody>
      </p:sp>
      <p:sp>
        <p:nvSpPr>
          <p:cNvPr id="2" name="Rectangle 1"/>
          <p:cNvSpPr/>
          <p:nvPr/>
        </p:nvSpPr>
        <p:spPr>
          <a:xfrm>
            <a:off x="179517" y="6213309"/>
            <a:ext cx="4254011" cy="324908"/>
          </a:xfrm>
          <a:prstGeom prst="rect">
            <a:avLst/>
          </a:prstGeom>
        </p:spPr>
        <p:txBody>
          <a:bodyPr wrap="square" lIns="77925" tIns="38963" rIns="77925" bIns="38963">
            <a:spAutoFit/>
          </a:bodyPr>
          <a:lstStyle/>
          <a:p>
            <a:r>
              <a:rPr lang="fr-FR" altLang="en-US" sz="800" dirty="0">
                <a:latin typeface="Calibri Light" pitchFamily="34" charset="0"/>
              </a:rPr>
              <a:t>SSI: Infections post-chirurgicales; SI: Soins intensifs (n‘importe quel type d‘infections nosocomiales aux soins intensifs); CDI: Infection à </a:t>
            </a:r>
            <a:r>
              <a:rPr lang="fr-FR" altLang="en-US" sz="800" i="1" dirty="0" err="1">
                <a:latin typeface="Calibri Light" pitchFamily="34" charset="0"/>
              </a:rPr>
              <a:t>Clostridium</a:t>
            </a:r>
            <a:r>
              <a:rPr lang="fr-FR" altLang="en-US" sz="800" i="1" dirty="0">
                <a:latin typeface="Calibri Light" pitchFamily="34" charset="0"/>
              </a:rPr>
              <a:t> difficile</a:t>
            </a:r>
            <a:r>
              <a:rPr lang="fr-FR" altLang="en-US" sz="800" dirty="0">
                <a:latin typeface="Calibri Light" pitchFamily="34" charset="0"/>
              </a:rPr>
              <a:t>. </a:t>
            </a:r>
            <a:endParaRPr lang="fr-FR" sz="800" dirty="0">
              <a:latin typeface="Calibri Light" pitchFamily="34" charset="0"/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85056" y="58916"/>
            <a:ext cx="8707429" cy="263353"/>
          </a:xfrm>
          <a:prstGeom prst="rect">
            <a:avLst/>
          </a:prstGeom>
          <a:solidFill>
            <a:srgbClr val="CCFFCC">
              <a:alpha val="5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7925" tIns="38963" rIns="77925" bIns="38963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1200" b="1" dirty="0">
                <a:solidFill>
                  <a:srgbClr val="339966"/>
                </a:solidFill>
                <a:latin typeface="Calibri Light" pitchFamily="34" charset="0"/>
              </a:rPr>
              <a:t>Formulaire H2 – Fiche Établissement</a:t>
            </a:r>
          </a:p>
        </p:txBody>
      </p:sp>
      <p:sp>
        <p:nvSpPr>
          <p:cNvPr id="14" name="Rectangle à coins arrondis 13"/>
          <p:cNvSpPr/>
          <p:nvPr/>
        </p:nvSpPr>
        <p:spPr>
          <a:xfrm>
            <a:off x="179512" y="404664"/>
            <a:ext cx="4176464" cy="576064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pic>
        <p:nvPicPr>
          <p:cNvPr id="15" name="Picture 2" descr="http://intrahug.hcuge.ch/sites/hug-drupal1.gva.intranet/files/contenu/img/LOGO_HUG_H_PANTON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5" y="6309325"/>
            <a:ext cx="1650649" cy="449207"/>
          </a:xfrm>
          <a:prstGeom prst="rect">
            <a:avLst/>
          </a:prstGeom>
          <a:noFill/>
        </p:spPr>
      </p:pic>
      <p:pic>
        <p:nvPicPr>
          <p:cNvPr id="16" name="Bild 2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2012" y="6180052"/>
            <a:ext cx="1174284" cy="620688"/>
          </a:xfrm>
          <a:prstGeom prst="rect">
            <a:avLst/>
          </a:prstGeom>
        </p:spPr>
      </p:pic>
      <p:sp>
        <p:nvSpPr>
          <p:cNvPr id="11" name="Rechteck 12">
            <a:extLst>
              <a:ext uri="{FF2B5EF4-FFF2-40B4-BE49-F238E27FC236}">
                <a16:creationId xmlns:a16="http://schemas.microsoft.com/office/drawing/2014/main" id="{AD7EB4DE-848F-412A-B1E4-E2C1AD70302B}"/>
              </a:ext>
            </a:extLst>
          </p:cNvPr>
          <p:cNvSpPr/>
          <p:nvPr/>
        </p:nvSpPr>
        <p:spPr>
          <a:xfrm>
            <a:off x="192960" y="421664"/>
            <a:ext cx="8699520" cy="5058888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080114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8"/>
          <p:cNvSpPr>
            <a:spLocks noChangeArrowheads="1"/>
          </p:cNvSpPr>
          <p:nvPr/>
        </p:nvSpPr>
        <p:spPr bwMode="auto">
          <a:xfrm>
            <a:off x="184644" y="548683"/>
            <a:ext cx="4187955" cy="4219821"/>
          </a:xfrm>
          <a:prstGeom prst="rect">
            <a:avLst/>
          </a:prstGeom>
          <a:noFill/>
          <a:ln w="28575">
            <a:solidFill>
              <a:srgbClr val="3399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77925" tIns="38963" rIns="77925" bIns="38963">
            <a:spAutoFit/>
          </a:bodyPr>
          <a:lstStyle>
            <a:lvl1pPr defTabSz="652463" eaLnBrk="0" hangingPunct="0">
              <a:spcBef>
                <a:spcPct val="20000"/>
              </a:spcBef>
              <a:buChar char="•"/>
              <a:tabLst>
                <a:tab pos="1173163" algn="l"/>
                <a:tab pos="2146300" algn="l"/>
                <a:tab pos="3140075" algn="l"/>
              </a:tabLs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652463" eaLnBrk="0" hangingPunct="0">
              <a:spcBef>
                <a:spcPct val="20000"/>
              </a:spcBef>
              <a:buChar char="–"/>
              <a:tabLst>
                <a:tab pos="1173163" algn="l"/>
                <a:tab pos="2146300" algn="l"/>
                <a:tab pos="3140075" algn="l"/>
              </a:tabLs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652463" eaLnBrk="0" hangingPunct="0">
              <a:spcBef>
                <a:spcPct val="20000"/>
              </a:spcBef>
              <a:buChar char="•"/>
              <a:tabLst>
                <a:tab pos="1173163" algn="l"/>
                <a:tab pos="2146300" algn="l"/>
                <a:tab pos="3140075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652463" eaLnBrk="0" hangingPunct="0">
              <a:spcBef>
                <a:spcPct val="20000"/>
              </a:spcBef>
              <a:buChar char="–"/>
              <a:tabLst>
                <a:tab pos="1173163" algn="l"/>
                <a:tab pos="2146300" algn="l"/>
                <a:tab pos="3140075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652463" eaLnBrk="0" hangingPunct="0">
              <a:spcBef>
                <a:spcPct val="20000"/>
              </a:spcBef>
              <a:buChar char="»"/>
              <a:tabLst>
                <a:tab pos="1173163" algn="l"/>
                <a:tab pos="2146300" algn="l"/>
                <a:tab pos="3140075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173163" algn="l"/>
                <a:tab pos="2146300" algn="l"/>
                <a:tab pos="3140075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173163" algn="l"/>
                <a:tab pos="2146300" algn="l"/>
                <a:tab pos="3140075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173163" algn="l"/>
                <a:tab pos="2146300" algn="l"/>
                <a:tab pos="3140075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173163" algn="l"/>
                <a:tab pos="2146300" algn="l"/>
                <a:tab pos="3140075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en-US" sz="1000" b="1" dirty="0">
                <a:solidFill>
                  <a:srgbClr val="000000"/>
                </a:solidFill>
                <a:latin typeface="Calibri Light" pitchFamily="34" charset="0"/>
              </a:rPr>
              <a:t>Code de l’établissement </a:t>
            </a:r>
            <a:r>
              <a:rPr lang="fr-FR" altLang="en-US" sz="1000" dirty="0">
                <a:solidFill>
                  <a:srgbClr val="000000"/>
                </a:solidFill>
                <a:latin typeface="Calibri Light" pitchFamily="34" charset="0"/>
              </a:rPr>
              <a:t>[__________]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fr-FR" altLang="en-US" sz="1000" b="1" dirty="0">
              <a:latin typeface="Calibri Light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1000" b="1" dirty="0">
                <a:latin typeface="Calibri Light" pitchFamily="34" charset="0"/>
              </a:rPr>
              <a:t>Période d’enquête:  du :__ / __ /____ au: </a:t>
            </a:r>
            <a:r>
              <a:rPr lang="fr-FR" altLang="en-US" sz="1000" dirty="0">
                <a:latin typeface="Calibri Light" pitchFamily="34" charset="0"/>
              </a:rPr>
              <a:t> </a:t>
            </a:r>
            <a:r>
              <a:rPr lang="fr-FR" altLang="en-US" sz="1000" b="1" dirty="0">
                <a:latin typeface="Calibri Light" pitchFamily="34" charset="0"/>
              </a:rPr>
              <a:t>__ / __ /</a:t>
            </a:r>
            <a:r>
              <a:rPr lang="fr-FR" altLang="en-US" sz="1000" dirty="0">
                <a:latin typeface="Calibri Light" pitchFamily="34" charset="0"/>
              </a:rPr>
              <a:t> </a:t>
            </a:r>
            <a:r>
              <a:rPr lang="fr-FR" altLang="en-US" sz="1000" b="1" dirty="0">
                <a:latin typeface="Calibri Light" pitchFamily="34" charset="0"/>
              </a:rPr>
              <a:t>____</a:t>
            </a:r>
            <a:endParaRPr lang="fr-FR" altLang="en-US" sz="1000" dirty="0">
              <a:latin typeface="Calibri Light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1000" dirty="0">
                <a:latin typeface="Calibri Light" pitchFamily="34" charset="0"/>
              </a:rPr>
              <a:t>	              </a:t>
            </a:r>
            <a:r>
              <a:rPr lang="fr-FR" altLang="en-US" sz="1000" i="1" dirty="0" err="1">
                <a:latin typeface="Calibri Light" pitchFamily="34" charset="0"/>
              </a:rPr>
              <a:t>jj</a:t>
            </a:r>
            <a:r>
              <a:rPr lang="fr-FR" altLang="en-US" sz="1000" i="1" dirty="0">
                <a:latin typeface="Calibri Light" pitchFamily="34" charset="0"/>
              </a:rPr>
              <a:t>/ mm / </a:t>
            </a:r>
            <a:r>
              <a:rPr lang="fr-FR" altLang="en-US" sz="1000" i="1" dirty="0" err="1">
                <a:latin typeface="Calibri Light" pitchFamily="34" charset="0"/>
              </a:rPr>
              <a:t>aaaa</a:t>
            </a:r>
            <a:r>
              <a:rPr lang="fr-FR" altLang="en-US" sz="1000" i="1" dirty="0">
                <a:latin typeface="Calibri Light" pitchFamily="34" charset="0"/>
              </a:rPr>
              <a:t>         </a:t>
            </a:r>
            <a:r>
              <a:rPr lang="fr-FR" altLang="en-US" sz="1000" i="1" dirty="0" err="1">
                <a:latin typeface="Calibri Light" pitchFamily="34" charset="0"/>
              </a:rPr>
              <a:t>jj</a:t>
            </a:r>
            <a:r>
              <a:rPr lang="fr-FR" altLang="en-US" sz="1000" i="1" dirty="0">
                <a:latin typeface="Calibri Light" pitchFamily="34" charset="0"/>
              </a:rPr>
              <a:t>/ mm / </a:t>
            </a:r>
            <a:r>
              <a:rPr lang="fr-FR" altLang="en-US" sz="1000" i="1" dirty="0" err="1">
                <a:latin typeface="Calibri Light" pitchFamily="34" charset="0"/>
              </a:rPr>
              <a:t>aaaa</a:t>
            </a:r>
            <a:r>
              <a:rPr lang="fr-FR" altLang="en-US" sz="1000" i="1" dirty="0">
                <a:latin typeface="Calibri Light" pitchFamily="34" charset="0"/>
              </a:rPr>
              <a:t> </a:t>
            </a:r>
          </a:p>
          <a:p>
            <a:pPr eaLnBrk="1" hangingPunct="1">
              <a:spcBef>
                <a:spcPts val="0"/>
              </a:spcBef>
              <a:buNone/>
              <a:tabLst>
                <a:tab pos="381509" algn="l"/>
                <a:tab pos="1298753" algn="l"/>
              </a:tabLst>
              <a:defRPr/>
            </a:pPr>
            <a:endParaRPr lang="fr-FR" altLang="en-US" sz="1000" spc="9" dirty="0">
              <a:latin typeface="Calibri Light" pitchFamily="34" charset="0"/>
            </a:endParaRPr>
          </a:p>
          <a:p>
            <a:pPr eaLnBrk="1" hangingPunct="1">
              <a:spcBef>
                <a:spcPts val="0"/>
              </a:spcBef>
              <a:buNone/>
              <a:tabLst>
                <a:tab pos="381509" algn="l"/>
                <a:tab pos="1298753" algn="l"/>
              </a:tabLst>
              <a:defRPr/>
            </a:pPr>
            <a:r>
              <a:rPr lang="fr-FR" altLang="en-US" sz="1000" b="1" u="sng" spc="9" dirty="0">
                <a:latin typeface="Calibri Light" pitchFamily="34" charset="0"/>
              </a:rPr>
              <a:t>Prévention et contrôle de l‘infection (PCI) :</a:t>
            </a:r>
            <a:endParaRPr lang="fr-FR" altLang="en-US" sz="1000" b="1" spc="9" dirty="0">
              <a:latin typeface="Calibri Light" pitchFamily="34" charset="0"/>
            </a:endParaRPr>
          </a:p>
          <a:p>
            <a:pPr eaLnBrk="1" hangingPunct="1">
              <a:spcBef>
                <a:spcPts val="256"/>
              </a:spcBef>
              <a:buNone/>
              <a:tabLst>
                <a:tab pos="381509" algn="l"/>
                <a:tab pos="1298753" algn="l"/>
              </a:tabLst>
              <a:defRPr/>
            </a:pPr>
            <a:r>
              <a:rPr lang="fr-FR" sz="1000" dirty="0">
                <a:latin typeface="Calibri Light" pitchFamily="34" charset="0"/>
              </a:rPr>
              <a:t>Y-a-t‘il un plan annuel concernant les objectives de PCI, approuvé par la direction de l‘établissement?    	</a:t>
            </a:r>
            <a:r>
              <a:rPr lang="fr-FR" altLang="en-US" sz="1200" dirty="0">
                <a:latin typeface="Calibri Light" pitchFamily="34" charset="0"/>
                <a:sym typeface="Wingdings" pitchFamily="2" charset="2"/>
              </a:rPr>
              <a:t></a:t>
            </a:r>
            <a:r>
              <a:rPr lang="fr-FR" altLang="en-US" sz="1000" dirty="0">
                <a:latin typeface="Calibri Light" pitchFamily="34" charset="0"/>
                <a:sym typeface="Wingdings" pitchFamily="2" charset="2"/>
              </a:rPr>
              <a:t> Oui </a:t>
            </a:r>
            <a:r>
              <a:rPr lang="fr-FR" altLang="en-US" sz="1200" dirty="0">
                <a:latin typeface="Calibri Light" pitchFamily="34" charset="0"/>
                <a:sym typeface="Wingdings" pitchFamily="2" charset="2"/>
              </a:rPr>
              <a:t></a:t>
            </a:r>
            <a:r>
              <a:rPr lang="fr-FR" altLang="en-US" sz="1000" dirty="0">
                <a:latin typeface="Calibri Light" pitchFamily="34" charset="0"/>
                <a:sym typeface="Wingdings" pitchFamily="2" charset="2"/>
              </a:rPr>
              <a:t>  Non</a:t>
            </a:r>
          </a:p>
          <a:p>
            <a:pPr eaLnBrk="1" hangingPunct="1">
              <a:spcBef>
                <a:spcPts val="0"/>
              </a:spcBef>
              <a:buNone/>
              <a:tabLst>
                <a:tab pos="381509" algn="l"/>
                <a:tab pos="1298753" algn="l"/>
              </a:tabLst>
              <a:defRPr/>
            </a:pPr>
            <a:endParaRPr lang="fr-FR" sz="700" dirty="0">
              <a:latin typeface="Calibri Light" pitchFamily="34" charset="0"/>
            </a:endParaRPr>
          </a:p>
          <a:p>
            <a:pPr eaLnBrk="1" hangingPunct="1">
              <a:spcBef>
                <a:spcPts val="0"/>
              </a:spcBef>
              <a:buNone/>
              <a:tabLst>
                <a:tab pos="381509" algn="l"/>
                <a:tab pos="1298753" algn="l"/>
              </a:tabLst>
              <a:defRPr/>
            </a:pPr>
            <a:r>
              <a:rPr lang="fr-FR" sz="1000" dirty="0">
                <a:latin typeface="Calibri Light" pitchFamily="34" charset="0"/>
              </a:rPr>
              <a:t>Y-a-t‘il un rapport PCI annuel, approuvé par la direction de l‘établissement? </a:t>
            </a:r>
            <a:r>
              <a:rPr lang="fr-FR" altLang="en-US" sz="1200" dirty="0">
                <a:latin typeface="Calibri Light" pitchFamily="34" charset="0"/>
                <a:sym typeface="Wingdings" pitchFamily="2" charset="2"/>
              </a:rPr>
              <a:t>		 		</a:t>
            </a:r>
            <a:r>
              <a:rPr lang="fr-FR" altLang="en-US" sz="1000" dirty="0">
                <a:latin typeface="Calibri Light" pitchFamily="34" charset="0"/>
                <a:sym typeface="Wingdings" pitchFamily="2" charset="2"/>
              </a:rPr>
              <a:t> Oui </a:t>
            </a:r>
            <a:r>
              <a:rPr lang="fr-FR" altLang="en-US" sz="1200" dirty="0">
                <a:latin typeface="Calibri Light" pitchFamily="34" charset="0"/>
                <a:sym typeface="Wingdings" pitchFamily="2" charset="2"/>
              </a:rPr>
              <a:t></a:t>
            </a:r>
            <a:r>
              <a:rPr lang="fr-FR" altLang="en-US" sz="1000" dirty="0">
                <a:latin typeface="Calibri Light" pitchFamily="34" charset="0"/>
                <a:sym typeface="Wingdings" pitchFamily="2" charset="2"/>
              </a:rPr>
              <a:t>  Non</a:t>
            </a:r>
          </a:p>
          <a:p>
            <a:pPr eaLnBrk="1" hangingPunct="1">
              <a:spcBef>
                <a:spcPts val="0"/>
              </a:spcBef>
              <a:buNone/>
              <a:tabLst>
                <a:tab pos="381509" algn="l"/>
                <a:tab pos="1298753" algn="l"/>
              </a:tabLst>
              <a:defRPr/>
            </a:pPr>
            <a:endParaRPr lang="fr-FR" altLang="en-US" sz="1000" spc="9" dirty="0">
              <a:latin typeface="Calibri Light" pitchFamily="34" charset="0"/>
            </a:endParaRPr>
          </a:p>
          <a:p>
            <a:pPr eaLnBrk="1" hangingPunct="1">
              <a:spcBef>
                <a:spcPct val="5000"/>
              </a:spcBef>
              <a:buFontTx/>
              <a:buNone/>
              <a:defRPr/>
            </a:pPr>
            <a:r>
              <a:rPr lang="fr-FR" sz="1000" b="1" u="sng" dirty="0">
                <a:latin typeface="Calibri Light" pitchFamily="34" charset="0"/>
              </a:rPr>
              <a:t>Participation à un réseau de surveillance :</a:t>
            </a:r>
            <a:endParaRPr lang="fr-FR" sz="1000" b="1" dirty="0">
              <a:latin typeface="Calibri Light" pitchFamily="34" charset="0"/>
            </a:endParaRPr>
          </a:p>
          <a:p>
            <a:pPr eaLnBrk="1" hangingPunct="1">
              <a:spcBef>
                <a:spcPts val="256"/>
              </a:spcBef>
              <a:buNone/>
              <a:defRPr/>
            </a:pPr>
            <a:r>
              <a:rPr lang="fr-FR" sz="1000" dirty="0">
                <a:latin typeface="Calibri Light" pitchFamily="34" charset="0"/>
              </a:rPr>
              <a:t>Pendant l’année précédente, à quel réseau de surveillance dans le domaine de PCI votre établissement a-t-il participé ? </a:t>
            </a:r>
          </a:p>
          <a:p>
            <a:pPr marL="146110" indent="-146110" eaLnBrk="1" hangingPunct="1">
              <a:spcBef>
                <a:spcPts val="0"/>
              </a:spcBef>
              <a:buNone/>
              <a:tabLst>
                <a:tab pos="381509" algn="l"/>
                <a:tab pos="1298753" algn="l"/>
              </a:tabLst>
              <a:defRPr/>
            </a:pPr>
            <a:r>
              <a:rPr lang="fr-FR" altLang="en-US" sz="1200" dirty="0">
                <a:latin typeface="Calibri Light" pitchFamily="34" charset="0"/>
                <a:sym typeface="Wingdings" pitchFamily="2" charset="2"/>
              </a:rPr>
              <a:t></a:t>
            </a:r>
            <a:r>
              <a:rPr lang="fr-FR" altLang="en-US" sz="1000" dirty="0">
                <a:latin typeface="Calibri Light" pitchFamily="34" charset="0"/>
                <a:sym typeface="Wingdings" pitchFamily="2" charset="2"/>
              </a:rPr>
              <a:t> </a:t>
            </a:r>
            <a:r>
              <a:rPr lang="fr-FR" altLang="en-US" sz="1000" spc="9" dirty="0">
                <a:latin typeface="Calibri Light" pitchFamily="34" charset="0"/>
              </a:rPr>
              <a:t>SSI</a:t>
            </a:r>
            <a:r>
              <a:rPr lang="fr-FR" altLang="en-US" sz="1200" spc="9" dirty="0">
                <a:latin typeface="Calibri Light" pitchFamily="34" charset="0"/>
              </a:rPr>
              <a:t> </a:t>
            </a:r>
            <a:r>
              <a:rPr lang="fr-FR" altLang="en-US" sz="1200" dirty="0">
                <a:latin typeface="Calibri Light" pitchFamily="34" charset="0"/>
                <a:sym typeface="Wingdings" pitchFamily="2" charset="2"/>
              </a:rPr>
              <a:t></a:t>
            </a:r>
            <a:r>
              <a:rPr lang="fr-FR" altLang="en-US" sz="1000" spc="9" dirty="0">
                <a:latin typeface="Calibri Light" pitchFamily="34" charset="0"/>
                <a:sym typeface="Wingdings" pitchFamily="2" charset="2"/>
              </a:rPr>
              <a:t> </a:t>
            </a:r>
            <a:r>
              <a:rPr lang="fr-FR" altLang="en-US" sz="1000" spc="9" dirty="0">
                <a:latin typeface="Calibri Light" pitchFamily="34" charset="0"/>
              </a:rPr>
              <a:t>SI </a:t>
            </a:r>
            <a:r>
              <a:rPr lang="fr-FR" altLang="en-US" sz="1200" spc="9" dirty="0">
                <a:latin typeface="Calibri Light" pitchFamily="34" charset="0"/>
                <a:sym typeface="Wingdings" pitchFamily="2" charset="2"/>
              </a:rPr>
              <a:t></a:t>
            </a:r>
            <a:r>
              <a:rPr lang="fr-FR" altLang="en-US" sz="1000" spc="9" dirty="0">
                <a:latin typeface="Calibri Light" pitchFamily="34" charset="0"/>
                <a:sym typeface="Wingdings" pitchFamily="2" charset="2"/>
              </a:rPr>
              <a:t> </a:t>
            </a:r>
            <a:r>
              <a:rPr lang="fr-FR" altLang="en-US" sz="1000" spc="9" dirty="0">
                <a:latin typeface="Calibri Light" pitchFamily="34" charset="0"/>
              </a:rPr>
              <a:t>CDI   </a:t>
            </a:r>
            <a:r>
              <a:rPr lang="fr-FR" altLang="en-US" sz="1200" spc="9" dirty="0">
                <a:latin typeface="Calibri Light" pitchFamily="34" charset="0"/>
                <a:sym typeface="Wingdings" pitchFamily="2" charset="2"/>
              </a:rPr>
              <a:t></a:t>
            </a:r>
            <a:r>
              <a:rPr lang="fr-FR" altLang="en-US" sz="1000" spc="9" dirty="0">
                <a:latin typeface="Calibri Light" pitchFamily="34" charset="0"/>
                <a:sym typeface="Wingdings" pitchFamily="2" charset="2"/>
              </a:rPr>
              <a:t> </a:t>
            </a:r>
            <a:r>
              <a:rPr lang="fr-FR" altLang="en-US" sz="1000" spc="9" dirty="0">
                <a:latin typeface="Calibri Light" pitchFamily="34" charset="0"/>
              </a:rPr>
              <a:t>Résistance aux antibiotiques</a:t>
            </a:r>
          </a:p>
          <a:p>
            <a:pPr marL="146110" indent="-146110" eaLnBrk="1" hangingPunct="1">
              <a:spcBef>
                <a:spcPts val="0"/>
              </a:spcBef>
              <a:buFont typeface="Wingdings"/>
              <a:buChar char="¨"/>
              <a:tabLst>
                <a:tab pos="381509" algn="l"/>
                <a:tab pos="1298753" algn="l"/>
              </a:tabLst>
              <a:defRPr/>
            </a:pPr>
            <a:r>
              <a:rPr lang="fr-FR" altLang="en-US" sz="1000" spc="9" dirty="0">
                <a:latin typeface="Calibri Light" pitchFamily="34" charset="0"/>
              </a:rPr>
              <a:t>Utilisation d‘antimicrobiens </a:t>
            </a:r>
            <a:r>
              <a:rPr lang="fr-FR" altLang="en-US" sz="1000" spc="9" dirty="0">
                <a:latin typeface="Calibri Light" pitchFamily="34" charset="0"/>
                <a:sym typeface="Wingdings" pitchFamily="2" charset="2"/>
              </a:rPr>
              <a:t> Non</a:t>
            </a:r>
            <a:r>
              <a:rPr lang="fr-FR" altLang="en-US" sz="1000" spc="9" dirty="0">
                <a:latin typeface="Calibri Light" pitchFamily="34" charset="0"/>
              </a:rPr>
              <a:t> </a:t>
            </a:r>
            <a:r>
              <a:rPr lang="fr-FR" altLang="en-US" sz="1200" spc="9" dirty="0">
                <a:latin typeface="Calibri Light" pitchFamily="34" charset="0"/>
                <a:sym typeface="Wingdings" pitchFamily="2" charset="2"/>
              </a:rPr>
              <a:t></a:t>
            </a:r>
            <a:r>
              <a:rPr lang="fr-FR" altLang="en-US" sz="1000" spc="9" dirty="0">
                <a:latin typeface="Calibri Light" pitchFamily="34" charset="0"/>
                <a:sym typeface="Wingdings" pitchFamily="2" charset="2"/>
              </a:rPr>
              <a:t> Autres : ________________</a:t>
            </a:r>
          </a:p>
          <a:p>
            <a:pPr marL="146110" indent="-146110" eaLnBrk="1" hangingPunct="1">
              <a:spcBef>
                <a:spcPts val="0"/>
              </a:spcBef>
              <a:buNone/>
              <a:tabLst>
                <a:tab pos="381509" algn="l"/>
                <a:tab pos="1298753" algn="l"/>
              </a:tabLst>
              <a:defRPr/>
            </a:pPr>
            <a:r>
              <a:rPr lang="fr-FR" altLang="en-US" sz="1000" spc="9" dirty="0">
                <a:latin typeface="Calibri Light" pitchFamily="34" charset="0"/>
                <a:sym typeface="Wingdings" pitchFamily="2" charset="2"/>
              </a:rPr>
              <a:t>__________________________________________________</a:t>
            </a:r>
            <a:endParaRPr lang="fr-FR" altLang="en-US" sz="1000" spc="9" dirty="0">
              <a:latin typeface="Calibri Light" pitchFamily="34" charset="0"/>
            </a:endParaRPr>
          </a:p>
          <a:p>
            <a:pPr eaLnBrk="1" hangingPunct="1">
              <a:spcBef>
                <a:spcPts val="341"/>
              </a:spcBef>
              <a:buNone/>
              <a:defRPr/>
            </a:pPr>
            <a:endParaRPr lang="fr-FR" altLang="en-US" sz="700" b="1" u="sng" dirty="0">
              <a:latin typeface="Calibri Light" pitchFamily="34" charset="0"/>
            </a:endParaRPr>
          </a:p>
          <a:p>
            <a:pPr eaLnBrk="1" hangingPunct="1">
              <a:spcBef>
                <a:spcPts val="341"/>
              </a:spcBef>
              <a:buNone/>
              <a:defRPr/>
            </a:pPr>
            <a:r>
              <a:rPr lang="fr-FR" altLang="en-US" sz="1000" b="1" u="sng" dirty="0">
                <a:latin typeface="Calibri Light" pitchFamily="34" charset="0"/>
              </a:rPr>
              <a:t>Microbiologie/performance diagnostique</a:t>
            </a:r>
            <a:endParaRPr lang="fr-FR" altLang="en-US" sz="1000" b="1" dirty="0">
              <a:latin typeface="Calibri Light" pitchFamily="34" charset="0"/>
            </a:endParaRPr>
          </a:p>
          <a:p>
            <a:pPr eaLnBrk="1" hangingPunct="1">
              <a:spcBef>
                <a:spcPts val="256"/>
              </a:spcBef>
              <a:buNone/>
              <a:defRPr/>
            </a:pPr>
            <a:r>
              <a:rPr lang="fr-CH" altLang="en-US" sz="1000" dirty="0">
                <a:latin typeface="Calibri Light" pitchFamily="34" charset="0"/>
              </a:rPr>
              <a:t>Pendant les weekends, est-ce que l'équipe peut commander de tests microbiologiques de routine et recevoir de résultats? </a:t>
            </a:r>
          </a:p>
          <a:p>
            <a:pPr eaLnBrk="1" hangingPunct="1">
              <a:spcBef>
                <a:spcPts val="256"/>
              </a:spcBef>
              <a:buNone/>
              <a:defRPr/>
            </a:pPr>
            <a:r>
              <a:rPr lang="fr-FR" altLang="en-US" sz="1000" dirty="0">
                <a:latin typeface="Calibri Light" pitchFamily="34" charset="0"/>
                <a:sym typeface="Wingdings" pitchFamily="2" charset="2"/>
              </a:rPr>
              <a:t>Examens cliniques : 	                            </a:t>
            </a:r>
            <a:r>
              <a:rPr lang="fr-FR" altLang="en-US" sz="1200" dirty="0">
                <a:latin typeface="Calibri Light" pitchFamily="34" charset="0"/>
                <a:sym typeface="Wingdings" pitchFamily="2" charset="2"/>
              </a:rPr>
              <a:t></a:t>
            </a:r>
            <a:r>
              <a:rPr lang="fr-FR" altLang="en-US" sz="1000" dirty="0">
                <a:latin typeface="Calibri Light" pitchFamily="34" charset="0"/>
                <a:sym typeface="Wingdings" pitchFamily="2" charset="2"/>
              </a:rPr>
              <a:t> Samedi	</a:t>
            </a:r>
            <a:r>
              <a:rPr lang="fr-FR" altLang="en-US" sz="1200" dirty="0">
                <a:latin typeface="Calibri Light" pitchFamily="34" charset="0"/>
                <a:sym typeface="Wingdings" pitchFamily="2" charset="2"/>
              </a:rPr>
              <a:t></a:t>
            </a:r>
            <a:r>
              <a:rPr lang="fr-FR" altLang="en-US" sz="1000" dirty="0">
                <a:latin typeface="Calibri Light" pitchFamily="34" charset="0"/>
                <a:sym typeface="Wingdings" pitchFamily="2" charset="2"/>
              </a:rPr>
              <a:t> Dimanche</a:t>
            </a:r>
            <a:endParaRPr lang="fr-FR" altLang="en-US" sz="1000" dirty="0">
              <a:latin typeface="Calibri Light" pitchFamily="34" charset="0"/>
            </a:endParaRPr>
          </a:p>
          <a:p>
            <a:pPr eaLnBrk="1" hangingPunct="1">
              <a:spcBef>
                <a:spcPct val="5000"/>
              </a:spcBef>
              <a:buFontTx/>
              <a:buNone/>
              <a:defRPr/>
            </a:pPr>
            <a:r>
              <a:rPr lang="fr-FR" altLang="en-US" sz="1000" dirty="0" err="1">
                <a:latin typeface="Calibri Light" pitchFamily="34" charset="0"/>
                <a:sym typeface="Wingdings" pitchFamily="2" charset="2"/>
              </a:rPr>
              <a:t>Screenings</a:t>
            </a:r>
            <a:r>
              <a:rPr lang="fr-FR" altLang="en-US" sz="1000" dirty="0">
                <a:latin typeface="Calibri Light" pitchFamily="34" charset="0"/>
                <a:sym typeface="Wingdings" pitchFamily="2" charset="2"/>
              </a:rPr>
              <a:t> (ex. MRSA):                            </a:t>
            </a:r>
            <a:r>
              <a:rPr lang="fr-FR" altLang="en-US" sz="1200" dirty="0">
                <a:latin typeface="Calibri Light" pitchFamily="34" charset="0"/>
                <a:sym typeface="Wingdings" pitchFamily="2" charset="2"/>
              </a:rPr>
              <a:t></a:t>
            </a:r>
            <a:r>
              <a:rPr lang="fr-FR" altLang="en-US" sz="1000" dirty="0">
                <a:latin typeface="Calibri Light" pitchFamily="34" charset="0"/>
                <a:sym typeface="Wingdings" pitchFamily="2" charset="2"/>
              </a:rPr>
              <a:t> Samedi 	</a:t>
            </a:r>
            <a:r>
              <a:rPr lang="fr-FR" altLang="en-US" sz="1200" dirty="0">
                <a:latin typeface="Calibri Light" pitchFamily="34" charset="0"/>
                <a:sym typeface="Wingdings" pitchFamily="2" charset="2"/>
              </a:rPr>
              <a:t></a:t>
            </a:r>
            <a:r>
              <a:rPr lang="fr-FR" altLang="en-US" sz="1000" dirty="0">
                <a:latin typeface="Calibri Light" pitchFamily="34" charset="0"/>
                <a:sym typeface="Wingdings" pitchFamily="2" charset="2"/>
              </a:rPr>
              <a:t> Dimanche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439062" y="404664"/>
            <a:ext cx="4453418" cy="433369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77925" tIns="38963" rIns="77925" bIns="38963">
            <a:spAutoFit/>
          </a:bodyPr>
          <a:lstStyle>
            <a:lvl1pPr defTabSz="652463" eaLnBrk="0" hangingPunct="0">
              <a:spcBef>
                <a:spcPct val="20000"/>
              </a:spcBef>
              <a:buChar char="•"/>
              <a:tabLst>
                <a:tab pos="1173163" algn="l"/>
                <a:tab pos="2146300" algn="l"/>
                <a:tab pos="3140075" algn="l"/>
              </a:tabLs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652463" eaLnBrk="0" hangingPunct="0">
              <a:spcBef>
                <a:spcPct val="20000"/>
              </a:spcBef>
              <a:buChar char="–"/>
              <a:tabLst>
                <a:tab pos="1173163" algn="l"/>
                <a:tab pos="2146300" algn="l"/>
                <a:tab pos="3140075" algn="l"/>
              </a:tabLs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652463" eaLnBrk="0" hangingPunct="0">
              <a:spcBef>
                <a:spcPct val="20000"/>
              </a:spcBef>
              <a:buChar char="•"/>
              <a:tabLst>
                <a:tab pos="1173163" algn="l"/>
                <a:tab pos="2146300" algn="l"/>
                <a:tab pos="3140075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652463" eaLnBrk="0" hangingPunct="0">
              <a:spcBef>
                <a:spcPct val="20000"/>
              </a:spcBef>
              <a:buChar char="–"/>
              <a:tabLst>
                <a:tab pos="1173163" algn="l"/>
                <a:tab pos="2146300" algn="l"/>
                <a:tab pos="3140075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652463" eaLnBrk="0" hangingPunct="0">
              <a:spcBef>
                <a:spcPct val="20000"/>
              </a:spcBef>
              <a:buChar char="»"/>
              <a:tabLst>
                <a:tab pos="1173163" algn="l"/>
                <a:tab pos="2146300" algn="l"/>
                <a:tab pos="3140075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173163" algn="l"/>
                <a:tab pos="2146300" algn="l"/>
                <a:tab pos="3140075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173163" algn="l"/>
                <a:tab pos="2146300" algn="l"/>
                <a:tab pos="3140075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173163" algn="l"/>
                <a:tab pos="2146300" algn="l"/>
                <a:tab pos="3140075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173163" algn="l"/>
                <a:tab pos="2146300" algn="l"/>
                <a:tab pos="3140075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buFontTx/>
              <a:buNone/>
              <a:defRPr/>
            </a:pPr>
            <a:r>
              <a:rPr lang="fr-FR" sz="1000" dirty="0">
                <a:latin typeface="Calibri Light" pitchFamily="34" charset="0"/>
              </a:rPr>
              <a:t>Lesquels des programmes suivants sont établis dans votre établissement ? (</a:t>
            </a:r>
            <a:r>
              <a:rPr lang="fr-FR" sz="1000" i="1" dirty="0">
                <a:latin typeface="Calibri Light" pitchFamily="34" charset="0"/>
              </a:rPr>
              <a:t>O = Oui; N = Non; P = Pas d’information</a:t>
            </a:r>
            <a:r>
              <a:rPr lang="fr-FR" sz="1000" dirty="0">
                <a:latin typeface="Calibri Light" pitchFamily="34" charset="0"/>
              </a:rPr>
              <a:t>)</a:t>
            </a:r>
          </a:p>
          <a:p>
            <a:pPr>
              <a:buFontTx/>
              <a:buNone/>
              <a:defRPr/>
            </a:pPr>
            <a:endParaRPr lang="fr-FR" sz="1000" dirty="0"/>
          </a:p>
          <a:p>
            <a:pPr>
              <a:buFontTx/>
              <a:buNone/>
              <a:defRPr/>
            </a:pPr>
            <a:endParaRPr lang="fr-FR" sz="1000" dirty="0"/>
          </a:p>
          <a:p>
            <a:pPr>
              <a:buFontTx/>
              <a:buNone/>
              <a:defRPr/>
            </a:pPr>
            <a:endParaRPr lang="fr-FR" sz="1000" dirty="0"/>
          </a:p>
          <a:p>
            <a:pPr>
              <a:buFontTx/>
              <a:buNone/>
              <a:defRPr/>
            </a:pPr>
            <a:endParaRPr lang="fr-FR" sz="1000" dirty="0"/>
          </a:p>
          <a:p>
            <a:pPr>
              <a:buFontTx/>
              <a:buNone/>
              <a:defRPr/>
            </a:pPr>
            <a:endParaRPr lang="fr-FR" sz="1000" dirty="0"/>
          </a:p>
          <a:p>
            <a:pPr>
              <a:buFontTx/>
              <a:buNone/>
              <a:defRPr/>
            </a:pPr>
            <a:endParaRPr lang="fr-FR" sz="1000" dirty="0"/>
          </a:p>
          <a:p>
            <a:pPr>
              <a:buFontTx/>
              <a:buNone/>
              <a:defRPr/>
            </a:pPr>
            <a:endParaRPr lang="fr-FR" sz="1000" dirty="0"/>
          </a:p>
          <a:p>
            <a:pPr>
              <a:buFontTx/>
              <a:buNone/>
              <a:defRPr/>
            </a:pPr>
            <a:endParaRPr lang="fr-FR" sz="1000" dirty="0"/>
          </a:p>
          <a:p>
            <a:pPr>
              <a:buFontTx/>
              <a:buNone/>
              <a:defRPr/>
            </a:pPr>
            <a:endParaRPr lang="fr-FR" sz="1000" dirty="0"/>
          </a:p>
          <a:p>
            <a:pPr>
              <a:buFontTx/>
              <a:buNone/>
              <a:defRPr/>
            </a:pPr>
            <a:endParaRPr lang="fr-FR" sz="1000" dirty="0"/>
          </a:p>
          <a:p>
            <a:pPr>
              <a:buFontTx/>
              <a:buNone/>
              <a:defRPr/>
            </a:pPr>
            <a:endParaRPr lang="fr-FR" sz="1000" dirty="0"/>
          </a:p>
          <a:p>
            <a:pPr>
              <a:buFontTx/>
              <a:buNone/>
              <a:defRPr/>
            </a:pPr>
            <a:endParaRPr lang="fr-FR" sz="1000" dirty="0"/>
          </a:p>
          <a:p>
            <a:pPr>
              <a:buFontTx/>
              <a:buNone/>
              <a:defRPr/>
            </a:pPr>
            <a:endParaRPr lang="fr-FR" sz="1000" dirty="0"/>
          </a:p>
          <a:p>
            <a:pPr eaLnBrk="1" hangingPunct="1">
              <a:spcBef>
                <a:spcPts val="0"/>
              </a:spcBef>
              <a:buNone/>
              <a:tabLst>
                <a:tab pos="381509" algn="l"/>
                <a:tab pos="1298753" algn="l"/>
              </a:tabLst>
              <a:defRPr/>
            </a:pPr>
            <a:endParaRPr lang="fr-FR" altLang="en-US" sz="1000" spc="9" dirty="0"/>
          </a:p>
          <a:p>
            <a:pPr eaLnBrk="1" hangingPunct="1">
              <a:spcBef>
                <a:spcPts val="0"/>
              </a:spcBef>
              <a:buNone/>
              <a:tabLst>
                <a:tab pos="381509" algn="l"/>
                <a:tab pos="1298753" algn="l"/>
              </a:tabLst>
              <a:defRPr/>
            </a:pPr>
            <a:endParaRPr lang="fr-FR" altLang="en-US" sz="1000" spc="9" dirty="0"/>
          </a:p>
          <a:p>
            <a:pPr eaLnBrk="1" hangingPunct="1">
              <a:spcBef>
                <a:spcPts val="0"/>
              </a:spcBef>
              <a:buNone/>
              <a:tabLst>
                <a:tab pos="381509" algn="l"/>
                <a:tab pos="1298753" algn="l"/>
              </a:tabLst>
              <a:defRPr/>
            </a:pPr>
            <a:endParaRPr lang="fr-FR" altLang="en-US" sz="1000" spc="9" dirty="0"/>
          </a:p>
          <a:p>
            <a:pPr eaLnBrk="1" hangingPunct="1">
              <a:spcBef>
                <a:spcPts val="0"/>
              </a:spcBef>
              <a:buNone/>
              <a:tabLst>
                <a:tab pos="381509" algn="l"/>
                <a:tab pos="1298753" algn="l"/>
              </a:tabLst>
              <a:defRPr/>
            </a:pPr>
            <a:endParaRPr lang="fr-FR" altLang="en-US" sz="1000" spc="9" dirty="0"/>
          </a:p>
          <a:p>
            <a:pPr eaLnBrk="1" hangingPunct="1">
              <a:spcBef>
                <a:spcPts val="0"/>
              </a:spcBef>
              <a:buNone/>
              <a:tabLst>
                <a:tab pos="381509" algn="l"/>
                <a:tab pos="1298753" algn="l"/>
              </a:tabLst>
              <a:defRPr/>
            </a:pPr>
            <a:endParaRPr lang="fr-FR" altLang="en-US" sz="1000" spc="9" dirty="0"/>
          </a:p>
          <a:p>
            <a:pPr eaLnBrk="1" hangingPunct="1">
              <a:spcBef>
                <a:spcPts val="0"/>
              </a:spcBef>
              <a:buNone/>
              <a:tabLst>
                <a:tab pos="381509" algn="l"/>
                <a:tab pos="1298753" algn="l"/>
              </a:tabLst>
              <a:defRPr/>
            </a:pPr>
            <a:endParaRPr lang="fr-FR" altLang="en-US" sz="1000" spc="9" dirty="0"/>
          </a:p>
          <a:p>
            <a:pPr eaLnBrk="1" hangingPunct="1">
              <a:spcBef>
                <a:spcPts val="0"/>
              </a:spcBef>
              <a:buNone/>
              <a:tabLst>
                <a:tab pos="381509" algn="l"/>
                <a:tab pos="1298753" algn="l"/>
              </a:tabLst>
              <a:defRPr/>
            </a:pPr>
            <a:endParaRPr lang="fr-FR" altLang="en-US" sz="1000" spc="9" dirty="0"/>
          </a:p>
          <a:p>
            <a:pPr eaLnBrk="1" hangingPunct="1">
              <a:spcBef>
                <a:spcPts val="0"/>
              </a:spcBef>
              <a:buNone/>
              <a:tabLst>
                <a:tab pos="381509" algn="l"/>
                <a:tab pos="1298753" algn="l"/>
              </a:tabLst>
              <a:defRPr/>
            </a:pPr>
            <a:endParaRPr lang="fr-FR" altLang="en-US" sz="1000" spc="9" dirty="0"/>
          </a:p>
          <a:p>
            <a:pPr eaLnBrk="1" hangingPunct="1">
              <a:spcBef>
                <a:spcPts val="0"/>
              </a:spcBef>
              <a:buNone/>
              <a:tabLst>
                <a:tab pos="381509" algn="l"/>
                <a:tab pos="1298753" algn="l"/>
              </a:tabLst>
              <a:defRPr/>
            </a:pPr>
            <a:endParaRPr lang="fr-FR" altLang="en-US" sz="1000" spc="9" dirty="0"/>
          </a:p>
          <a:p>
            <a:pPr eaLnBrk="1" hangingPunct="1">
              <a:spcBef>
                <a:spcPct val="5000"/>
              </a:spcBef>
              <a:buFontTx/>
              <a:buNone/>
              <a:defRPr/>
            </a:pPr>
            <a:endParaRPr lang="fr-FR" sz="1000" b="1" u="sng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479583" y="940996"/>
          <a:ext cx="4436848" cy="453955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388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98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40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98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48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298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2984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2984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424907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1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Guidelines</a:t>
                      </a:r>
                      <a:endParaRPr lang="fr-FR" sz="12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8792" marR="8792" marT="9525" marB="36000" vert="vert270" anchor="ctr"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Mesures de prévention</a:t>
                      </a:r>
                      <a:r>
                        <a:rPr lang="fr-FR" sz="1200" b="0" i="0" u="none" strike="noStrike" baseline="0" noProof="0" dirty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 basées sur l‘évidence</a:t>
                      </a:r>
                      <a:endParaRPr lang="fr-FR" sz="12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8792" marR="8792" marT="9525" marB="36000" vert="vert270" anchor="ctr"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Formation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8792" marR="8792" marT="9525" marB="36000" vert="vert270" anchor="ctr"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 dirty="0" err="1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Checklist</a:t>
                      </a:r>
                      <a:endParaRPr lang="fr-FR" sz="12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8792" marR="8792" marT="9525" marB="36000" vert="vert270" anchor="ctr"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Audit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8792" marR="8792" marT="9525" marB="36000" vert="vert270" anchor="ctr"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Surveillance</a:t>
                      </a:r>
                    </a:p>
                  </a:txBody>
                  <a:tcPr marL="8792" marR="8792" marT="9525" marB="36000" vert="vert270" anchor="ctr"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Feed-back</a:t>
                      </a:r>
                      <a:endParaRPr lang="fr-FR" sz="12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8792" marR="8792" marT="9525" marB="36000" vert="vert270" anchor="ctr"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fr-FR" sz="1200" b="1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Soins intensifs</a:t>
                      </a:r>
                      <a:endParaRPr lang="fr-FR" sz="1200" b="1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42203" marR="42203" anchor="ctr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1220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Pneumonie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3231" marR="8792" marT="9525" marB="0" anchor="ctr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8792" marR="8792" marT="9525" marB="0" vert="vert270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1220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Sepsis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3231" marR="8792" marT="9525" marB="0" anchor="ctr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8792" marR="8792" marT="9525" marB="0" vert="vert270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1220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Infections urinaires</a:t>
                      </a:r>
                    </a:p>
                  </a:txBody>
                  <a:tcPr marL="33231" marR="8792" marT="9525" marB="0" anchor="ctr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8792" marR="8792" marT="9525" marB="0" vert="vert270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5285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Utilisation des</a:t>
                      </a:r>
                      <a:r>
                        <a:rPr lang="fr-FR" sz="1200" b="0" i="0" u="none" strike="noStrike" baseline="0" noProof="0" dirty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 </a:t>
                      </a:r>
                      <a:r>
                        <a:rPr lang="fr-FR" sz="12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antimicrobiens</a:t>
                      </a:r>
                    </a:p>
                  </a:txBody>
                  <a:tcPr marL="33231" marR="8792" marT="9525" marB="0" anchor="ctr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8792" marR="8792" marT="9525" marB="0" vert="vert27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1220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fr-FR" sz="1200" b="1" u="none" strike="noStrike" noProof="0" dirty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Tout hôpital/autres</a:t>
                      </a:r>
                      <a:r>
                        <a:rPr lang="fr-FR" sz="1200" b="1" u="none" strike="noStrike" baseline="0" noProof="0" dirty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 services</a:t>
                      </a:r>
                      <a:endParaRPr lang="fr-FR" sz="1200" b="1" i="0" u="none" strike="noStrike" noProof="0" dirty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3231" marR="8792" marT="9525" marB="0" anchor="ctr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1220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Pneumonie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3231" marR="8792" marT="9525" marB="0" anchor="ctr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8792" marR="8792" marT="9525" marB="0" vert="vert270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1220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Sepsis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3231" marR="8792" marT="9525" marB="0" anchor="ctr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8792" marR="8792" marT="9525" marB="0" vert="vert270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1220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SSI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3231" marR="8792" marT="9525" marB="0" anchor="ctr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8792" marR="8792" marT="9525" marB="0" vert="vert270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1220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Infections urinaires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3231" marR="8792" marT="9525" marB="0" anchor="ctr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8792" marR="8792" marT="9525" marB="0" vert="vert270"/>
                </a:tc>
                <a:tc>
                  <a:txBody>
                    <a:bodyPr/>
                    <a:lstStyle/>
                    <a:p>
                      <a:pPr algn="l" rtl="0" fontAlgn="ctr"/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5285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Utilisation des</a:t>
                      </a:r>
                      <a:r>
                        <a:rPr lang="fr-FR" sz="1200" b="0" i="0" u="none" strike="noStrike" baseline="0" noProof="0" dirty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 </a:t>
                      </a:r>
                      <a:r>
                        <a:rPr lang="fr-FR" sz="12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antimicrobiens</a:t>
                      </a:r>
                    </a:p>
                  </a:txBody>
                  <a:tcPr marL="33231" marR="8792" marT="9525" marB="0" anchor="ctr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8792" marR="8792" marT="9525" marB="0" vert="vert270"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0" name="Rectangle 389"/>
          <p:cNvSpPr>
            <a:spLocks noChangeArrowheads="1"/>
          </p:cNvSpPr>
          <p:nvPr/>
        </p:nvSpPr>
        <p:spPr bwMode="auto">
          <a:xfrm>
            <a:off x="4413113" y="5579948"/>
            <a:ext cx="4545836" cy="324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7925" tIns="38963" rIns="77925" bIns="38963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800" dirty="0">
                <a:solidFill>
                  <a:srgbClr val="000000"/>
                </a:solidFill>
                <a:latin typeface="Calibri Light" pitchFamily="34" charset="0"/>
              </a:rPr>
              <a:t>Mesures de prévention basées  sur l’évidence : 3-5 Mesures pour la prévention d‘une infection associée aux soins dont il y a l‘évidence de son efficacité dans la littérature</a:t>
            </a:r>
            <a:r>
              <a:rPr lang="fr-FR" altLang="en-US" sz="800" dirty="0">
                <a:solidFill>
                  <a:srgbClr val="000000"/>
                </a:solidFill>
              </a:rPr>
              <a:t>. </a:t>
            </a:r>
          </a:p>
        </p:txBody>
      </p:sp>
      <p:sp>
        <p:nvSpPr>
          <p:cNvPr id="2" name="Rectangle 1"/>
          <p:cNvSpPr/>
          <p:nvPr/>
        </p:nvSpPr>
        <p:spPr>
          <a:xfrm>
            <a:off x="179517" y="6213309"/>
            <a:ext cx="4254011" cy="324908"/>
          </a:xfrm>
          <a:prstGeom prst="rect">
            <a:avLst/>
          </a:prstGeom>
        </p:spPr>
        <p:txBody>
          <a:bodyPr wrap="square" lIns="77925" tIns="38963" rIns="77925" bIns="38963">
            <a:spAutoFit/>
          </a:bodyPr>
          <a:lstStyle/>
          <a:p>
            <a:r>
              <a:rPr lang="fr-FR" altLang="en-US" sz="800" dirty="0">
                <a:latin typeface="Calibri Light" pitchFamily="34" charset="0"/>
              </a:rPr>
              <a:t>SSI: Infections post-chirurgicales; SI: Soins intensifs (n‘importe quel type d‘infections nosocomiales aux soins intensifs); CDI: Infection à </a:t>
            </a:r>
            <a:r>
              <a:rPr lang="fr-FR" altLang="en-US" sz="800" i="1" dirty="0" err="1">
                <a:latin typeface="Calibri Light" pitchFamily="34" charset="0"/>
              </a:rPr>
              <a:t>Clostridium</a:t>
            </a:r>
            <a:r>
              <a:rPr lang="fr-FR" altLang="en-US" sz="800" i="1" dirty="0">
                <a:latin typeface="Calibri Light" pitchFamily="34" charset="0"/>
              </a:rPr>
              <a:t> difficile</a:t>
            </a:r>
            <a:r>
              <a:rPr lang="fr-FR" altLang="en-US" sz="800" dirty="0">
                <a:latin typeface="Calibri Light" pitchFamily="34" charset="0"/>
              </a:rPr>
              <a:t>. </a:t>
            </a:r>
            <a:endParaRPr lang="fr-FR" sz="800" dirty="0">
              <a:latin typeface="Calibri Light" pitchFamily="34" charset="0"/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85056" y="58916"/>
            <a:ext cx="8707429" cy="263353"/>
          </a:xfrm>
          <a:prstGeom prst="rect">
            <a:avLst/>
          </a:prstGeom>
          <a:solidFill>
            <a:srgbClr val="CCFFCC">
              <a:alpha val="5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7925" tIns="38963" rIns="77925" bIns="38963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1200" b="1" dirty="0">
                <a:solidFill>
                  <a:srgbClr val="339966"/>
                </a:solidFill>
                <a:latin typeface="Calibri Light" pitchFamily="34" charset="0"/>
              </a:rPr>
              <a:t>Formulaire H2 – Fiche Établissement</a:t>
            </a:r>
          </a:p>
        </p:txBody>
      </p:sp>
      <p:pic>
        <p:nvPicPr>
          <p:cNvPr id="15" name="Picture 2" descr="http://intrahug.hcuge.ch/sites/hug-drupal1.gva.intranet/files/contenu/img/LOGO_HUG_H_PANTON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5" y="6309325"/>
            <a:ext cx="1650649" cy="449207"/>
          </a:xfrm>
          <a:prstGeom prst="rect">
            <a:avLst/>
          </a:prstGeom>
          <a:noFill/>
        </p:spPr>
      </p:pic>
      <p:pic>
        <p:nvPicPr>
          <p:cNvPr id="16" name="Bild 2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2012" y="6180052"/>
            <a:ext cx="1174284" cy="620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36760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657"/>
          <p:cNvSpPr>
            <a:spLocks noChangeArrowheads="1"/>
          </p:cNvSpPr>
          <p:nvPr/>
        </p:nvSpPr>
        <p:spPr bwMode="auto">
          <a:xfrm>
            <a:off x="185056" y="548680"/>
            <a:ext cx="8308731" cy="832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7925" tIns="38963" rIns="77925" bIns="38963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1000" b="1" dirty="0">
                <a:solidFill>
                  <a:srgbClr val="000000"/>
                </a:solidFill>
                <a:latin typeface="Calibri Light" pitchFamily="34" charset="0"/>
              </a:rPr>
              <a:t>Code de l’établissement </a:t>
            </a:r>
            <a:r>
              <a:rPr lang="fr-FR" altLang="en-US" sz="1000" dirty="0">
                <a:solidFill>
                  <a:srgbClr val="000000"/>
                </a:solidFill>
                <a:latin typeface="Calibri Light" pitchFamily="34" charset="0"/>
              </a:rPr>
              <a:t>[__________]		</a:t>
            </a:r>
            <a:r>
              <a:rPr lang="fr-FR" altLang="en-US" sz="1000" b="1" dirty="0">
                <a:latin typeface="Calibri Light" pitchFamily="34" charset="0"/>
              </a:rPr>
              <a:t>Période d’enquête:  du :__ / __ /____ au: </a:t>
            </a:r>
            <a:r>
              <a:rPr lang="fr-FR" altLang="en-US" sz="1000" dirty="0">
                <a:latin typeface="Calibri Light" pitchFamily="34" charset="0"/>
              </a:rPr>
              <a:t> </a:t>
            </a:r>
            <a:r>
              <a:rPr lang="fr-FR" altLang="en-US" sz="1000" b="1" dirty="0">
                <a:latin typeface="Calibri Light" pitchFamily="34" charset="0"/>
              </a:rPr>
              <a:t>__ / __ /</a:t>
            </a:r>
            <a:r>
              <a:rPr lang="fr-FR" altLang="en-US" sz="1000" dirty="0">
                <a:latin typeface="Calibri Light" pitchFamily="34" charset="0"/>
              </a:rPr>
              <a:t> </a:t>
            </a:r>
            <a:r>
              <a:rPr lang="fr-FR" altLang="en-US" sz="1000" b="1" dirty="0">
                <a:latin typeface="Calibri Light" pitchFamily="34" charset="0"/>
              </a:rPr>
              <a:t>____</a:t>
            </a:r>
            <a:endParaRPr lang="fr-FR" altLang="en-US" sz="1000" dirty="0">
              <a:latin typeface="Calibri Light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1000" dirty="0">
                <a:latin typeface="Calibri Light" pitchFamily="34" charset="0"/>
              </a:rPr>
              <a:t>					                    </a:t>
            </a:r>
            <a:r>
              <a:rPr lang="fr-FR" altLang="en-US" sz="1000" i="1" dirty="0" err="1">
                <a:latin typeface="Calibri Light" pitchFamily="34" charset="0"/>
              </a:rPr>
              <a:t>jj</a:t>
            </a:r>
            <a:r>
              <a:rPr lang="fr-FR" altLang="en-US" sz="1000" i="1" dirty="0">
                <a:latin typeface="Calibri Light" pitchFamily="34" charset="0"/>
              </a:rPr>
              <a:t>/ mm / </a:t>
            </a:r>
            <a:r>
              <a:rPr lang="fr-FR" altLang="en-US" sz="1000" i="1" dirty="0" err="1">
                <a:latin typeface="Calibri Light" pitchFamily="34" charset="0"/>
              </a:rPr>
              <a:t>aaaa</a:t>
            </a:r>
            <a:r>
              <a:rPr lang="fr-FR" altLang="en-US" sz="1000" i="1" dirty="0">
                <a:latin typeface="Calibri Light" pitchFamily="34" charset="0"/>
              </a:rPr>
              <a:t>         </a:t>
            </a:r>
            <a:r>
              <a:rPr lang="fr-FR" altLang="en-US" sz="1000" i="1" dirty="0" err="1">
                <a:latin typeface="Calibri Light" pitchFamily="34" charset="0"/>
              </a:rPr>
              <a:t>jj</a:t>
            </a:r>
            <a:r>
              <a:rPr lang="fr-FR" altLang="en-US" sz="1000" i="1" dirty="0">
                <a:latin typeface="Calibri Light" pitchFamily="34" charset="0"/>
              </a:rPr>
              <a:t>/ mm / </a:t>
            </a:r>
            <a:r>
              <a:rPr lang="fr-FR" altLang="en-US" sz="1000" i="1" dirty="0" err="1">
                <a:latin typeface="Calibri Light" pitchFamily="34" charset="0"/>
              </a:rPr>
              <a:t>aaaa</a:t>
            </a:r>
            <a:r>
              <a:rPr lang="fr-FR" altLang="en-US" sz="1000" i="1" dirty="0">
                <a:latin typeface="Calibri Light" pitchFamily="34" charset="0"/>
              </a:rPr>
              <a:t> </a:t>
            </a:r>
          </a:p>
          <a:p>
            <a:pPr eaLnBrk="1" hangingPunct="1">
              <a:spcBef>
                <a:spcPct val="30000"/>
              </a:spcBef>
              <a:spcAft>
                <a:spcPct val="30000"/>
              </a:spcAft>
              <a:buFontTx/>
              <a:buNone/>
            </a:pPr>
            <a:endParaRPr lang="fr-FR" altLang="en-US" sz="1000" b="1" dirty="0">
              <a:latin typeface="Calibri Light" pitchFamily="34" charset="0"/>
            </a:endParaRPr>
          </a:p>
          <a:p>
            <a:pPr eaLnBrk="1" hangingPunct="1">
              <a:spcBef>
                <a:spcPct val="30000"/>
              </a:spcBef>
              <a:spcAft>
                <a:spcPct val="30000"/>
              </a:spcAft>
              <a:buFontTx/>
              <a:buNone/>
            </a:pPr>
            <a:r>
              <a:rPr lang="fr-FR" altLang="en-US" sz="1000" b="1" dirty="0">
                <a:latin typeface="Calibri Light" pitchFamily="34" charset="0"/>
              </a:rPr>
              <a:t>Optionnel: Données des services, applicables à tout hôpital</a:t>
            </a:r>
          </a:p>
        </p:txBody>
      </p:sp>
      <p:sp>
        <p:nvSpPr>
          <p:cNvPr id="5157" name="Rectangle 950"/>
          <p:cNvSpPr>
            <a:spLocks noChangeArrowheads="1"/>
          </p:cNvSpPr>
          <p:nvPr/>
        </p:nvSpPr>
        <p:spPr bwMode="auto">
          <a:xfrm>
            <a:off x="317994" y="6081498"/>
            <a:ext cx="3788729" cy="494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7925" tIns="38963" rIns="77925" bIns="38963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10000"/>
              </a:spcBef>
              <a:spcAft>
                <a:spcPct val="10000"/>
              </a:spcAft>
              <a:buFontTx/>
              <a:buNone/>
            </a:pPr>
            <a:r>
              <a:rPr lang="fr-FR" altLang="en-US" sz="900" baseline="30000" dirty="0"/>
              <a:t>1</a:t>
            </a:r>
            <a:r>
              <a:rPr lang="fr-FR" altLang="en-US" sz="900" dirty="0"/>
              <a:t>Inc = Données pour l‘ensemble des services inclus dans l‘enquête (recommandé); </a:t>
            </a:r>
            <a:r>
              <a:rPr lang="fr-FR" altLang="en-US" sz="900" dirty="0" err="1"/>
              <a:t>Tot</a:t>
            </a:r>
            <a:r>
              <a:rPr lang="fr-FR" altLang="en-US" sz="900" dirty="0"/>
              <a:t> = Données pour tout l‘hôpital; si tous les services sont inclus (</a:t>
            </a:r>
            <a:r>
              <a:rPr lang="fr-FR" altLang="en-US" sz="900" dirty="0" err="1"/>
              <a:t>Inc</a:t>
            </a:r>
            <a:r>
              <a:rPr lang="fr-FR" altLang="en-US" sz="900" dirty="0"/>
              <a:t> = </a:t>
            </a:r>
            <a:r>
              <a:rPr lang="fr-FR" altLang="en-US" sz="900" dirty="0" err="1"/>
              <a:t>Tot</a:t>
            </a:r>
            <a:r>
              <a:rPr lang="fr-FR" altLang="en-US" sz="900" dirty="0"/>
              <a:t>): indiquer « </a:t>
            </a:r>
            <a:r>
              <a:rPr lang="fr-FR" altLang="en-US" sz="900" dirty="0" err="1"/>
              <a:t>Inc</a:t>
            </a:r>
            <a:r>
              <a:rPr lang="fr-FR" altLang="en-US" sz="900" dirty="0"/>
              <a:t> ». </a:t>
            </a:r>
          </a:p>
        </p:txBody>
      </p:sp>
      <p:graphicFrame>
        <p:nvGraphicFramePr>
          <p:cNvPr id="11" name="Group 5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336335"/>
              </p:ext>
            </p:extLst>
          </p:nvPr>
        </p:nvGraphicFramePr>
        <p:xfrm>
          <a:off x="251640" y="1651565"/>
          <a:ext cx="8507907" cy="2143207"/>
        </p:xfrm>
        <a:graphic>
          <a:graphicData uri="http://schemas.openxmlformats.org/drawingml/2006/table">
            <a:tbl>
              <a:tblPr/>
              <a:tblGrid>
                <a:gridCol w="67920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7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79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4871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252413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en-US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33223" marR="33223" marT="35995" marB="35995" anchor="b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2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Nombre</a:t>
                      </a:r>
                    </a:p>
                  </a:txBody>
                  <a:tcPr marL="33223" marR="33223" marT="35995" marB="3599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2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Inc/Total</a:t>
                      </a:r>
                      <a:r>
                        <a:rPr kumimoji="0" lang="fr-FR" altLang="en-US" sz="1200" b="0" i="0" u="none" strike="noStrike" cap="none" normalizeH="0" baseline="3000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1</a:t>
                      </a:r>
                      <a:r>
                        <a:rPr kumimoji="0" lang="fr-FR" altLang="en-US" sz="12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</a:t>
                      </a:r>
                    </a:p>
                  </a:txBody>
                  <a:tcPr marL="33223" marR="33223" marT="35995" marB="3599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91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2524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Nombre de lits équipés d’</a:t>
                      </a:r>
                      <a:r>
                        <a:rPr kumimoji="0" lang="fr-CH" alt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un distributeur de solution </a:t>
                      </a:r>
                      <a:r>
                        <a:rPr kumimoji="0" lang="fr-FR" alt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hydro-alcoolique (dans la zone patient)</a:t>
                      </a:r>
                    </a:p>
                  </a:txBody>
                  <a:tcPr marL="33223" marR="33223" marT="35995" marB="35995" anchor="b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2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33223" marR="33223" marT="35995" marB="3599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en-US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33223" marR="33223" marT="35995" marB="3599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91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904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Nombre de lits </a:t>
                      </a:r>
                      <a:r>
                        <a:rPr kumimoji="0" lang="fr-CH" alt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évalués pour la présence d'un distributeur de solution hydro-alcoolique</a:t>
                      </a:r>
                    </a:p>
                  </a:txBody>
                  <a:tcPr marL="33223" marR="33223" marT="35995" marB="35995" anchor="b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en-US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33223" marR="33223" marT="35995" marB="3599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1" marB="3600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4917">
                <a:tc>
                  <a:txBody>
                    <a:bodyPr/>
                    <a:lstStyle/>
                    <a:p>
                      <a:pPr marL="0" marR="0" lvl="0" indent="904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Nombre de chambres dans l‘hôpital</a:t>
                      </a:r>
                    </a:p>
                  </a:txBody>
                  <a:tcPr marL="33223" marR="33223" marT="35995" marB="35995" anchor="b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en-US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33223" marR="33223" marT="35995" marB="3599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en-US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33223" marR="33223" marT="35995" marB="3599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974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904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Nombre de chambres seules dans l‘hôpital</a:t>
                      </a:r>
                    </a:p>
                  </a:txBody>
                  <a:tcPr marL="33223" marR="33223" marT="35995" marB="35995" anchor="b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en-US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33223" marR="33223" marT="35995" marB="3599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1" marB="3600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4917">
                <a:tc>
                  <a:txBody>
                    <a:bodyPr/>
                    <a:lstStyle/>
                    <a:p>
                      <a:pPr marL="0" marR="0" lvl="0" indent="904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Nombre de chambres seules avec toilette/douche dans l‘hôpital </a:t>
                      </a:r>
                    </a:p>
                  </a:txBody>
                  <a:tcPr marL="33223" marR="33223" marT="35995" marB="35995" anchor="b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en-US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33223" marR="33223" marT="35995" marB="3599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9460">
                <a:tc>
                  <a:txBody>
                    <a:bodyPr/>
                    <a:lstStyle/>
                    <a:p>
                      <a:pPr marL="0" marR="0" lvl="0" indent="904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Nombre de lits occupés à 00:01 un jour pendant l‘enquête (mardi à vendredi)</a:t>
                      </a:r>
                    </a:p>
                  </a:txBody>
                  <a:tcPr marL="33223" marR="33223" marT="35995" marB="35995" anchor="b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en-US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33223" marR="33223" marT="35995" marB="3599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en-US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33223" marR="33223" marT="35995" marB="3599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9460">
                <a:tc>
                  <a:txBody>
                    <a:bodyPr/>
                    <a:lstStyle/>
                    <a:p>
                      <a:pPr marL="90488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Nombre de lits évalués pour l’occupation à 00:01 un jour pendant l‘enquête (mardi à vendredi)</a:t>
                      </a:r>
                    </a:p>
                  </a:txBody>
                  <a:tcPr marL="33223" marR="33223" marT="35995" marB="35995" anchor="b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en-US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33223" marR="33223" marT="35995" marB="3599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5992" marR="35992" marT="35994" marB="3599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185051" y="4149085"/>
            <a:ext cx="7419616" cy="494185"/>
          </a:xfrm>
          <a:prstGeom prst="rect">
            <a:avLst/>
          </a:prstGeom>
          <a:noFill/>
        </p:spPr>
        <p:txBody>
          <a:bodyPr wrap="none" lIns="77925" tIns="38963" rIns="77925" bIns="38963" rtlCol="0">
            <a:spAutoFit/>
          </a:bodyPr>
          <a:lstStyle/>
          <a:p>
            <a:pPr indent="77114"/>
            <a:r>
              <a:rPr lang="fr-FR" sz="1000" dirty="0">
                <a:latin typeface="Calibri Light" pitchFamily="34" charset="0"/>
              </a:rPr>
              <a:t>Est-ce que dans votre hôpital les soignants portent des flacons de solution hydro-alcoolique? </a:t>
            </a:r>
          </a:p>
          <a:p>
            <a:pPr indent="77114"/>
            <a:endParaRPr lang="fr-FR" sz="700" dirty="0">
              <a:latin typeface="Calibri Light" pitchFamily="34" charset="0"/>
            </a:endParaRPr>
          </a:p>
          <a:p>
            <a:pPr indent="77114"/>
            <a:r>
              <a:rPr lang="fr-FR" altLang="en-US" sz="1000" dirty="0">
                <a:latin typeface="Calibri Light" pitchFamily="34" charset="0"/>
                <a:sym typeface="Wingdings" pitchFamily="2" charset="2"/>
              </a:rPr>
              <a:t></a:t>
            </a:r>
            <a:r>
              <a:rPr lang="fr-FR" sz="1000" dirty="0">
                <a:latin typeface="Calibri Light" pitchFamily="34" charset="0"/>
              </a:rPr>
              <a:t> Non</a:t>
            </a:r>
            <a:r>
              <a:rPr lang="fr-FR" altLang="en-US" sz="1000" dirty="0">
                <a:latin typeface="Calibri Light" pitchFamily="34" charset="0"/>
                <a:sym typeface="Wingdings" pitchFamily="2" charset="2"/>
              </a:rPr>
              <a:t> </a:t>
            </a:r>
            <a:r>
              <a:rPr lang="fr-FR" sz="1000" dirty="0">
                <a:latin typeface="Calibri Light" pitchFamily="34" charset="0"/>
              </a:rPr>
              <a:t> 0-25% des soignants </a:t>
            </a:r>
            <a:r>
              <a:rPr lang="fr-FR" altLang="en-US" sz="1000" dirty="0">
                <a:latin typeface="Calibri Light" pitchFamily="34" charset="0"/>
                <a:sym typeface="Wingdings" pitchFamily="2" charset="2"/>
              </a:rPr>
              <a:t> </a:t>
            </a:r>
            <a:r>
              <a:rPr lang="fr-FR" sz="1000" dirty="0">
                <a:latin typeface="Calibri Light" pitchFamily="34" charset="0"/>
              </a:rPr>
              <a:t> 25-50% des soignants </a:t>
            </a:r>
            <a:r>
              <a:rPr lang="fr-FR" altLang="en-US" sz="1000" dirty="0">
                <a:latin typeface="Calibri Light" pitchFamily="34" charset="0"/>
                <a:sym typeface="Wingdings" pitchFamily="2" charset="2"/>
              </a:rPr>
              <a:t> </a:t>
            </a:r>
            <a:r>
              <a:rPr lang="fr-FR" sz="1000" dirty="0">
                <a:latin typeface="Calibri Light" pitchFamily="34" charset="0"/>
              </a:rPr>
              <a:t> 50-75% des soignants </a:t>
            </a:r>
            <a:r>
              <a:rPr lang="fr-FR" altLang="en-US" sz="1000" dirty="0">
                <a:latin typeface="Calibri Light" pitchFamily="34" charset="0"/>
                <a:sym typeface="Wingdings" pitchFamily="2" charset="2"/>
              </a:rPr>
              <a:t></a:t>
            </a:r>
            <a:r>
              <a:rPr lang="fr-FR" sz="1000" dirty="0">
                <a:latin typeface="Calibri Light" pitchFamily="34" charset="0"/>
              </a:rPr>
              <a:t> &gt;75% des soignants</a:t>
            </a:r>
            <a:r>
              <a:rPr lang="fr-FR" altLang="en-US" sz="1000" dirty="0">
                <a:latin typeface="Calibri Light" pitchFamily="34" charset="0"/>
                <a:sym typeface="Wingdings" pitchFamily="2" charset="2"/>
              </a:rPr>
              <a:t> </a:t>
            </a:r>
            <a:r>
              <a:rPr lang="fr-FR" sz="1000" dirty="0">
                <a:latin typeface="Calibri Light" pitchFamily="34" charset="0"/>
              </a:rPr>
              <a:t> Oui, proportion non-estimable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185051" y="4869164"/>
            <a:ext cx="8640960" cy="494185"/>
          </a:xfrm>
          <a:prstGeom prst="rect">
            <a:avLst/>
          </a:prstGeom>
          <a:noFill/>
        </p:spPr>
        <p:txBody>
          <a:bodyPr wrap="square" lIns="77925" tIns="38963" rIns="77925" bIns="38963" rtlCol="0">
            <a:spAutoFit/>
          </a:bodyPr>
          <a:lstStyle/>
          <a:p>
            <a:pPr marL="77114"/>
            <a:r>
              <a:rPr lang="fr-CH" altLang="en-US" sz="1000" dirty="0">
                <a:latin typeface="Calibri Light" pitchFamily="34" charset="0"/>
              </a:rPr>
              <a:t>Y-a-t'il dans votre établissement une procédure formelle (en écrit) de réévaluation de l'antibiothérapie 72 heures après son introduction (revue post-prescription)</a:t>
            </a:r>
            <a:r>
              <a:rPr lang="fr-FR" altLang="en-US" sz="1000" dirty="0">
                <a:latin typeface="Calibri Light" pitchFamily="34" charset="0"/>
              </a:rPr>
              <a:t>? </a:t>
            </a:r>
            <a:endParaRPr lang="fr-FR" sz="1000" dirty="0">
              <a:latin typeface="Calibri Light" pitchFamily="34" charset="0"/>
            </a:endParaRPr>
          </a:p>
          <a:p>
            <a:pPr indent="77114"/>
            <a:endParaRPr lang="fr-FR" sz="700" dirty="0">
              <a:latin typeface="Calibri Light" pitchFamily="34" charset="0"/>
            </a:endParaRPr>
          </a:p>
          <a:p>
            <a:pPr indent="77114"/>
            <a:r>
              <a:rPr lang="fr-FR" altLang="en-US" sz="1000" dirty="0">
                <a:latin typeface="Calibri Light" pitchFamily="34" charset="0"/>
                <a:sym typeface="Wingdings" pitchFamily="2" charset="2"/>
              </a:rPr>
              <a:t></a:t>
            </a:r>
            <a:r>
              <a:rPr lang="fr-FR" sz="1000" dirty="0">
                <a:latin typeface="Calibri Light" pitchFamily="34" charset="0"/>
              </a:rPr>
              <a:t> Non	</a:t>
            </a:r>
            <a:r>
              <a:rPr lang="fr-FR" altLang="en-US" sz="1000" dirty="0">
                <a:latin typeface="Calibri Light" pitchFamily="34" charset="0"/>
                <a:sym typeface="Wingdings" pitchFamily="2" charset="2"/>
              </a:rPr>
              <a:t> </a:t>
            </a:r>
            <a:r>
              <a:rPr lang="fr-FR" sz="1000" dirty="0">
                <a:latin typeface="Calibri Light" pitchFamily="34" charset="0"/>
              </a:rPr>
              <a:t> Dans tous les services	</a:t>
            </a:r>
            <a:r>
              <a:rPr lang="fr-FR" altLang="en-US" sz="1000" dirty="0">
                <a:latin typeface="Calibri Light" pitchFamily="34" charset="0"/>
                <a:sym typeface="Wingdings" pitchFamily="2" charset="2"/>
              </a:rPr>
              <a:t>       </a:t>
            </a:r>
            <a:r>
              <a:rPr lang="fr-FR" sz="1000" dirty="0">
                <a:latin typeface="Calibri Light" pitchFamily="34" charset="0"/>
              </a:rPr>
              <a:t> Dans quelques services	</a:t>
            </a:r>
            <a:r>
              <a:rPr lang="fr-FR" altLang="en-US" sz="1000" dirty="0">
                <a:latin typeface="Calibri Light" pitchFamily="34" charset="0"/>
                <a:sym typeface="Wingdings" pitchFamily="2" charset="2"/>
              </a:rPr>
              <a:t> </a:t>
            </a:r>
            <a:r>
              <a:rPr lang="fr-FR" sz="1000" dirty="0">
                <a:latin typeface="Calibri Light" pitchFamily="34" charset="0"/>
              </a:rPr>
              <a:t> Aux soins intensifs exclusivement</a:t>
            </a:r>
            <a:r>
              <a:rPr lang="fr-FR" sz="1000" dirty="0"/>
              <a:t>	</a:t>
            </a: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85056" y="58916"/>
            <a:ext cx="8707429" cy="263353"/>
          </a:xfrm>
          <a:prstGeom prst="rect">
            <a:avLst/>
          </a:prstGeom>
          <a:solidFill>
            <a:srgbClr val="CCFFCC">
              <a:alpha val="5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7925" tIns="38963" rIns="77925" bIns="38963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1200" b="1" dirty="0">
                <a:solidFill>
                  <a:srgbClr val="339966"/>
                </a:solidFill>
                <a:latin typeface="Calibri Light" pitchFamily="34" charset="0"/>
              </a:rPr>
              <a:t>Formulaire H3 – Fiche Établissement</a:t>
            </a:r>
          </a:p>
        </p:txBody>
      </p:sp>
      <p:pic>
        <p:nvPicPr>
          <p:cNvPr id="13" name="Picture 2" descr="http://intrahug.hcuge.ch/sites/hug-drupal1.gva.intranet/files/contenu/img/LOGO_HUG_H_PANTON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5" y="6309325"/>
            <a:ext cx="1650649" cy="449207"/>
          </a:xfrm>
          <a:prstGeom prst="rect">
            <a:avLst/>
          </a:prstGeom>
          <a:noFill/>
        </p:spPr>
      </p:pic>
      <p:pic>
        <p:nvPicPr>
          <p:cNvPr id="14" name="Bild 2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2012" y="6180052"/>
            <a:ext cx="1174284" cy="620688"/>
          </a:xfrm>
          <a:prstGeom prst="rect">
            <a:avLst/>
          </a:prstGeom>
        </p:spPr>
      </p:pic>
      <p:sp>
        <p:nvSpPr>
          <p:cNvPr id="15" name="Rechteck 13">
            <a:extLst>
              <a:ext uri="{FF2B5EF4-FFF2-40B4-BE49-F238E27FC236}">
                <a16:creationId xmlns:a16="http://schemas.microsoft.com/office/drawing/2014/main" id="{B4D5F88B-1822-42A3-BB90-9095D985BC2D}"/>
              </a:ext>
            </a:extLst>
          </p:cNvPr>
          <p:cNvSpPr/>
          <p:nvPr/>
        </p:nvSpPr>
        <p:spPr>
          <a:xfrm>
            <a:off x="251525" y="433717"/>
            <a:ext cx="8496939" cy="529953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657"/>
          <p:cNvSpPr>
            <a:spLocks noChangeArrowheads="1"/>
          </p:cNvSpPr>
          <p:nvPr/>
        </p:nvSpPr>
        <p:spPr bwMode="auto">
          <a:xfrm>
            <a:off x="517287" y="548683"/>
            <a:ext cx="8308731" cy="1148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7925" tIns="38963" rIns="77925" bIns="38963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30000"/>
              </a:spcBef>
              <a:buFontTx/>
              <a:buNone/>
            </a:pPr>
            <a:r>
              <a:rPr lang="fr-FR" altLang="en-US" sz="1000" b="1" dirty="0">
                <a:solidFill>
                  <a:srgbClr val="000000"/>
                </a:solidFill>
                <a:latin typeface="Calibri Light" pitchFamily="34" charset="0"/>
              </a:rPr>
              <a:t>Jour de l‘enquête</a:t>
            </a:r>
            <a:r>
              <a:rPr lang="fr-FR" altLang="en-US" sz="1000" baseline="30000" dirty="0">
                <a:solidFill>
                  <a:srgbClr val="000000"/>
                </a:solidFill>
                <a:latin typeface="Calibri Light" pitchFamily="34" charset="0"/>
              </a:rPr>
              <a:t>1</a:t>
            </a:r>
            <a:r>
              <a:rPr lang="fr-FR" altLang="en-US" sz="1000" b="1" dirty="0">
                <a:solidFill>
                  <a:srgbClr val="000000"/>
                </a:solidFill>
                <a:latin typeface="Calibri Light" pitchFamily="34" charset="0"/>
              </a:rPr>
              <a:t>: ___  / ___  /  _______    Code de l‘établissement </a:t>
            </a:r>
            <a:r>
              <a:rPr lang="fr-FR" altLang="en-US" sz="1000" dirty="0">
                <a:solidFill>
                  <a:srgbClr val="000000"/>
                </a:solidFill>
                <a:latin typeface="Calibri Light" pitchFamily="34" charset="0"/>
              </a:rPr>
              <a:t>[__________]  </a:t>
            </a:r>
            <a:r>
              <a:rPr lang="fr-FR" altLang="en-US" sz="1000" b="1" dirty="0">
                <a:solidFill>
                  <a:srgbClr val="000000"/>
                </a:solidFill>
                <a:latin typeface="Calibri Light" pitchFamily="34" charset="0"/>
              </a:rPr>
              <a:t>Code du service  </a:t>
            </a:r>
            <a:r>
              <a:rPr lang="fr-FR" altLang="en-US" sz="1000" dirty="0">
                <a:solidFill>
                  <a:srgbClr val="000000"/>
                </a:solidFill>
                <a:latin typeface="Calibri Light" pitchFamily="34" charset="0"/>
              </a:rPr>
              <a:t>[__________]</a:t>
            </a:r>
          </a:p>
          <a:p>
            <a:pPr eaLnBrk="1" hangingPunct="1">
              <a:spcBef>
                <a:spcPct val="5000"/>
              </a:spcBef>
              <a:spcAft>
                <a:spcPts val="511"/>
              </a:spcAft>
              <a:buNone/>
            </a:pPr>
            <a:r>
              <a:rPr lang="fr-FR" altLang="en-US" sz="1000" dirty="0">
                <a:solidFill>
                  <a:srgbClr val="000000"/>
                </a:solidFill>
                <a:latin typeface="Calibri Light" pitchFamily="34" charset="0"/>
              </a:rPr>
              <a:t>	             </a:t>
            </a:r>
            <a:r>
              <a:rPr lang="fr-FR" altLang="en-US" sz="1000" i="1" dirty="0" err="1">
                <a:solidFill>
                  <a:srgbClr val="000000"/>
                </a:solidFill>
                <a:latin typeface="Calibri Light" pitchFamily="34" charset="0"/>
              </a:rPr>
              <a:t>jj</a:t>
            </a:r>
            <a:r>
              <a:rPr lang="fr-FR" altLang="en-US" sz="1000" i="1" dirty="0">
                <a:solidFill>
                  <a:srgbClr val="000000"/>
                </a:solidFill>
                <a:latin typeface="Calibri Light" pitchFamily="34" charset="0"/>
              </a:rPr>
              <a:t>    /  mm  /  </a:t>
            </a:r>
            <a:r>
              <a:rPr lang="fr-FR" altLang="en-US" sz="1000" i="1" dirty="0" err="1">
                <a:solidFill>
                  <a:srgbClr val="000000"/>
                </a:solidFill>
                <a:latin typeface="Calibri Light" pitchFamily="34" charset="0"/>
              </a:rPr>
              <a:t>aaaa</a:t>
            </a:r>
            <a:endParaRPr lang="fr-FR" altLang="en-US" sz="1000" dirty="0">
              <a:solidFill>
                <a:srgbClr val="000000"/>
              </a:solidFill>
              <a:latin typeface="Calibri Light" pitchFamily="34" charset="0"/>
            </a:endParaRPr>
          </a:p>
          <a:p>
            <a:pPr eaLnBrk="1" hangingPunct="1">
              <a:spcBef>
                <a:spcPct val="5000"/>
              </a:spcBef>
              <a:spcAft>
                <a:spcPts val="511"/>
              </a:spcAft>
              <a:buNone/>
            </a:pPr>
            <a:r>
              <a:rPr lang="fr-FR" altLang="en-US" sz="1000" b="1" dirty="0">
                <a:latin typeface="Calibri Light" pitchFamily="34" charset="0"/>
              </a:rPr>
              <a:t>Spécialité du service</a:t>
            </a:r>
            <a:r>
              <a:rPr lang="fr-FR" altLang="en-US" sz="1000" baseline="30000" dirty="0">
                <a:latin typeface="Calibri Light" pitchFamily="34" charset="0"/>
              </a:rPr>
              <a:t>2</a:t>
            </a:r>
            <a:r>
              <a:rPr lang="fr-FR" altLang="en-US" sz="1000" dirty="0">
                <a:latin typeface="Calibri Light" pitchFamily="34" charset="0"/>
              </a:rPr>
              <a:t>  </a:t>
            </a:r>
            <a:r>
              <a:rPr lang="fr-FR" altLang="en-US" sz="1000" dirty="0">
                <a:latin typeface="Calibri Light" pitchFamily="34" charset="0"/>
                <a:sym typeface="Wingdings" panose="05000000000000000000" pitchFamily="2" charset="2"/>
              </a:rPr>
              <a:t> PED  NEO  ICU  MED  SUR  G/O  GER  PSY  RHB  LTC  OTH  MIX</a:t>
            </a:r>
            <a:endParaRPr lang="fr-FR" altLang="en-US" sz="1000" dirty="0">
              <a:latin typeface="Calibri Light" pitchFamily="34" charset="0"/>
            </a:endParaRPr>
          </a:p>
          <a:p>
            <a:pPr eaLnBrk="1" hangingPunct="1">
              <a:spcBef>
                <a:spcPts val="511"/>
              </a:spcBef>
              <a:spcAft>
                <a:spcPct val="30000"/>
              </a:spcAft>
              <a:buNone/>
            </a:pPr>
            <a:r>
              <a:rPr lang="fr-FR" altLang="en-US" sz="1000" b="1" dirty="0">
                <a:latin typeface="Calibri Light" pitchFamily="34" charset="0"/>
              </a:rPr>
              <a:t>Nombre des patients dans le service</a:t>
            </a:r>
            <a:r>
              <a:rPr lang="fr-FR" altLang="en-US" sz="1000" baseline="30000" dirty="0">
                <a:latin typeface="Calibri Light" pitchFamily="34" charset="0"/>
              </a:rPr>
              <a:t>3  </a:t>
            </a:r>
            <a:r>
              <a:rPr lang="fr-FR" altLang="en-US" sz="1000" dirty="0"/>
              <a:t>[__________] </a:t>
            </a:r>
            <a:endParaRPr lang="fr-FR" altLang="en-US" sz="1000" baseline="30000" dirty="0"/>
          </a:p>
          <a:p>
            <a:pPr eaLnBrk="1" hangingPunct="1">
              <a:spcBef>
                <a:spcPct val="30000"/>
              </a:spcBef>
              <a:spcAft>
                <a:spcPct val="30000"/>
              </a:spcAft>
              <a:buFontTx/>
              <a:buNone/>
            </a:pPr>
            <a:endParaRPr lang="fr-FR" altLang="en-US" sz="1000" b="1" dirty="0"/>
          </a:p>
        </p:txBody>
      </p:sp>
      <p:sp>
        <p:nvSpPr>
          <p:cNvPr id="5157" name="Rectangle 950"/>
          <p:cNvSpPr>
            <a:spLocks noChangeArrowheads="1"/>
          </p:cNvSpPr>
          <p:nvPr/>
        </p:nvSpPr>
        <p:spPr bwMode="auto">
          <a:xfrm>
            <a:off x="514351" y="5517235"/>
            <a:ext cx="3791774" cy="771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7925" tIns="38963" rIns="77925" bIns="38963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10000"/>
              </a:spcBef>
              <a:spcAft>
                <a:spcPct val="10000"/>
              </a:spcAft>
              <a:buFontTx/>
              <a:buNone/>
            </a:pPr>
            <a:r>
              <a:rPr lang="fr-FR" altLang="en-US" sz="900" baseline="30000" dirty="0">
                <a:latin typeface="Calibri Light" pitchFamily="34" charset="0"/>
              </a:rPr>
              <a:t>1</a:t>
            </a:r>
            <a:r>
              <a:rPr lang="fr-FR" altLang="en-US" sz="900" dirty="0">
                <a:latin typeface="Calibri Light" pitchFamily="34" charset="0"/>
              </a:rPr>
              <a:t>L‘enquête doit être faite pendant un seul jour; </a:t>
            </a:r>
            <a:r>
              <a:rPr lang="fr-FR" altLang="en-US" sz="900" baseline="30000" dirty="0">
                <a:latin typeface="Calibri Light" pitchFamily="34" charset="0"/>
              </a:rPr>
              <a:t>2</a:t>
            </a:r>
            <a:r>
              <a:rPr lang="fr-FR" altLang="en-US" sz="900" dirty="0">
                <a:latin typeface="Calibri Light" pitchFamily="34" charset="0"/>
              </a:rPr>
              <a:t>Spécialité majeur du service : ≥ 80% des patients représentent cette spécialité (si non: indiquer « MIX ») ; </a:t>
            </a:r>
            <a:r>
              <a:rPr lang="fr-FR" altLang="en-US" sz="900" baseline="30000" dirty="0">
                <a:latin typeface="Calibri Light" pitchFamily="34" charset="0"/>
              </a:rPr>
              <a:t>3</a:t>
            </a:r>
            <a:r>
              <a:rPr lang="fr-FR" altLang="en-US" sz="900" dirty="0">
                <a:latin typeface="Calibri Light" pitchFamily="34" charset="0"/>
              </a:rPr>
              <a:t>Nombre total des patients qui sont entrés avant 08:00 le jour de l’enquête et qui ne quitteront pas le service pendant le jour de l’enquête ; </a:t>
            </a:r>
            <a:r>
              <a:rPr lang="fr-FR" altLang="en-US" sz="900" baseline="30000" dirty="0">
                <a:latin typeface="Calibri Light" pitchFamily="34" charset="0"/>
              </a:rPr>
              <a:t>4</a:t>
            </a:r>
            <a:r>
              <a:rPr lang="fr-FR" altLang="en-US" sz="900" dirty="0">
                <a:latin typeface="Calibri Light" pitchFamily="34" charset="0"/>
              </a:rPr>
              <a:t>An : L’année la plus récente pour laquelle les données sont disponibles</a:t>
            </a:r>
            <a:r>
              <a:rPr lang="fr-FR" altLang="en-US" sz="900" dirty="0"/>
              <a:t>. </a:t>
            </a:r>
          </a:p>
        </p:txBody>
      </p:sp>
      <p:graphicFrame>
        <p:nvGraphicFramePr>
          <p:cNvPr id="11" name="Group 5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336335"/>
              </p:ext>
            </p:extLst>
          </p:nvPr>
        </p:nvGraphicFramePr>
        <p:xfrm>
          <a:off x="583870" y="2081884"/>
          <a:ext cx="6846299" cy="3219329"/>
        </p:xfrm>
        <a:graphic>
          <a:graphicData uri="http://schemas.openxmlformats.org/drawingml/2006/table">
            <a:tbl>
              <a:tblPr/>
              <a:tblGrid>
                <a:gridCol w="5626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78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2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4871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33223" marR="33223" marT="35995" marB="35995" anchor="b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Nombre</a:t>
                      </a:r>
                      <a:endParaRPr kumimoji="0" lang="fr-FR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33223" marR="33223" marT="35995" marB="3599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An</a:t>
                      </a:r>
                      <a:r>
                        <a:rPr kumimoji="0" lang="fr-FR" altLang="en-US" sz="12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4</a:t>
                      </a:r>
                      <a:r>
                        <a:rPr kumimoji="0" lang="fr-F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</a:t>
                      </a:r>
                    </a:p>
                  </a:txBody>
                  <a:tcPr marL="33223" marR="33223" marT="35995" marB="3599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91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Nombre de jours-patients par an dans le service</a:t>
                      </a:r>
                    </a:p>
                  </a:txBody>
                  <a:tcPr marL="33223" marR="33223" marT="35995" marB="35995" anchor="b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fr-FR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3223" marR="33223" marT="35995" marB="3599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3223" marR="33223" marT="35995" marB="3599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91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Consommation de solution hydro-alcoolique par an dans le service (Litres/an)</a:t>
                      </a:r>
                      <a:endParaRPr kumimoji="0" lang="fr-FR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33223" marR="33223" marT="35995" marB="35995" anchor="b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3223" marR="33223" marT="35995" marB="3599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1" marB="3600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491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Nombre d’observations de l‘hygiène des mains par an dans le service</a:t>
                      </a:r>
                    </a:p>
                  </a:txBody>
                  <a:tcPr marL="33223" marR="33223" marT="35995" marB="35995" anchor="b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3223" marR="33223" marT="35995" marB="3599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3223" marR="33223" marT="35995" marB="3599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491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Nombre de lits (disponibles) dans le service</a:t>
                      </a:r>
                    </a:p>
                  </a:txBody>
                  <a:tcPr marL="33223" marR="33223" marT="35995" marB="35995" anchor="b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3223" marR="33223" marT="35995" marB="3599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8"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3223" marR="33223" marT="35995" marB="3599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974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Nombre des lits </a:t>
                      </a:r>
                      <a:r>
                        <a:rPr kumimoji="0" lang="fr-CH" alt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équipés avec un distributeur de solution hydro-alcoolique (zone patient)</a:t>
                      </a:r>
                      <a:endParaRPr kumimoji="0" lang="fr-FR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33223" marR="33223" marT="35995" marB="35995" anchor="b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3223" marR="33223" marT="35995" marB="3599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1" marB="3600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491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Nombre de soignants le jour de l’enquête</a:t>
                      </a:r>
                    </a:p>
                  </a:txBody>
                  <a:tcPr marL="33223" marR="33223" marT="35995" marB="35995" anchor="b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3223" marR="33223" marT="35995" marB="3599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769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Nombre de soignants portant des flacons de solution hydro-alcoolique</a:t>
                      </a:r>
                    </a:p>
                  </a:txBody>
                  <a:tcPr marL="33223" marR="33223" marT="35995" marB="35995" anchor="b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3223" marR="33223" marT="35995" marB="3599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06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Nombre de chambres patients dans le service</a:t>
                      </a:r>
                    </a:p>
                  </a:txBody>
                  <a:tcPr marL="33223" marR="33223" marT="35995" marB="35995" anchor="b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3223" marR="33223" marT="35995" marB="3599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24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Nombre de chambres seules dans le service</a:t>
                      </a:r>
                    </a:p>
                  </a:txBody>
                  <a:tcPr marL="33223" marR="33223" marT="35995" marB="35995" anchor="b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3223" marR="33223" marT="35995" marB="3599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24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Nombre de chambres seules équipées d’une toilette/douche</a:t>
                      </a:r>
                    </a:p>
                  </a:txBody>
                  <a:tcPr marL="33223" marR="33223" marT="35995" marB="35995" anchor="b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3223" marR="33223" marT="35995" marB="3599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946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Nombre des lits occupés à 00:01 dans le service le jour de l‘enquête</a:t>
                      </a:r>
                    </a:p>
                  </a:txBody>
                  <a:tcPr marL="33223" marR="33223" marT="35995" marB="35995" anchor="b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3223" marR="33223" marT="35995" marB="3599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1" marB="3600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5204" name="Rectangle 1"/>
          <p:cNvSpPr>
            <a:spLocks noChangeArrowheads="1"/>
          </p:cNvSpPr>
          <p:nvPr/>
        </p:nvSpPr>
        <p:spPr bwMode="auto">
          <a:xfrm>
            <a:off x="4239661" y="1342732"/>
            <a:ext cx="4725499" cy="417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7925" tIns="38963" rIns="77925" bIns="38963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30000"/>
              </a:spcBef>
              <a:spcAft>
                <a:spcPct val="30000"/>
              </a:spcAft>
              <a:buFontTx/>
              <a:buNone/>
            </a:pPr>
            <a:r>
              <a:rPr lang="fr-FR" altLang="en-US" sz="1000" dirty="0">
                <a:latin typeface="Calibri Light" pitchFamily="34" charset="0"/>
              </a:rPr>
              <a:t>Y-a-t‘il une procédure formelle (en écrit) à réévaluer tout thérapie antibiotique après 72 heures?        </a:t>
            </a:r>
            <a:r>
              <a:rPr lang="fr-FR" altLang="en-US" sz="1200" dirty="0">
                <a:latin typeface="Calibri Light" pitchFamily="34" charset="0"/>
                <a:sym typeface="Wingdings" pitchFamily="2" charset="2"/>
              </a:rPr>
              <a:t></a:t>
            </a:r>
            <a:r>
              <a:rPr lang="fr-FR" altLang="en-US" sz="1000" dirty="0">
                <a:latin typeface="Calibri Light" pitchFamily="34" charset="0"/>
                <a:sym typeface="Wingdings" pitchFamily="2" charset="2"/>
              </a:rPr>
              <a:t> Oui  </a:t>
            </a:r>
            <a:r>
              <a:rPr lang="fr-FR" altLang="en-US" sz="1200" dirty="0">
                <a:latin typeface="Calibri Light" pitchFamily="34" charset="0"/>
                <a:sym typeface="Wingdings" pitchFamily="2" charset="2"/>
              </a:rPr>
              <a:t></a:t>
            </a:r>
            <a:r>
              <a:rPr lang="fr-FR" altLang="en-US" sz="1000" dirty="0">
                <a:latin typeface="Calibri Light" pitchFamily="34" charset="0"/>
                <a:sym typeface="Wingdings" pitchFamily="2" charset="2"/>
              </a:rPr>
              <a:t>  Non</a:t>
            </a:r>
            <a:endParaRPr lang="fr-FR" altLang="en-US" sz="1000" dirty="0">
              <a:latin typeface="Calibri Light" pitchFamily="34" charset="0"/>
            </a:endParaRP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185056" y="58916"/>
            <a:ext cx="8707429" cy="263353"/>
          </a:xfrm>
          <a:prstGeom prst="rect">
            <a:avLst/>
          </a:prstGeom>
          <a:solidFill>
            <a:srgbClr val="CCFFCC">
              <a:alpha val="5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7925" tIns="38963" rIns="77925" bIns="38963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1200" b="1" dirty="0">
                <a:solidFill>
                  <a:srgbClr val="339966"/>
                </a:solidFill>
                <a:latin typeface="Calibri Light" pitchFamily="34" charset="0"/>
              </a:rPr>
              <a:t>Formulaire S – Service</a:t>
            </a:r>
          </a:p>
        </p:txBody>
      </p:sp>
      <p:pic>
        <p:nvPicPr>
          <p:cNvPr id="9" name="Picture 2" descr="http://intrahug.hcuge.ch/sites/hug-drupal1.gva.intranet/files/contenu/img/LOGO_HUG_H_PANTON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5" y="6309325"/>
            <a:ext cx="1650649" cy="449207"/>
          </a:xfrm>
          <a:prstGeom prst="rect">
            <a:avLst/>
          </a:prstGeom>
          <a:noFill/>
        </p:spPr>
      </p:pic>
      <p:pic>
        <p:nvPicPr>
          <p:cNvPr id="10" name="Bild 2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2012" y="6180052"/>
            <a:ext cx="1174284" cy="620688"/>
          </a:xfrm>
          <a:prstGeom prst="rect">
            <a:avLst/>
          </a:prstGeom>
        </p:spPr>
      </p:pic>
      <p:sp>
        <p:nvSpPr>
          <p:cNvPr id="12" name="Rechteck 11">
            <a:extLst>
              <a:ext uri="{FF2B5EF4-FFF2-40B4-BE49-F238E27FC236}">
                <a16:creationId xmlns:a16="http://schemas.microsoft.com/office/drawing/2014/main" id="{92EEA060-92A4-436D-9E5E-9F7C835DDD57}"/>
              </a:ext>
            </a:extLst>
          </p:cNvPr>
          <p:cNvSpPr/>
          <p:nvPr/>
        </p:nvSpPr>
        <p:spPr>
          <a:xfrm>
            <a:off x="578496" y="1754324"/>
            <a:ext cx="6846298" cy="3705481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ctrTitle"/>
          </p:nvPr>
        </p:nvSpPr>
        <p:spPr>
          <a:xfrm>
            <a:off x="3707905" y="4677139"/>
            <a:ext cx="5008199" cy="1393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>
                <a:solidFill>
                  <a:schemeClr val="tx1"/>
                </a:solidFill>
                <a:latin typeface="Calibri Light" pitchFamily="34" charset="0"/>
              </a:rPr>
              <a:t>3.</a:t>
            </a:r>
          </a:p>
          <a:p>
            <a:pPr lvl="0"/>
            <a:r>
              <a:rPr lang="en" dirty="0">
                <a:solidFill>
                  <a:schemeClr val="tx1"/>
                </a:solidFill>
                <a:latin typeface="Calibri Light" pitchFamily="34" charset="0"/>
              </a:rPr>
              <a:t>Base de données</a:t>
            </a:r>
            <a:br>
              <a:rPr lang="en" dirty="0">
                <a:solidFill>
                  <a:schemeClr val="tx1"/>
                </a:solidFill>
                <a:latin typeface="Calibri Light" pitchFamily="34" charset="0"/>
              </a:rPr>
            </a:br>
            <a:endParaRPr lang="en" dirty="0">
              <a:solidFill>
                <a:schemeClr val="tx1"/>
              </a:solidFill>
              <a:latin typeface="Calibri Light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/>
          </p:nvPr>
        </p:nvSpPr>
        <p:spPr>
          <a:xfrm>
            <a:off x="457200" y="274640"/>
            <a:ext cx="8579296" cy="58515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fr-CH" sz="2000" u="sng" dirty="0"/>
              <a:t>Comment la base de données est-elle structurée ?</a:t>
            </a:r>
          </a:p>
          <a:p>
            <a:pPr>
              <a:lnSpc>
                <a:spcPct val="90000"/>
              </a:lnSpc>
            </a:pPr>
            <a:r>
              <a:rPr lang="fr-CH" sz="2000" dirty="0"/>
              <a:t>La base de données électronique est interactive (saisie et analyse des données). </a:t>
            </a:r>
          </a:p>
          <a:p>
            <a:pPr>
              <a:lnSpc>
                <a:spcPct val="90000"/>
              </a:lnSpc>
            </a:pPr>
            <a:r>
              <a:rPr lang="fr-CH" sz="2000" dirty="0"/>
              <a:t>La base de données est basée sur les formulaires H1-H3, S, P</a:t>
            </a:r>
          </a:p>
          <a:p>
            <a:pPr>
              <a:lnSpc>
                <a:spcPct val="90000"/>
              </a:lnSpc>
            </a:pPr>
            <a:r>
              <a:rPr lang="fr-CH" sz="2000" dirty="0"/>
              <a:t>La base de données a été développée par le NRZ à Berlin et utilisée pour le PPS 2016 en Allemagne.</a:t>
            </a:r>
          </a:p>
          <a:p>
            <a:pPr>
              <a:lnSpc>
                <a:spcPct val="90000"/>
              </a:lnSpc>
            </a:pPr>
            <a:endParaRPr lang="fr-CH" sz="2000" dirty="0"/>
          </a:p>
          <a:p>
            <a:pPr marL="0" indent="0">
              <a:lnSpc>
                <a:spcPct val="90000"/>
              </a:lnSpc>
              <a:buNone/>
            </a:pPr>
            <a:endParaRPr lang="fr-CH" sz="2000" dirty="0"/>
          </a:p>
          <a:p>
            <a:pPr marL="0" indent="0">
              <a:lnSpc>
                <a:spcPct val="90000"/>
              </a:lnSpc>
              <a:buNone/>
            </a:pPr>
            <a:r>
              <a:rPr lang="fr-CH" sz="2000" u="sng" dirty="0"/>
              <a:t>Comment s'inscrire ?</a:t>
            </a:r>
          </a:p>
          <a:p>
            <a:pPr>
              <a:lnSpc>
                <a:spcPct val="90000"/>
              </a:lnSpc>
            </a:pPr>
            <a:r>
              <a:rPr lang="fr-CH" sz="2000" dirty="0">
                <a:hlinkClick r:id="rId3"/>
              </a:rPr>
              <a:t>https://haipps.org</a:t>
            </a:r>
            <a:endParaRPr lang="fr-CH" sz="2000" dirty="0"/>
          </a:p>
          <a:p>
            <a:pPr>
              <a:lnSpc>
                <a:spcPct val="90000"/>
              </a:lnSpc>
            </a:pPr>
            <a:r>
              <a:rPr lang="fr-CH" sz="2000" dirty="0"/>
              <a:t>On peut s'inscrire en spécifiant un hôpital (nom d'utilisateur, adresse électronique).</a:t>
            </a:r>
          </a:p>
          <a:p>
            <a:pPr>
              <a:lnSpc>
                <a:spcPct val="90000"/>
              </a:lnSpc>
            </a:pPr>
            <a:r>
              <a:rPr lang="fr-CH" sz="2000" dirty="0"/>
              <a:t>L'activation est effectuée par le centre de coordination - ce n'est qu'ensuite que les données peuvent être saisies.</a:t>
            </a:r>
          </a:p>
          <a:p>
            <a:pPr>
              <a:lnSpc>
                <a:spcPct val="90000"/>
              </a:lnSpc>
            </a:pPr>
            <a:r>
              <a:rPr lang="fr-CH" sz="2000" dirty="0"/>
              <a:t>Idéalement, pas plus de 3 personnes par hôpital devraient avoir accès à la base de données.</a:t>
            </a:r>
          </a:p>
          <a:p>
            <a:pPr>
              <a:lnSpc>
                <a:spcPct val="90000"/>
              </a:lnSpc>
            </a:pPr>
            <a:r>
              <a:rPr lang="fr-CH" sz="2000" dirty="0"/>
              <a:t>Il est possible d'avoir accès à plusieurs hôpitaux (par exemple, un coordinateur régional).</a:t>
            </a:r>
            <a:endParaRPr lang="de-CH" sz="2000" dirty="0"/>
          </a:p>
        </p:txBody>
      </p:sp>
    </p:spTree>
    <p:extLst>
      <p:ext uri="{BB962C8B-B14F-4D97-AF65-F5344CB8AC3E}">
        <p14:creationId xmlns:p14="http://schemas.microsoft.com/office/powerpoint/2010/main" val="2969329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80067" y="4251960"/>
            <a:ext cx="5558011" cy="1303020"/>
          </a:xfrm>
        </p:spPr>
        <p:txBody>
          <a:bodyPr>
            <a:normAutofit/>
          </a:bodyPr>
          <a:lstStyle/>
          <a:p>
            <a:r>
              <a:rPr lang="de-CH" sz="4000" dirty="0">
                <a:latin typeface="+mn-lt"/>
              </a:rPr>
              <a:t>ID de </a:t>
            </a:r>
            <a:r>
              <a:rPr lang="de-CH" sz="4000" dirty="0" err="1">
                <a:latin typeface="+mn-lt"/>
              </a:rPr>
              <a:t>l’hôpital</a:t>
            </a:r>
            <a:endParaRPr lang="fr-CH" sz="42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7" y="980728"/>
            <a:ext cx="6048669" cy="3528391"/>
          </a:xfrm>
        </p:spPr>
        <p:txBody>
          <a:bodyPr anchor="ctr">
            <a:normAutofit fontScale="55000" lnSpcReduction="20000"/>
          </a:bodyPr>
          <a:lstStyle/>
          <a:p>
            <a:r>
              <a:rPr lang="fr-CH" sz="3500" dirty="0"/>
              <a:t>L’identifiant de l'hôpital est attribué par le centre de coordination.</a:t>
            </a:r>
          </a:p>
          <a:p>
            <a:r>
              <a:rPr lang="fr-CH" sz="3500" dirty="0"/>
              <a:t>La création des codes pour les services et les patients relèvent de la compétence des hôpitaux.</a:t>
            </a:r>
          </a:p>
          <a:p>
            <a:pPr marL="0" indent="0">
              <a:buNone/>
            </a:pPr>
            <a:endParaRPr lang="fr-CH" sz="3500" dirty="0"/>
          </a:p>
          <a:p>
            <a:r>
              <a:rPr lang="fr-CH" sz="3500" dirty="0"/>
              <a:t>Il est important de le savoir : </a:t>
            </a:r>
          </a:p>
          <a:p>
            <a:pPr lvl="1"/>
            <a:r>
              <a:rPr lang="fr-CH" sz="3100" dirty="0"/>
              <a:t>Identifiant du patient : l'identifiant doit être anonyme et composé de chiffres.</a:t>
            </a:r>
          </a:p>
          <a:p>
            <a:pPr lvl="1"/>
            <a:r>
              <a:rPr lang="fr-CH" sz="3100" dirty="0"/>
              <a:t>Identifiant du service: l'ID peut être composé de chiffres et de lettres. Si les données sont saisies sous la forme d'un groupe hospitalier, les ID des services doivent contenir une référence à l’</a:t>
            </a:r>
            <a:r>
              <a:rPr lang="fr-CH" sz="3100" dirty="0" err="1"/>
              <a:t>émplacement</a:t>
            </a:r>
            <a:r>
              <a:rPr lang="fr-CH" sz="3100" dirty="0"/>
              <a:t>.</a:t>
            </a:r>
            <a:endParaRPr lang="de-CH" dirty="0"/>
          </a:p>
          <a:p>
            <a:pPr>
              <a:lnSpc>
                <a:spcPct val="90000"/>
              </a:lnSpc>
              <a:buNone/>
            </a:pPr>
            <a:endParaRPr lang="fr-CH" sz="1400" dirty="0"/>
          </a:p>
          <a:p>
            <a:pPr>
              <a:lnSpc>
                <a:spcPct val="90000"/>
              </a:lnSpc>
            </a:pPr>
            <a:endParaRPr lang="fr-CH" sz="1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313575" y="5619930"/>
            <a:ext cx="274320" cy="273844"/>
          </a:xfrm>
          <a:prstGeom prst="ellipse">
            <a:avLst/>
          </a:prstGeom>
          <a:solidFill>
            <a:srgbClr val="595959"/>
          </a:solidFill>
        </p:spPr>
        <p:txBody>
          <a:bodyPr>
            <a:normAutofit fontScale="47500" lnSpcReduction="20000"/>
          </a:bodyPr>
          <a:lstStyle/>
          <a:p>
            <a:pPr algn="ctr">
              <a:spcAft>
                <a:spcPts val="600"/>
              </a:spcAft>
            </a:pPr>
            <a:fld id="{00000000-1234-1234-1234-123412341234}" type="slidenum">
              <a:rPr lang="en" sz="9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rPr>
              <a:pPr algn="ctr">
                <a:spcAft>
                  <a:spcPts val="600"/>
                </a:spcAft>
              </a:pPr>
              <a:t>16</a:t>
            </a:fld>
            <a:endParaRPr lang="en" sz="900">
              <a:solidFill>
                <a:srgbClr val="FFFFFF"/>
              </a:solidFill>
              <a:latin typeface="Dosis"/>
              <a:ea typeface="Dosis"/>
              <a:cs typeface="Dosis"/>
              <a:sym typeface="Dosis"/>
            </a:endParaRPr>
          </a:p>
        </p:txBody>
      </p:sp>
    </p:spTree>
    <p:extLst>
      <p:ext uri="{BB962C8B-B14F-4D97-AF65-F5344CB8AC3E}">
        <p14:creationId xmlns:p14="http://schemas.microsoft.com/office/powerpoint/2010/main" val="3190980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4067944" y="4653136"/>
            <a:ext cx="41764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4000" u="sng" dirty="0">
                <a:latin typeface="Calibri Light" pitchFamily="34" charset="0"/>
                <a:hlinkClick r:id="rId2"/>
              </a:rPr>
              <a:t>https://haipps.org</a:t>
            </a:r>
            <a:endParaRPr lang="fr-CH" sz="4000" dirty="0">
              <a:latin typeface="Calibri Light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396E3DA8-E9BC-42DD-821A-5C85E70B507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8650" y="3017520"/>
            <a:ext cx="822960" cy="822960"/>
          </a:xfrm>
          <a:prstGeom prst="rect">
            <a:avLst/>
          </a:prstGeom>
        </p:spPr>
      </p:pic>
      <p:sp>
        <p:nvSpPr>
          <p:cNvPr id="4" name="Shape 99"/>
          <p:cNvSpPr txBox="1">
            <a:spLocks/>
          </p:cNvSpPr>
          <p:nvPr/>
        </p:nvSpPr>
        <p:spPr>
          <a:xfrm>
            <a:off x="1475656" y="3140968"/>
            <a:ext cx="4055176" cy="2520280"/>
          </a:xfrm>
          <a:prstGeom prst="rect">
            <a:avLst/>
          </a:prstGeom>
        </p:spPr>
        <p:txBody>
          <a:bodyPr vert="horz" lIns="91440" tIns="45720" rIns="91440" bIns="45720" rtlCol="0" anchorCtr="0">
            <a:no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fr-FR" sz="3200" dirty="0">
                <a:solidFill>
                  <a:prstClr val="black"/>
                </a:solidFill>
                <a:latin typeface="Calibri Light" pitchFamily="34" charset="0"/>
                <a:cs typeface="Arial" panose="020B0604020202020204" pitchFamily="34" charset="0"/>
                <a:sym typeface="Arial"/>
              </a:rPr>
              <a:t>4. Formulaire patient</a:t>
            </a:r>
          </a:p>
        </p:txBody>
      </p:sp>
    </p:spTree>
    <p:extLst>
      <p:ext uri="{BB962C8B-B14F-4D97-AF65-F5344CB8AC3E}">
        <p14:creationId xmlns:p14="http://schemas.microsoft.com/office/powerpoint/2010/main" val="20632185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38" name="Group 9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502581"/>
              </p:ext>
            </p:extLst>
          </p:nvPr>
        </p:nvGraphicFramePr>
        <p:xfrm>
          <a:off x="4306127" y="2482808"/>
          <a:ext cx="4652827" cy="4032847"/>
        </p:xfrm>
        <a:graphic>
          <a:graphicData uri="http://schemas.openxmlformats.org/drawingml/2006/table">
            <a:tbl>
              <a:tblPr/>
              <a:tblGrid>
                <a:gridCol w="14583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48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59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76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2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79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728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7769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925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5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9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45717" marB="45717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IAS 1</a:t>
                      </a:r>
                      <a:endParaRPr kumimoji="0" lang="fr-FR" sz="19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IAS 2</a:t>
                      </a:r>
                      <a:endParaRPr kumimoji="0" lang="fr-FR" sz="19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6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Code IAS</a:t>
                      </a:r>
                      <a:endParaRPr kumimoji="0" lang="fr-FR" sz="9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45717" marB="45717" anchor="b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84406" marR="84406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84406" marR="84406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6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Dispositif pertinent </a:t>
                      </a:r>
                      <a:r>
                        <a:rPr kumimoji="0" lang="fr-FR" sz="900" b="1" i="0" u="none" strike="noStrike" cap="none" normalizeH="0" baseline="3000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(3)</a:t>
                      </a:r>
                    </a:p>
                  </a:txBody>
                  <a:tcPr marL="84406" marR="84406" marT="45717" marB="45717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r-FR" altLang="en-US" sz="900" noProof="0" dirty="0"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9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Oui   </a:t>
                      </a:r>
                      <a:r>
                        <a:rPr lang="fr-FR" altLang="en-US" sz="900" noProof="0" dirty="0"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9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Non  </a:t>
                      </a:r>
                      <a:r>
                        <a:rPr lang="fr-FR" altLang="en-US" sz="900" noProof="0" dirty="0"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9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?</a:t>
                      </a:r>
                    </a:p>
                  </a:txBody>
                  <a:tcPr marL="84406" marR="8440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r-FR" altLang="en-US" sz="900" noProof="0"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9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Oui   </a:t>
                      </a:r>
                      <a:r>
                        <a:rPr lang="fr-FR" altLang="en-US" sz="900" noProof="0"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9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Non  </a:t>
                      </a:r>
                      <a:r>
                        <a:rPr lang="fr-FR" altLang="en-US" sz="900" noProof="0"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9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?</a:t>
                      </a:r>
                    </a:p>
                  </a:txBody>
                  <a:tcPr marL="84406" marR="8440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804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Présent à l‘admission</a:t>
                      </a:r>
                      <a:endParaRPr kumimoji="0" lang="fr-FR" sz="9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45717" marB="45717" anchor="b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r-FR" altLang="en-US" sz="900" noProof="0" dirty="0"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9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Oui   </a:t>
                      </a:r>
                      <a:r>
                        <a:rPr lang="fr-FR" altLang="en-US" sz="900" noProof="0" dirty="0"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9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Non</a:t>
                      </a:r>
                    </a:p>
                  </a:txBody>
                  <a:tcPr marL="84406" marR="84406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r-FR" altLang="en-US" sz="900" noProof="0" dirty="0"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9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Oui   </a:t>
                      </a:r>
                      <a:r>
                        <a:rPr lang="fr-FR" altLang="en-US" sz="900" noProof="0" dirty="0"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9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Non</a:t>
                      </a:r>
                    </a:p>
                  </a:txBody>
                  <a:tcPr marL="84406" marR="84406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804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Si présente à l’admission, séjour lié à la IAS?</a:t>
                      </a:r>
                      <a:endParaRPr kumimoji="0" lang="fr-FR" sz="900" b="1" i="0" u="none" strike="noStrike" cap="none" normalizeH="0" baseline="3000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45717" marB="45717" anchor="b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en-US" sz="900" noProof="0" dirty="0">
                          <a:solidFill>
                            <a:srgbClr val="FF0000"/>
                          </a:solidFill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9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Oui   </a:t>
                      </a:r>
                      <a:r>
                        <a:rPr lang="fr-FR" altLang="en-US" sz="900" noProof="0" dirty="0">
                          <a:solidFill>
                            <a:srgbClr val="FF0000"/>
                          </a:solidFill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9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Non  </a:t>
                      </a:r>
                      <a:r>
                        <a:rPr lang="fr-FR" altLang="en-US" sz="900" noProof="0" dirty="0">
                          <a:solidFill>
                            <a:srgbClr val="FF0000"/>
                          </a:solidFill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9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?</a:t>
                      </a:r>
                    </a:p>
                  </a:txBody>
                  <a:tcPr marL="84406" marR="8440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en-US" sz="900" noProof="0" dirty="0">
                          <a:solidFill>
                            <a:srgbClr val="FF0000"/>
                          </a:solidFill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9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Oui   </a:t>
                      </a:r>
                      <a:r>
                        <a:rPr lang="fr-FR" altLang="en-US" sz="900" noProof="0" dirty="0">
                          <a:solidFill>
                            <a:srgbClr val="FF0000"/>
                          </a:solidFill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9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Non  </a:t>
                      </a:r>
                      <a:r>
                        <a:rPr lang="fr-FR" altLang="en-US" sz="900" noProof="0" dirty="0">
                          <a:solidFill>
                            <a:srgbClr val="FF0000"/>
                          </a:solidFill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9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?</a:t>
                      </a:r>
                    </a:p>
                  </a:txBody>
                  <a:tcPr marL="84406" marR="8440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168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Début de l‘IAS  </a:t>
                      </a:r>
                      <a:r>
                        <a:rPr kumimoji="0" lang="fr-FR" sz="900" b="1" i="0" u="none" strike="noStrike" cap="none" normalizeH="0" baseline="3000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(4)</a:t>
                      </a:r>
                    </a:p>
                  </a:txBody>
                  <a:tcPr marL="84406" marR="84406" marT="45717" marB="45717" anchor="b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      /         /            </a:t>
                      </a:r>
                      <a:r>
                        <a:rPr kumimoji="0" lang="fr-FR" sz="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(jj/mm/aaaa)</a:t>
                      </a:r>
                    </a:p>
                  </a:txBody>
                  <a:tcPr marL="84406" marR="8440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      /         /            </a:t>
                      </a:r>
                      <a:r>
                        <a:rPr kumimoji="0" lang="fr-FR" sz="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(jj/mm/aaaa)</a:t>
                      </a:r>
                      <a:endParaRPr kumimoji="0" lang="fr-FR" sz="9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19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Attribution</a:t>
                      </a:r>
                      <a:endParaRPr kumimoji="0" lang="fr-FR" sz="9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45717" marB="45717" anchor="ctr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/>
                        <a:buChar char="¨"/>
                        <a:tabLst/>
                        <a:defRPr/>
                      </a:pPr>
                      <a:r>
                        <a:rPr kumimoji="0" lang="fr-FR" sz="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 Cet hôpital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/>
                        <a:buChar char="¨"/>
                        <a:tabLst/>
                        <a:defRPr/>
                      </a:pPr>
                      <a:r>
                        <a:rPr kumimoji="0" lang="fr-FR" sz="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 Autre hôpital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/>
                        <a:buChar char="¨"/>
                        <a:tabLst/>
                        <a:defRPr/>
                      </a:pPr>
                      <a:r>
                        <a:rPr kumimoji="0" lang="fr-FR" sz="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 ?</a:t>
                      </a:r>
                    </a:p>
                  </a:txBody>
                  <a:tcPr marL="84406" marR="8440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/>
                        <a:buChar char="¨"/>
                        <a:tabLst/>
                        <a:defRPr/>
                      </a:pPr>
                      <a:r>
                        <a:rPr kumimoji="0" lang="fr-FR" sz="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 Cet hôpital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/>
                        <a:buChar char="¨"/>
                        <a:tabLst/>
                        <a:defRPr/>
                      </a:pPr>
                      <a:r>
                        <a:rPr kumimoji="0" lang="fr-FR" sz="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 Autre hôpital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/>
                        <a:buChar char="¨"/>
                        <a:tabLst/>
                        <a:defRPr/>
                      </a:pPr>
                      <a:r>
                        <a:rPr kumimoji="0" lang="fr-FR" sz="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 ?</a:t>
                      </a:r>
                      <a:endParaRPr kumimoji="0" lang="fr-FR" sz="19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225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9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IAS associée à ce service</a:t>
                      </a:r>
                      <a:endParaRPr kumimoji="0" lang="fr-FR" sz="9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45717" marB="45717" anchor="b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r-FR" altLang="en-US" sz="900" noProof="0"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9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Oui   </a:t>
                      </a:r>
                      <a:r>
                        <a:rPr lang="fr-FR" altLang="en-US" sz="900" noProof="0"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9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Non  </a:t>
                      </a:r>
                      <a:r>
                        <a:rPr lang="fr-FR" altLang="en-US" sz="900" noProof="0"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9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?</a:t>
                      </a:r>
                    </a:p>
                  </a:txBody>
                  <a:tcPr marL="84406" marR="8440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r-FR" altLang="en-US" sz="900" noProof="0"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9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Oui   </a:t>
                      </a:r>
                      <a:r>
                        <a:rPr lang="fr-FR" altLang="en-US" sz="900" noProof="0"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9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Non  </a:t>
                      </a:r>
                      <a:r>
                        <a:rPr lang="fr-FR" altLang="en-US" sz="900" noProof="0"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9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?</a:t>
                      </a:r>
                    </a:p>
                  </a:txBody>
                  <a:tcPr marL="84406" marR="8440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90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Si BSI: Source </a:t>
                      </a:r>
                      <a:r>
                        <a:rPr kumimoji="0" lang="fr-FR" sz="900" b="1" i="0" u="none" strike="noStrike" cap="none" normalizeH="0" baseline="3000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(5)</a:t>
                      </a:r>
                    </a:p>
                  </a:txBody>
                  <a:tcPr marL="84406" marR="84406" marT="45717" marB="45717" anchor="b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  <a:endParaRPr kumimoji="0" lang="fr-FR" sz="19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  <a:endParaRPr kumimoji="0" lang="fr-FR" sz="19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0156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9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45717" marB="45717" anchor="b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Code MO</a:t>
                      </a:r>
                    </a:p>
                  </a:txBody>
                  <a:tcPr marL="84406" marR="84406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Résistance </a:t>
                      </a:r>
                      <a:endParaRPr kumimoji="0" lang="fr-FR" sz="800" b="0" i="0" u="none" strike="noStrike" cap="none" normalizeH="0" baseline="3000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fr-FR" sz="800" noProof="0">
                          <a:solidFill>
                            <a:schemeClr val="tx1"/>
                          </a:solidFill>
                          <a:latin typeface="Calibri Light" pitchFamily="34" charset="0"/>
                        </a:rPr>
                        <a:t>PDR</a:t>
                      </a:r>
                    </a:p>
                  </a:txBody>
                  <a:tcPr marL="84406" marR="84406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Code MO</a:t>
                      </a:r>
                    </a:p>
                  </a:txBody>
                  <a:tcPr marL="84406" marR="84406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Résistance </a:t>
                      </a:r>
                      <a:endParaRPr kumimoji="0" lang="fr-FR" sz="800" b="0" i="0" u="none" strike="noStrike" cap="none" normalizeH="0" baseline="3000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noProof="0">
                          <a:solidFill>
                            <a:schemeClr val="tx1"/>
                          </a:solidFill>
                          <a:latin typeface="Calibri Light" pitchFamily="34" charset="0"/>
                        </a:rPr>
                        <a:t>PDR</a:t>
                      </a:r>
                    </a:p>
                  </a:txBody>
                  <a:tcPr marL="84406" marR="84406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703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AB </a:t>
                      </a:r>
                      <a:r>
                        <a:rPr kumimoji="0" lang="fr-FR" sz="800" b="0" i="0" u="none" strike="noStrike" cap="none" normalizeH="0" baseline="3000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(6)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SIR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AB </a:t>
                      </a:r>
                      <a:r>
                        <a:rPr kumimoji="0" lang="fr-FR" sz="800" b="0" i="0" u="none" strike="noStrike" cap="none" normalizeH="0" baseline="3000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(6)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SIR</a:t>
                      </a:r>
                    </a:p>
                  </a:txBody>
                  <a:tcPr marL="0" marR="0" marT="0" marB="0" anchor="ctr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9627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Microorganisme 1</a:t>
                      </a:r>
                      <a:endParaRPr kumimoji="0" lang="fr-FR" sz="9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42203" marR="42203" anchor="ctr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  <a:endParaRPr kumimoji="0" lang="fr-FR" sz="19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  <a:endParaRPr kumimoji="0" lang="fr-FR" sz="19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962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9627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Microorganisme 2</a:t>
                      </a:r>
                      <a:endParaRPr kumimoji="0" lang="fr-FR" sz="9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42203" marR="42203" anchor="ctr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  <a:endParaRPr kumimoji="0" lang="fr-FR" sz="19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  <a:endParaRPr kumimoji="0" lang="fr-FR" sz="19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962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9627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Microorganisme 3</a:t>
                      </a:r>
                      <a:endParaRPr kumimoji="0" lang="fr-FR" sz="9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42203" marR="42203" anchor="ctr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  <a:endParaRPr kumimoji="0" lang="fr-FR" sz="19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  <a:endParaRPr kumimoji="0" lang="fr-FR" sz="19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962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6235" name="Rectangle 172"/>
          <p:cNvSpPr>
            <a:spLocks noChangeArrowheads="1"/>
          </p:cNvSpPr>
          <p:nvPr/>
        </p:nvSpPr>
        <p:spPr bwMode="auto">
          <a:xfrm>
            <a:off x="184644" y="476676"/>
            <a:ext cx="3921369" cy="4505540"/>
          </a:xfrm>
          <a:prstGeom prst="rect">
            <a:avLst/>
          </a:prstGeom>
          <a:noFill/>
          <a:ln w="28575">
            <a:solidFill>
              <a:srgbClr val="3399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77925" tIns="38963" rIns="77925" bIns="38963">
            <a:spAutoFit/>
          </a:bodyPr>
          <a:lstStyle>
            <a:lvl1pPr defTabSz="652463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52463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52463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52463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52463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en-US" sz="900" b="1" dirty="0"/>
              <a:t>Code de l‘établissement</a:t>
            </a:r>
            <a:r>
              <a:rPr lang="fr-FR" altLang="en-US" sz="900" dirty="0"/>
              <a:t> </a:t>
            </a:r>
            <a:r>
              <a:rPr lang="fr-FR" altLang="en-US" sz="900" dirty="0">
                <a:solidFill>
                  <a:srgbClr val="000000"/>
                </a:solidFill>
              </a:rPr>
              <a:t>[_________] </a:t>
            </a:r>
            <a:r>
              <a:rPr lang="fr-FR" altLang="en-US" sz="900" b="1" dirty="0">
                <a:solidFill>
                  <a:srgbClr val="000000"/>
                </a:solidFill>
              </a:rPr>
              <a:t>Code du service</a:t>
            </a:r>
            <a:r>
              <a:rPr lang="fr-FR" altLang="en-US" sz="900" dirty="0">
                <a:solidFill>
                  <a:srgbClr val="000000"/>
                </a:solidFill>
              </a:rPr>
              <a:t> [__________]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en-US" sz="900" b="1" dirty="0">
                <a:solidFill>
                  <a:srgbClr val="000000"/>
                </a:solidFill>
              </a:rPr>
              <a:t>Date de l‘enquête :   ___  / ___  /  </a:t>
            </a:r>
            <a:r>
              <a:rPr lang="fr-FR" altLang="en-US" sz="900" dirty="0">
                <a:solidFill>
                  <a:srgbClr val="000000"/>
                </a:solidFill>
              </a:rPr>
              <a:t>20</a:t>
            </a:r>
            <a:r>
              <a:rPr lang="fr-FR" altLang="en-US" sz="900" b="1" dirty="0">
                <a:solidFill>
                  <a:srgbClr val="000000"/>
                </a:solidFill>
              </a:rPr>
              <a:t>___ </a:t>
            </a:r>
            <a:r>
              <a:rPr lang="fr-FR" altLang="en-US" sz="900" dirty="0">
                <a:solidFill>
                  <a:srgbClr val="000000"/>
                </a:solidFill>
              </a:rPr>
              <a:t>(</a:t>
            </a:r>
            <a:r>
              <a:rPr lang="fr-FR" altLang="en-US" sz="900" i="1" dirty="0" err="1">
                <a:solidFill>
                  <a:srgbClr val="000000"/>
                </a:solidFill>
              </a:rPr>
              <a:t>jj</a:t>
            </a:r>
            <a:r>
              <a:rPr lang="fr-FR" altLang="en-US" sz="900" i="1" dirty="0">
                <a:solidFill>
                  <a:srgbClr val="000000"/>
                </a:solidFill>
              </a:rPr>
              <a:t>/mm/</a:t>
            </a:r>
            <a:r>
              <a:rPr lang="fr-FR" altLang="en-US" sz="900" i="1" dirty="0" err="1">
                <a:solidFill>
                  <a:srgbClr val="000000"/>
                </a:solidFill>
              </a:rPr>
              <a:t>aaaa</a:t>
            </a:r>
            <a:r>
              <a:rPr lang="fr-FR" altLang="en-US" sz="900" dirty="0">
                <a:solidFill>
                  <a:srgbClr val="000000"/>
                </a:solidFill>
              </a:rPr>
              <a:t>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en-US" sz="900" b="1" dirty="0">
                <a:solidFill>
                  <a:srgbClr val="000000"/>
                </a:solidFill>
              </a:rPr>
              <a:t>Code patient  </a:t>
            </a:r>
            <a:r>
              <a:rPr lang="fr-FR" altLang="en-US" sz="900" dirty="0">
                <a:solidFill>
                  <a:srgbClr val="000000"/>
                </a:solidFill>
              </a:rPr>
              <a:t>[________________________________]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en-US" sz="900" b="1" dirty="0">
                <a:solidFill>
                  <a:srgbClr val="000000"/>
                </a:solidFill>
              </a:rPr>
              <a:t>Age </a:t>
            </a:r>
            <a:r>
              <a:rPr lang="fr-FR" altLang="en-US" sz="900" dirty="0">
                <a:solidFill>
                  <a:srgbClr val="000000"/>
                </a:solidFill>
              </a:rPr>
              <a:t>(ans) : [____] ans ;   Age &lt; 2 ans : [_____] mois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fr-FR" altLang="en-US" sz="900" b="1" dirty="0">
                <a:solidFill>
                  <a:srgbClr val="000000"/>
                </a:solidFill>
              </a:rPr>
              <a:t>Genre :  </a:t>
            </a:r>
            <a:r>
              <a:rPr lang="fr-FR" altLang="en-US" sz="1000" dirty="0">
                <a:sym typeface="Wingdings" pitchFamily="2" charset="2"/>
              </a:rPr>
              <a:t></a:t>
            </a:r>
            <a:r>
              <a:rPr lang="fr-FR" altLang="en-US" sz="900" dirty="0">
                <a:sym typeface="Wingdings" pitchFamily="2" charset="2"/>
              </a:rPr>
              <a:t> M  </a:t>
            </a:r>
            <a:r>
              <a:rPr lang="fr-FR" altLang="en-US" sz="1000" dirty="0">
                <a:sym typeface="Wingdings" pitchFamily="2" charset="2"/>
              </a:rPr>
              <a:t></a:t>
            </a:r>
            <a:r>
              <a:rPr lang="fr-FR" altLang="en-US" sz="900" dirty="0">
                <a:sym typeface="Wingdings" pitchFamily="2" charset="2"/>
              </a:rPr>
              <a:t>  F</a:t>
            </a:r>
            <a:endParaRPr lang="fr-FR" altLang="en-US" sz="900" dirty="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en-US" sz="900" b="1" dirty="0">
                <a:solidFill>
                  <a:srgbClr val="000000"/>
                </a:solidFill>
              </a:rPr>
              <a:t>Date d‘admission :  ___  / ___  /  _____ </a:t>
            </a:r>
            <a:r>
              <a:rPr lang="fr-FR" altLang="en-US" sz="900" dirty="0">
                <a:solidFill>
                  <a:srgbClr val="000000"/>
                </a:solidFill>
              </a:rPr>
              <a:t>(</a:t>
            </a:r>
            <a:r>
              <a:rPr lang="fr-FR" altLang="en-US" sz="900" i="1" dirty="0" err="1">
                <a:solidFill>
                  <a:srgbClr val="000000"/>
                </a:solidFill>
              </a:rPr>
              <a:t>jj</a:t>
            </a:r>
            <a:r>
              <a:rPr lang="fr-FR" altLang="en-US" sz="900" i="1" dirty="0">
                <a:solidFill>
                  <a:srgbClr val="000000"/>
                </a:solidFill>
              </a:rPr>
              <a:t>/mm/</a:t>
            </a:r>
            <a:r>
              <a:rPr lang="fr-FR" altLang="en-US" sz="900" i="1" dirty="0" err="1">
                <a:solidFill>
                  <a:srgbClr val="000000"/>
                </a:solidFill>
              </a:rPr>
              <a:t>aaaa</a:t>
            </a:r>
            <a:r>
              <a:rPr lang="fr-FR" altLang="en-US" sz="900" dirty="0">
                <a:solidFill>
                  <a:srgbClr val="000000"/>
                </a:solidFill>
              </a:rPr>
              <a:t>)</a:t>
            </a:r>
          </a:p>
          <a:p>
            <a:pPr eaLnBrk="1" hangingPunct="1">
              <a:spcBef>
                <a:spcPts val="767"/>
              </a:spcBef>
              <a:buNone/>
            </a:pPr>
            <a:r>
              <a:rPr lang="fr-FR" altLang="en-US" sz="900" b="1" dirty="0">
                <a:solidFill>
                  <a:srgbClr val="000000"/>
                </a:solidFill>
              </a:rPr>
              <a:t>Spécialité du patient</a:t>
            </a:r>
            <a:r>
              <a:rPr lang="fr-FR" altLang="en-US" sz="900" dirty="0">
                <a:solidFill>
                  <a:srgbClr val="000000"/>
                </a:solidFill>
              </a:rPr>
              <a:t> [__________]			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en-US" sz="900" b="1" dirty="0">
                <a:solidFill>
                  <a:srgbClr val="000000"/>
                </a:solidFill>
              </a:rPr>
              <a:t>Intervention chirurgicale depuis l‘admission :  </a:t>
            </a:r>
          </a:p>
          <a:p>
            <a:pPr eaLnBrk="1" hangingPunct="1">
              <a:spcBef>
                <a:spcPts val="256"/>
              </a:spcBef>
              <a:buNone/>
            </a:pPr>
            <a:r>
              <a:rPr lang="fr-FR" altLang="en-US" sz="1000" dirty="0">
                <a:sym typeface="Wingdings" pitchFamily="2" charset="2"/>
              </a:rPr>
              <a:t></a:t>
            </a:r>
            <a:r>
              <a:rPr lang="fr-FR" altLang="en-US" sz="900" dirty="0">
                <a:sym typeface="Wingdings" pitchFamily="2" charset="2"/>
              </a:rPr>
              <a:t> Non</a:t>
            </a:r>
            <a:r>
              <a:rPr lang="fr-FR" altLang="en-US" sz="900" dirty="0">
                <a:solidFill>
                  <a:srgbClr val="000000"/>
                </a:solidFill>
              </a:rPr>
              <a:t>	</a:t>
            </a:r>
            <a:r>
              <a:rPr lang="fr-FR" altLang="en-US" sz="1000" dirty="0">
                <a:sym typeface="Wingdings" pitchFamily="2" charset="2"/>
              </a:rPr>
              <a:t> </a:t>
            </a:r>
            <a:r>
              <a:rPr lang="fr-FR" altLang="en-US" sz="900" dirty="0">
                <a:sym typeface="Wingdings" pitchFamily="2" charset="2"/>
              </a:rPr>
              <a:t> Intervention mini-invasive/non-NHSN	</a:t>
            </a:r>
            <a:r>
              <a:rPr lang="fr-FR" altLang="en-US" sz="1000" dirty="0">
                <a:sym typeface="Wingdings" pitchFamily="2" charset="2"/>
              </a:rPr>
              <a:t></a:t>
            </a:r>
            <a:r>
              <a:rPr lang="fr-FR" altLang="en-US" sz="900" dirty="0">
                <a:sym typeface="Wingdings" pitchFamily="2" charset="2"/>
              </a:rPr>
              <a:t> Pas d‘information</a:t>
            </a:r>
            <a:endParaRPr lang="fr-FR" altLang="en-US" sz="9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256"/>
              </a:spcBef>
              <a:buNone/>
            </a:pPr>
            <a:r>
              <a:rPr lang="fr-FR" altLang="en-US" sz="1000" dirty="0">
                <a:sym typeface="Wingdings" pitchFamily="2" charset="2"/>
              </a:rPr>
              <a:t></a:t>
            </a:r>
            <a:r>
              <a:rPr lang="fr-FR" altLang="en-US" sz="900" dirty="0">
                <a:sym typeface="Wingdings" pitchFamily="2" charset="2"/>
              </a:rPr>
              <a:t> Intervention NHSN →</a:t>
            </a:r>
            <a:r>
              <a:rPr lang="fr-FR" altLang="en-US" sz="900" dirty="0">
                <a:solidFill>
                  <a:srgbClr val="000000"/>
                </a:solidFill>
              </a:rPr>
              <a:t> </a:t>
            </a:r>
            <a:r>
              <a:rPr lang="fr-FR" altLang="en-US" sz="900" dirty="0"/>
              <a:t>[__________] 	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en-US" sz="900" b="1" dirty="0" err="1"/>
              <a:t>McCabe</a:t>
            </a:r>
            <a:r>
              <a:rPr lang="fr-FR" altLang="en-US" sz="900" b="1" dirty="0"/>
              <a:t> score</a:t>
            </a:r>
            <a:r>
              <a:rPr lang="fr-FR" altLang="en-US" sz="900" dirty="0"/>
              <a:t>:  	</a:t>
            </a:r>
          </a:p>
          <a:p>
            <a:pPr eaLnBrk="1" hangingPunct="1">
              <a:spcBef>
                <a:spcPts val="256"/>
              </a:spcBef>
              <a:buNone/>
            </a:pPr>
            <a:r>
              <a:rPr lang="fr-FR" altLang="en-US" sz="1000" dirty="0">
                <a:sym typeface="Wingdings" pitchFamily="2" charset="2"/>
              </a:rPr>
              <a:t></a:t>
            </a:r>
            <a:r>
              <a:rPr lang="fr-FR" altLang="en-US" sz="900" dirty="0">
                <a:sym typeface="Wingdings" pitchFamily="2" charset="2"/>
              </a:rPr>
              <a:t> </a:t>
            </a:r>
            <a:r>
              <a:rPr lang="fr-FR" altLang="en-US" sz="900" dirty="0"/>
              <a:t>Pathologie non-fatale </a:t>
            </a:r>
            <a:r>
              <a:rPr lang="fr-FR" altLang="en-US" sz="1000" dirty="0">
                <a:sym typeface="Wingdings" pitchFamily="2" charset="2"/>
              </a:rPr>
              <a:t></a:t>
            </a:r>
            <a:r>
              <a:rPr lang="fr-FR" altLang="en-US" sz="900" dirty="0">
                <a:sym typeface="Wingdings" pitchFamily="2" charset="2"/>
              </a:rPr>
              <a:t> </a:t>
            </a:r>
            <a:r>
              <a:rPr lang="fr-FR" sz="900" dirty="0"/>
              <a:t>Pathologie avec évolution fatale dans 5 ans </a:t>
            </a:r>
            <a:endParaRPr lang="fr-FR" altLang="en-US" sz="900" dirty="0"/>
          </a:p>
          <a:p>
            <a:pPr eaLnBrk="1" hangingPunct="1">
              <a:spcBef>
                <a:spcPts val="256"/>
              </a:spcBef>
              <a:buNone/>
            </a:pPr>
            <a:r>
              <a:rPr lang="fr-FR" altLang="en-US" sz="1000" dirty="0">
                <a:sym typeface="Wingdings" pitchFamily="2" charset="2"/>
              </a:rPr>
              <a:t></a:t>
            </a:r>
            <a:r>
              <a:rPr lang="fr-FR" altLang="en-US" sz="900" dirty="0">
                <a:sym typeface="Wingdings" pitchFamily="2" charset="2"/>
              </a:rPr>
              <a:t> </a:t>
            </a:r>
            <a:r>
              <a:rPr lang="fr-FR" sz="900" dirty="0"/>
              <a:t>Pathologie avec évolution fatale dans 12 mois</a:t>
            </a:r>
            <a:r>
              <a:rPr lang="fr-FR" altLang="en-US" sz="900" dirty="0">
                <a:sym typeface="Wingdings" pitchFamily="2" charset="2"/>
              </a:rPr>
              <a:t> </a:t>
            </a:r>
            <a:r>
              <a:rPr lang="fr-FR" altLang="en-US" sz="1000" dirty="0">
                <a:sym typeface="Wingdings" pitchFamily="2" charset="2"/>
              </a:rPr>
              <a:t></a:t>
            </a:r>
            <a:r>
              <a:rPr lang="fr-FR" altLang="en-US" sz="900" dirty="0"/>
              <a:t> Pas d‘information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en-US" sz="900" b="1" dirty="0"/>
              <a:t>Nouveau-né, Poids de naissance : </a:t>
            </a:r>
            <a:r>
              <a:rPr lang="fr-FR" altLang="en-US" sz="900" dirty="0"/>
              <a:t>[______] grammes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fr-FR" altLang="en-US" sz="900" b="1" dirty="0">
                <a:solidFill>
                  <a:srgbClr val="FF0000"/>
                </a:solidFill>
              </a:rPr>
              <a:t>Enfant &lt;16 ans, poids:  </a:t>
            </a:r>
            <a:r>
              <a:rPr lang="fr-FR" altLang="en-US" sz="900" dirty="0">
                <a:solidFill>
                  <a:srgbClr val="FF0000"/>
                </a:solidFill>
              </a:rPr>
              <a:t>[______] </a:t>
            </a:r>
            <a:r>
              <a:rPr lang="fr-FR" altLang="en-US" sz="900" b="1" dirty="0">
                <a:solidFill>
                  <a:srgbClr val="FF0000"/>
                </a:solidFill>
              </a:rPr>
              <a:t> taille:  </a:t>
            </a:r>
            <a:r>
              <a:rPr lang="fr-FR" altLang="en-US" sz="900" dirty="0">
                <a:solidFill>
                  <a:srgbClr val="FF0000"/>
                </a:solidFill>
              </a:rPr>
              <a:t>[______] 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fr-FR" altLang="en-US" sz="900" b="1" dirty="0">
                <a:solidFill>
                  <a:srgbClr val="000000"/>
                </a:solidFill>
              </a:rPr>
              <a:t>Cathéter central :                                          	</a:t>
            </a:r>
            <a:r>
              <a:rPr lang="fr-FR" altLang="en-US" sz="900" dirty="0">
                <a:sym typeface="Wingdings" panose="05000000000000000000" pitchFamily="2" charset="2"/>
              </a:rPr>
              <a:t></a:t>
            </a:r>
            <a:r>
              <a:rPr lang="fr-FR" altLang="en-US" sz="900" dirty="0">
                <a:solidFill>
                  <a:srgbClr val="000000"/>
                </a:solidFill>
              </a:rPr>
              <a:t> Non </a:t>
            </a:r>
            <a:r>
              <a:rPr lang="fr-FR" altLang="en-US" sz="900" dirty="0">
                <a:sym typeface="Wingdings" panose="05000000000000000000" pitchFamily="2" charset="2"/>
              </a:rPr>
              <a:t></a:t>
            </a:r>
            <a:r>
              <a:rPr lang="fr-FR" altLang="en-US" sz="900" dirty="0">
                <a:solidFill>
                  <a:srgbClr val="000000"/>
                </a:solidFill>
              </a:rPr>
              <a:t> Oui </a:t>
            </a:r>
            <a:r>
              <a:rPr lang="fr-FR" altLang="en-US" sz="900" dirty="0">
                <a:sym typeface="Wingdings" panose="05000000000000000000" pitchFamily="2" charset="2"/>
              </a:rPr>
              <a:t></a:t>
            </a:r>
            <a:r>
              <a:rPr lang="fr-FR" altLang="en-US" sz="900" dirty="0">
                <a:solidFill>
                  <a:srgbClr val="000000"/>
                </a:solidFill>
              </a:rPr>
              <a:t> ?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en-US" sz="900" b="1" dirty="0">
                <a:solidFill>
                  <a:srgbClr val="000000"/>
                </a:solidFill>
              </a:rPr>
              <a:t>Cathéter périphérique :		</a:t>
            </a:r>
            <a:r>
              <a:rPr lang="fr-FR" altLang="en-US" sz="900" dirty="0">
                <a:sym typeface="Wingdings" panose="05000000000000000000" pitchFamily="2" charset="2"/>
              </a:rPr>
              <a:t></a:t>
            </a:r>
            <a:r>
              <a:rPr lang="fr-FR" altLang="en-US" sz="900" dirty="0">
                <a:solidFill>
                  <a:srgbClr val="000000"/>
                </a:solidFill>
              </a:rPr>
              <a:t> Non </a:t>
            </a:r>
            <a:r>
              <a:rPr lang="fr-FR" altLang="en-US" sz="900" dirty="0">
                <a:sym typeface="Wingdings" panose="05000000000000000000" pitchFamily="2" charset="2"/>
              </a:rPr>
              <a:t></a:t>
            </a:r>
            <a:r>
              <a:rPr lang="fr-FR" altLang="en-US" sz="900" dirty="0">
                <a:solidFill>
                  <a:srgbClr val="000000"/>
                </a:solidFill>
              </a:rPr>
              <a:t> Oui </a:t>
            </a:r>
            <a:r>
              <a:rPr lang="fr-FR" altLang="en-US" sz="900" dirty="0">
                <a:sym typeface="Wingdings" panose="05000000000000000000" pitchFamily="2" charset="2"/>
              </a:rPr>
              <a:t></a:t>
            </a:r>
            <a:r>
              <a:rPr lang="fr-FR" altLang="en-US" sz="900" dirty="0">
                <a:solidFill>
                  <a:srgbClr val="000000"/>
                </a:solidFill>
              </a:rPr>
              <a:t> ?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en-US" sz="900" b="1" dirty="0">
                <a:solidFill>
                  <a:srgbClr val="000000"/>
                </a:solidFill>
              </a:rPr>
              <a:t>Sonde urinaire </a:t>
            </a:r>
            <a:r>
              <a:rPr lang="fr-FR" altLang="en-US" sz="900" dirty="0">
                <a:solidFill>
                  <a:srgbClr val="000000"/>
                </a:solidFill>
              </a:rPr>
              <a:t>:    	                     	</a:t>
            </a:r>
            <a:r>
              <a:rPr lang="fr-FR" altLang="en-US" sz="900" dirty="0">
                <a:sym typeface="Wingdings" panose="05000000000000000000" pitchFamily="2" charset="2"/>
              </a:rPr>
              <a:t></a:t>
            </a:r>
            <a:r>
              <a:rPr lang="fr-FR" altLang="en-US" sz="900" dirty="0">
                <a:solidFill>
                  <a:srgbClr val="000000"/>
                </a:solidFill>
              </a:rPr>
              <a:t> Non </a:t>
            </a:r>
            <a:r>
              <a:rPr lang="fr-FR" altLang="en-US" sz="900" dirty="0">
                <a:sym typeface="Wingdings" panose="05000000000000000000" pitchFamily="2" charset="2"/>
              </a:rPr>
              <a:t></a:t>
            </a:r>
            <a:r>
              <a:rPr lang="fr-FR" altLang="en-US" sz="900" dirty="0">
                <a:solidFill>
                  <a:srgbClr val="000000"/>
                </a:solidFill>
              </a:rPr>
              <a:t> Oui </a:t>
            </a:r>
            <a:r>
              <a:rPr lang="fr-FR" altLang="en-US" sz="900" dirty="0">
                <a:sym typeface="Wingdings" panose="05000000000000000000" pitchFamily="2" charset="2"/>
              </a:rPr>
              <a:t></a:t>
            </a:r>
            <a:r>
              <a:rPr lang="fr-FR" altLang="en-US" sz="900" dirty="0">
                <a:solidFill>
                  <a:srgbClr val="000000"/>
                </a:solidFill>
              </a:rPr>
              <a:t> ?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en-US" sz="900" b="1" dirty="0">
                <a:solidFill>
                  <a:srgbClr val="000000"/>
                </a:solidFill>
              </a:rPr>
              <a:t>Ventilation (intubé) :	                   	</a:t>
            </a:r>
            <a:r>
              <a:rPr lang="fr-FR" altLang="en-US" sz="900" dirty="0">
                <a:sym typeface="Wingdings" panose="05000000000000000000" pitchFamily="2" charset="2"/>
              </a:rPr>
              <a:t></a:t>
            </a:r>
            <a:r>
              <a:rPr lang="fr-FR" altLang="en-US" sz="900" dirty="0">
                <a:solidFill>
                  <a:srgbClr val="000000"/>
                </a:solidFill>
              </a:rPr>
              <a:t> Non </a:t>
            </a:r>
            <a:r>
              <a:rPr lang="fr-FR" altLang="en-US" sz="900" dirty="0">
                <a:sym typeface="Wingdings" panose="05000000000000000000" pitchFamily="2" charset="2"/>
              </a:rPr>
              <a:t></a:t>
            </a:r>
            <a:r>
              <a:rPr lang="fr-FR" altLang="en-US" sz="900" dirty="0">
                <a:solidFill>
                  <a:srgbClr val="000000"/>
                </a:solidFill>
              </a:rPr>
              <a:t> Oui </a:t>
            </a:r>
            <a:r>
              <a:rPr lang="fr-FR" altLang="en-US" sz="900" dirty="0">
                <a:sym typeface="Wingdings" panose="05000000000000000000" pitchFamily="2" charset="2"/>
              </a:rPr>
              <a:t></a:t>
            </a:r>
            <a:r>
              <a:rPr lang="fr-FR" altLang="en-US" sz="900" dirty="0">
                <a:solidFill>
                  <a:srgbClr val="000000"/>
                </a:solidFill>
              </a:rPr>
              <a:t> ?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en-US" sz="900" dirty="0"/>
              <a:t>Le patient reçoit des </a:t>
            </a:r>
            <a:r>
              <a:rPr lang="fr-FR" altLang="en-US" sz="900" b="1" dirty="0"/>
              <a:t>antimicrobiens </a:t>
            </a:r>
            <a:r>
              <a:rPr lang="fr-FR" altLang="en-US" sz="900" baseline="30000" dirty="0"/>
              <a:t>(1)</a:t>
            </a:r>
            <a:r>
              <a:rPr lang="fr-FR" altLang="en-US" sz="900" dirty="0"/>
              <a:t>:     	</a:t>
            </a:r>
            <a:r>
              <a:rPr lang="fr-FR" altLang="en-US" sz="900" dirty="0">
                <a:sym typeface="Wingdings" panose="05000000000000000000" pitchFamily="2" charset="2"/>
              </a:rPr>
              <a:t></a:t>
            </a:r>
            <a:r>
              <a:rPr lang="fr-FR" altLang="en-US" sz="900" dirty="0">
                <a:solidFill>
                  <a:srgbClr val="000000"/>
                </a:solidFill>
              </a:rPr>
              <a:t> Non </a:t>
            </a:r>
            <a:r>
              <a:rPr lang="fr-FR" altLang="en-US" sz="900" dirty="0">
                <a:sym typeface="Wingdings" panose="05000000000000000000" pitchFamily="2" charset="2"/>
              </a:rPr>
              <a:t></a:t>
            </a:r>
            <a:r>
              <a:rPr lang="fr-FR" altLang="en-US" sz="900" dirty="0">
                <a:solidFill>
                  <a:srgbClr val="000000"/>
                </a:solidFill>
              </a:rPr>
              <a:t> Oui</a:t>
            </a:r>
            <a:endParaRPr lang="fr-FR" altLang="en-US" sz="900" dirty="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en-US" sz="900" dirty="0"/>
              <a:t>Le patient a une </a:t>
            </a:r>
            <a:r>
              <a:rPr lang="fr-FR" altLang="en-US" sz="900" b="1" dirty="0"/>
              <a:t>infection associée aux soins (IAS)</a:t>
            </a:r>
            <a:r>
              <a:rPr lang="fr-FR" altLang="en-US" sz="900" baseline="30000" dirty="0"/>
              <a:t>(2)</a:t>
            </a:r>
            <a:r>
              <a:rPr lang="fr-FR" altLang="en-US" sz="900" dirty="0"/>
              <a:t>:    </a:t>
            </a:r>
            <a:r>
              <a:rPr lang="fr-FR" altLang="en-US" sz="900" dirty="0">
                <a:sym typeface="Wingdings" panose="05000000000000000000" pitchFamily="2" charset="2"/>
              </a:rPr>
              <a:t></a:t>
            </a:r>
            <a:r>
              <a:rPr lang="fr-FR" altLang="en-US" sz="900" dirty="0">
                <a:solidFill>
                  <a:srgbClr val="000000"/>
                </a:solidFill>
              </a:rPr>
              <a:t> Non </a:t>
            </a:r>
            <a:r>
              <a:rPr lang="fr-FR" altLang="en-US" sz="900" dirty="0">
                <a:sym typeface="Wingdings" panose="05000000000000000000" pitchFamily="2" charset="2"/>
              </a:rPr>
              <a:t></a:t>
            </a:r>
            <a:r>
              <a:rPr lang="fr-FR" altLang="en-US" sz="900" dirty="0">
                <a:solidFill>
                  <a:srgbClr val="000000"/>
                </a:solidFill>
              </a:rPr>
              <a:t> Oui</a:t>
            </a:r>
            <a:endParaRPr lang="fr-FR" altLang="en-US" sz="900" dirty="0"/>
          </a:p>
        </p:txBody>
      </p:sp>
      <p:sp>
        <p:nvSpPr>
          <p:cNvPr id="6239" name="Rectangle 925"/>
          <p:cNvSpPr>
            <a:spLocks noChangeArrowheads="1"/>
          </p:cNvSpPr>
          <p:nvPr/>
        </p:nvSpPr>
        <p:spPr bwMode="auto">
          <a:xfrm>
            <a:off x="0" y="6021291"/>
            <a:ext cx="4211960" cy="555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7925" tIns="38963" rIns="77925" bIns="38963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500" dirty="0"/>
              <a:t>(1) Le jour de l‘enquête; exception :  prophylaxie chirurgicale → 24h avant 08:00 du jour de l‘enquête – si oui : remplir la section « antimicrobien » ; si &gt; 3 antimicrobiens sont appliques, rajouter une formulaire supplémentaire; (2) [Début de l’infection ≥ jour 3 OU critères applicables pour infections du site chirurgical (intervention chirurgicale dans les derniers 30/90 jours) OU sortie de l’hôpital mais réadmission &lt; 48h OU infection à </a:t>
            </a:r>
            <a:r>
              <a:rPr lang="fr-FR" altLang="en-US" sz="500" i="1" dirty="0"/>
              <a:t>C. difficile </a:t>
            </a:r>
            <a:r>
              <a:rPr lang="fr-FR" altLang="en-US" sz="500" dirty="0"/>
              <a:t>après une sortie &lt; 28 jours OU début &lt;j3 après procédure/dispositif invasifs  à J1 ou J2] ET [les critères d’une IAS sont requis  le jour de l’enquête OU un traitement pour une IAS au jour de l’enquête est installé (après avoir rempli les critères d’une IAS avant)] – si oui : remplir la section « infection associée aux soins » ; si &gt; 2 IAS, rajouter une formulaire supplémentaire</a:t>
            </a:r>
            <a:r>
              <a:rPr lang="fr-FR" altLang="en-US" sz="600" dirty="0"/>
              <a:t>.</a:t>
            </a:r>
          </a:p>
        </p:txBody>
      </p:sp>
      <p:sp>
        <p:nvSpPr>
          <p:cNvPr id="23" name="Rectangle 924"/>
          <p:cNvSpPr>
            <a:spLocks noChangeArrowheads="1"/>
          </p:cNvSpPr>
          <p:nvPr/>
        </p:nvSpPr>
        <p:spPr bwMode="auto">
          <a:xfrm>
            <a:off x="4234923" y="6513048"/>
            <a:ext cx="4785762" cy="38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7925" tIns="38963" rIns="77925" bIns="38963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fr-FR" altLang="en-US" sz="500" dirty="0"/>
              <a:t>(3) Dispositif pertinent avant l’IAS (tube </a:t>
            </a:r>
            <a:r>
              <a:rPr lang="fr-FR" altLang="en-US" sz="500" dirty="0" err="1"/>
              <a:t>endo</a:t>
            </a:r>
            <a:r>
              <a:rPr lang="fr-FR" altLang="en-US" sz="500" dirty="0"/>
              <a:t>-trachéal pour PN1-PN5, CVC/CVP pour </a:t>
            </a:r>
            <a:r>
              <a:rPr lang="fr-FR" altLang="en-US" sz="500" dirty="0" err="1"/>
              <a:t>sepsis</a:t>
            </a:r>
            <a:r>
              <a:rPr lang="fr-FR" altLang="en-US" sz="500" dirty="0"/>
              <a:t> [BSI, NEO-LCBI, NEO-CNSB], sonde urinaire pour UTI-A et UTI-B; (4) Si l‘infection n‘est pas présente à l‘admission; (5) C-CVC, C-PVC, S-PUL, S-UTI, S-DIG, S-SSI, S-SST, S-OTH, UO, UNK; (6) AB: </a:t>
            </a:r>
            <a:r>
              <a:rPr lang="fr-FR" altLang="en-US" sz="500" i="1" dirty="0"/>
              <a:t>S. aureus</a:t>
            </a:r>
            <a:r>
              <a:rPr lang="fr-FR" altLang="en-US" sz="500" dirty="0"/>
              <a:t>: OXA+ GLY; </a:t>
            </a:r>
            <a:r>
              <a:rPr lang="fr-FR" altLang="en-US" sz="500" i="1" dirty="0" err="1"/>
              <a:t>Enterococcus</a:t>
            </a:r>
            <a:r>
              <a:rPr lang="fr-FR" altLang="en-US" sz="500" i="1" dirty="0"/>
              <a:t> </a:t>
            </a:r>
            <a:r>
              <a:rPr lang="fr-FR" altLang="en-US" sz="500" dirty="0" err="1"/>
              <a:t>sp</a:t>
            </a:r>
            <a:r>
              <a:rPr lang="fr-FR" altLang="en-US" sz="500" dirty="0"/>
              <a:t>.: GLY; </a:t>
            </a:r>
            <a:r>
              <a:rPr lang="fr-FR" altLang="en-US" sz="500" dirty="0" err="1"/>
              <a:t>Enterobacteriaceae</a:t>
            </a:r>
            <a:r>
              <a:rPr lang="fr-FR" altLang="en-US" sz="500" dirty="0"/>
              <a:t>: C3G + CAR; </a:t>
            </a:r>
            <a:r>
              <a:rPr lang="fr-FR" altLang="en-US" sz="500" i="1" dirty="0"/>
              <a:t>P. </a:t>
            </a:r>
            <a:r>
              <a:rPr lang="fr-FR" altLang="en-US" sz="500" i="1" dirty="0" err="1"/>
              <a:t>aeruginosa</a:t>
            </a:r>
            <a:r>
              <a:rPr lang="fr-FR" altLang="en-US" sz="500" i="1" dirty="0"/>
              <a:t> </a:t>
            </a:r>
            <a:r>
              <a:rPr lang="fr-FR" altLang="en-US" sz="500" dirty="0" err="1"/>
              <a:t>und</a:t>
            </a:r>
            <a:r>
              <a:rPr lang="fr-FR" altLang="en-US" sz="500" dirty="0"/>
              <a:t> </a:t>
            </a:r>
            <a:r>
              <a:rPr lang="fr-FR" altLang="en-US" sz="500" i="1" dirty="0" err="1"/>
              <a:t>Acinetobacter</a:t>
            </a:r>
            <a:r>
              <a:rPr lang="fr-FR" altLang="en-US" sz="500" i="1" dirty="0"/>
              <a:t> </a:t>
            </a:r>
            <a:r>
              <a:rPr lang="fr-FR" altLang="en-US" sz="500" dirty="0" err="1"/>
              <a:t>sp</a:t>
            </a:r>
            <a:r>
              <a:rPr lang="fr-FR" altLang="en-US" sz="500" dirty="0"/>
              <a:t>.: CAR; SIR: S=sensible, I=intermédiaire, R=résistant, U=?; PDR: résistant contre tous les antibiotiques: N = Non, P = potentiellement, C=confirmé, U=?</a:t>
            </a:r>
          </a:p>
        </p:txBody>
      </p:sp>
      <p:graphicFrame>
        <p:nvGraphicFramePr>
          <p:cNvPr id="18" name="Group 9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2823453"/>
              </p:ext>
            </p:extLst>
          </p:nvPr>
        </p:nvGraphicFramePr>
        <p:xfrm>
          <a:off x="4310582" y="476878"/>
          <a:ext cx="4655713" cy="1506659"/>
        </p:xfrm>
        <a:graphic>
          <a:graphicData uri="http://schemas.openxmlformats.org/drawingml/2006/table">
            <a:tbl>
              <a:tblPr/>
              <a:tblGrid>
                <a:gridCol w="10503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7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49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49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24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61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948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6497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092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1634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60919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Antimicrobien (AM) 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(Substance)</a:t>
                      </a:r>
                    </a:p>
                  </a:txBody>
                  <a:tcPr marL="84406" marR="84406" marT="45743" marB="45743" anchor="ctr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voie</a:t>
                      </a:r>
                    </a:p>
                  </a:txBody>
                  <a:tcPr marL="83077" marR="83077" marT="46824" marB="46824" vert="vert27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Indication</a:t>
                      </a:r>
                    </a:p>
                  </a:txBody>
                  <a:tcPr marL="83077" marR="83077" marT="46824" marB="46824" vert="vert27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Diagnostic</a:t>
                      </a:r>
                    </a:p>
                  </a:txBody>
                  <a:tcPr marL="83077" marR="83077" marT="46824" marB="46824" vert="vert27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Indication documentée</a:t>
                      </a:r>
                      <a:endParaRPr kumimoji="0" lang="fr-FR" sz="8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3077" marR="83077" marT="46824" marB="46824" vert="vert27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Date début de l‘antimicrobien</a:t>
                      </a:r>
                    </a:p>
                  </a:txBody>
                  <a:tcPr marL="83077" marR="83077" marT="46824" marB="46824" vert="vert27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Changement de l‘AM (raison)</a:t>
                      </a:r>
                    </a:p>
                  </a:txBody>
                  <a:tcPr marL="83077" marR="83077" marT="46824" marB="46824" vert="vert27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Si changement: Date du début 1° AM</a:t>
                      </a:r>
                    </a:p>
                  </a:txBody>
                  <a:tcPr marL="83077" marR="83077" marT="46824" marB="46824" vert="vert27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Dose par jour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24" marB="46824"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2975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43" marB="457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24" marB="46824"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24" marB="46824"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24" marB="46824"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24" marB="46824" vert="eaVert" anchor="ctr" horzOverflow="overflow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Applications (par jour)</a:t>
                      </a:r>
                    </a:p>
                  </a:txBody>
                  <a:tcPr marL="83077" marR="83077" marT="46824" marB="46824" vert="vert27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Dose </a:t>
                      </a:r>
                      <a:r>
                        <a:rPr kumimoji="0" lang="fr-FR" sz="8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individuelle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mg/g/IU</a:t>
                      </a:r>
                    </a:p>
                  </a:txBody>
                  <a:tcPr marL="83077" marR="83077" marT="46824" marB="46824" vert="vert27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425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  <a:endParaRPr kumimoji="0" lang="fr-FR" sz="5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45743" marB="45743" anchor="b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84406" marR="84406" marT="45743" marB="4574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84406" marR="84406" marT="45743" marB="4574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84406" marR="84406" marT="45743" marB="4574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84406" marR="84406" marT="45743" marB="4574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/       /</a:t>
                      </a:r>
                    </a:p>
                  </a:txBody>
                  <a:tcPr marL="33231" marR="33231" marT="18000" marB="180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33231" marR="33231" marT="18000" marB="180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/       /</a:t>
                      </a:r>
                    </a:p>
                  </a:txBody>
                  <a:tcPr marL="33231" marR="33231" marT="18000" marB="180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5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33231" marR="33231" marT="36000" marB="360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5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45743" marB="4574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5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45743" marB="4574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425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5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45743" marB="45743" anchor="b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5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45743" marB="4574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5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45743" marB="4574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5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45743" marB="4574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5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45743" marB="4574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/       /</a:t>
                      </a:r>
                    </a:p>
                  </a:txBody>
                  <a:tcPr marL="33231" marR="33231" marT="18000" marB="180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33231" marR="33231" marT="18000" marB="180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/       /</a:t>
                      </a:r>
                    </a:p>
                  </a:txBody>
                  <a:tcPr marL="33231" marR="33231" marT="18000" marB="180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5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45743" marB="4574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5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45743" marB="4574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5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45743" marB="4574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425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  <a:endParaRPr kumimoji="0" lang="fr-FR" sz="5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45743" marB="45743" anchor="b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84406" marR="84406" marT="45743" marB="4574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84406" marR="84406" marT="45743" marB="4574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84406" marR="84406" marT="45743" marB="4574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84406" marR="84406" marT="45743" marB="4574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/       /</a:t>
                      </a:r>
                    </a:p>
                  </a:txBody>
                  <a:tcPr marL="33231" marR="33231" marT="18000" marB="180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33231" marR="33231" marT="18000" marB="180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/       /</a:t>
                      </a:r>
                    </a:p>
                  </a:txBody>
                  <a:tcPr marL="33231" marR="33231" marT="18000" marB="180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5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45743" marB="4574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5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45743" marB="4574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5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45743" marB="4574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9" name="Rectangle 355"/>
          <p:cNvSpPr>
            <a:spLocks noChangeArrowheads="1"/>
          </p:cNvSpPr>
          <p:nvPr/>
        </p:nvSpPr>
        <p:spPr bwMode="auto">
          <a:xfrm>
            <a:off x="4239655" y="1990583"/>
            <a:ext cx="4719294" cy="463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7925" tIns="38963" rIns="77925" bIns="38963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500" b="1" dirty="0"/>
              <a:t>Voie</a:t>
            </a:r>
            <a:r>
              <a:rPr lang="fr-FR" altLang="en-US" sz="500" dirty="0"/>
              <a:t>: P: parentérale, O: orale, R: rectale, I: inhalée;  </a:t>
            </a:r>
            <a:r>
              <a:rPr lang="fr-FR" altLang="en-US" sz="500" b="1" dirty="0"/>
              <a:t>Indication</a:t>
            </a:r>
            <a:r>
              <a:rPr lang="fr-FR" altLang="en-US" sz="500" dirty="0"/>
              <a:t>: infection communautaire (CI), infection acquise à un service de soins de longue durée (LI), infection associée aux soins aigus (HI); prophylaxie chirurgicale : SP1: dose simple, SP2: pendant 1 jour, SP3: &gt; 1 jour ; MP: prophylaxie médicale; O: autre indication ; UI: ?; </a:t>
            </a:r>
            <a:r>
              <a:rPr lang="fr-FR" altLang="en-US" sz="500" b="1" dirty="0"/>
              <a:t>Diagnostic</a:t>
            </a:r>
            <a:r>
              <a:rPr lang="fr-FR" altLang="en-US" sz="500" dirty="0"/>
              <a:t>: voir liste ; </a:t>
            </a:r>
            <a:r>
              <a:rPr lang="fr-FR" altLang="en-US" sz="500" b="1" dirty="0"/>
              <a:t>Indication documentée </a:t>
            </a:r>
            <a:r>
              <a:rPr lang="fr-FR" altLang="en-US" sz="500" dirty="0"/>
              <a:t>(dans le dossier du patient) : Oui/Non ; </a:t>
            </a:r>
            <a:r>
              <a:rPr lang="fr-FR" altLang="en-US" sz="500" b="1" dirty="0"/>
              <a:t>Changement de l’AM (+ cause): </a:t>
            </a:r>
            <a:r>
              <a:rPr lang="fr-FR" altLang="en-US" sz="500" dirty="0"/>
              <a:t>N = pas de changement ; E = escalade; D = </a:t>
            </a:r>
            <a:r>
              <a:rPr lang="fr-FR" altLang="en-US" sz="500" dirty="0" err="1"/>
              <a:t>descalade</a:t>
            </a:r>
            <a:r>
              <a:rPr lang="fr-FR" altLang="en-US" sz="500" dirty="0"/>
              <a:t>; S = changement iv-oral; A = effet indésirable; OU = autre cause; U = ?; </a:t>
            </a:r>
            <a:r>
              <a:rPr lang="fr-FR" altLang="en-US" sz="500" b="1" dirty="0"/>
              <a:t>Si changement : Date du début 1° AM : </a:t>
            </a:r>
            <a:r>
              <a:rPr lang="fr-FR" altLang="en-US" sz="500" dirty="0"/>
              <a:t>concerne le 1° antimicrobien pour la même indication; </a:t>
            </a:r>
            <a:r>
              <a:rPr lang="fr-FR" altLang="en-US" sz="500" b="1" dirty="0"/>
              <a:t>Dose par jour :</a:t>
            </a:r>
            <a:r>
              <a:rPr lang="fr-FR" altLang="en-US" sz="500" dirty="0"/>
              <a:t> ex. 3 x 1 g; g = gramme, mg = milligramme, IU = unités internationales</a:t>
            </a:r>
          </a:p>
        </p:txBody>
      </p:sp>
      <p:sp>
        <p:nvSpPr>
          <p:cNvPr id="43" name="Forme libre 42"/>
          <p:cNvSpPr/>
          <p:nvPr/>
        </p:nvSpPr>
        <p:spPr>
          <a:xfrm>
            <a:off x="3049458" y="1292041"/>
            <a:ext cx="1018485" cy="3186068"/>
          </a:xfrm>
          <a:custGeom>
            <a:avLst/>
            <a:gdLst>
              <a:gd name="connsiteX0" fmla="*/ 0 w 844061"/>
              <a:gd name="connsiteY0" fmla="*/ 3055815 h 3055815"/>
              <a:gd name="connsiteX1" fmla="*/ 695569 w 844061"/>
              <a:gd name="connsiteY1" fmla="*/ 3055815 h 3055815"/>
              <a:gd name="connsiteX2" fmla="*/ 687754 w 844061"/>
              <a:gd name="connsiteY2" fmla="*/ 0 h 3055815"/>
              <a:gd name="connsiteX3" fmla="*/ 844061 w 844061"/>
              <a:gd name="connsiteY3" fmla="*/ 0 h 3055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4061" h="3055815">
                <a:moveTo>
                  <a:pt x="0" y="3055815"/>
                </a:moveTo>
                <a:lnTo>
                  <a:pt x="695569" y="3055815"/>
                </a:lnTo>
                <a:lnTo>
                  <a:pt x="687754" y="0"/>
                </a:lnTo>
                <a:lnTo>
                  <a:pt x="844061" y="0"/>
                </a:lnTo>
              </a:path>
            </a:pathLst>
          </a:custGeom>
          <a:ln w="19050">
            <a:solidFill>
              <a:srgbClr val="339966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7925" tIns="38963" rIns="77925" bIns="38963" rtlCol="0" anchor="ctr"/>
          <a:lstStyle/>
          <a:p>
            <a:pPr algn="ctr"/>
            <a:endParaRPr lang="fr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Forme libre 44"/>
          <p:cNvSpPr/>
          <p:nvPr/>
        </p:nvSpPr>
        <p:spPr>
          <a:xfrm>
            <a:off x="3487047" y="2660196"/>
            <a:ext cx="886254" cy="1992940"/>
          </a:xfrm>
          <a:custGeom>
            <a:avLst/>
            <a:gdLst>
              <a:gd name="connsiteX0" fmla="*/ 0 w 851877"/>
              <a:gd name="connsiteY0" fmla="*/ 1578707 h 1578707"/>
              <a:gd name="connsiteX1" fmla="*/ 726831 w 851877"/>
              <a:gd name="connsiteY1" fmla="*/ 1578707 h 1578707"/>
              <a:gd name="connsiteX2" fmla="*/ 726831 w 851877"/>
              <a:gd name="connsiteY2" fmla="*/ 0 h 1578707"/>
              <a:gd name="connsiteX3" fmla="*/ 851877 w 851877"/>
              <a:gd name="connsiteY3" fmla="*/ 0 h 1578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51877" h="1578707">
                <a:moveTo>
                  <a:pt x="0" y="1578707"/>
                </a:moveTo>
                <a:lnTo>
                  <a:pt x="726831" y="1578707"/>
                </a:lnTo>
                <a:lnTo>
                  <a:pt x="726831" y="0"/>
                </a:lnTo>
                <a:lnTo>
                  <a:pt x="851877" y="0"/>
                </a:lnTo>
              </a:path>
            </a:pathLst>
          </a:custGeom>
          <a:ln w="19050">
            <a:solidFill>
              <a:srgbClr val="339966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7925" tIns="38963" rIns="77925" bIns="38963" rtlCol="0" anchor="ctr"/>
          <a:lstStyle/>
          <a:p>
            <a:pPr algn="ctr"/>
            <a:endParaRPr lang="fr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Rectangle 5"/>
          <p:cNvSpPr>
            <a:spLocks noChangeArrowheads="1"/>
          </p:cNvSpPr>
          <p:nvPr/>
        </p:nvSpPr>
        <p:spPr bwMode="auto">
          <a:xfrm>
            <a:off x="185051" y="58912"/>
            <a:ext cx="8773898" cy="324908"/>
          </a:xfrm>
          <a:prstGeom prst="rect">
            <a:avLst/>
          </a:prstGeom>
          <a:solidFill>
            <a:srgbClr val="CCFFCC">
              <a:alpha val="5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7925" tIns="38963" rIns="77925" bIns="38963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1200" b="1" dirty="0">
                <a:solidFill>
                  <a:srgbClr val="339966"/>
                </a:solidFill>
              </a:rPr>
              <a:t>                </a:t>
            </a:r>
            <a:r>
              <a:rPr lang="fr-FR" altLang="en-US" sz="1600" b="1" dirty="0">
                <a:solidFill>
                  <a:srgbClr val="339966"/>
                </a:solidFill>
              </a:rPr>
              <a:t>Formulaire P – Patient</a:t>
            </a:r>
          </a:p>
        </p:txBody>
      </p:sp>
    </p:spTree>
    <p:extLst>
      <p:ext uri="{BB962C8B-B14F-4D97-AF65-F5344CB8AC3E}">
        <p14:creationId xmlns:p14="http://schemas.microsoft.com/office/powerpoint/2010/main" val="709247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Graphic 102">
            <a:extLst>
              <a:ext uri="{FF2B5EF4-FFF2-40B4-BE49-F238E27FC236}">
                <a16:creationId xmlns:a16="http://schemas.microsoft.com/office/drawing/2014/main" id="{92B65F70-787D-4E47-8C56-3FE304B6823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8650" y="2914651"/>
            <a:ext cx="1028700" cy="1028700"/>
          </a:xfrm>
          <a:prstGeom prst="rect">
            <a:avLst/>
          </a:prstGeom>
        </p:spPr>
      </p:pic>
      <p:sp>
        <p:nvSpPr>
          <p:cNvPr id="99" name="Shape 99"/>
          <p:cNvSpPr txBox="1">
            <a:spLocks noGrp="1"/>
          </p:cNvSpPr>
          <p:nvPr>
            <p:ph type="ctrTitle"/>
          </p:nvPr>
        </p:nvSpPr>
        <p:spPr>
          <a:xfrm>
            <a:off x="1778001" y="2498058"/>
            <a:ext cx="3970087" cy="1861887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 algn="l">
              <a:lnSpc>
                <a:spcPct val="90000"/>
              </a:lnSpc>
              <a:spcBef>
                <a:spcPct val="0"/>
              </a:spcBef>
            </a:pPr>
            <a:r>
              <a:rPr lang="en-US" sz="3200" dirty="0">
                <a:solidFill>
                  <a:schemeClr val="tx1"/>
                </a:solidFill>
                <a:latin typeface="Calibri Light" pitchFamily="34" charset="0"/>
                <a:cs typeface="Arial" panose="020B0604020202020204" pitchFamily="34" charset="0"/>
              </a:rPr>
              <a:t>1.</a:t>
            </a:r>
          </a:p>
          <a:p>
            <a:pPr lvl="0" algn="l">
              <a:lnSpc>
                <a:spcPct val="90000"/>
              </a:lnSpc>
              <a:spcBef>
                <a:spcPct val="0"/>
              </a:spcBef>
            </a:pPr>
            <a:r>
              <a:rPr lang="en-US" sz="3200" dirty="0">
                <a:solidFill>
                  <a:schemeClr val="tx1"/>
                </a:solidFill>
                <a:latin typeface="Calibri Light" pitchFamily="34" charset="0"/>
                <a:cs typeface="Arial" panose="020B0604020202020204" pitchFamily="34" charset="0"/>
              </a:rPr>
              <a:t>Introduction</a:t>
            </a:r>
            <a:br>
              <a:rPr lang="en-US" sz="3200" dirty="0">
                <a:solidFill>
                  <a:schemeClr val="tx1"/>
                </a:solidFill>
                <a:latin typeface="Calibri Light" pitchFamily="34" charset="0"/>
                <a:cs typeface="Arial" panose="020B0604020202020204" pitchFamily="34" charset="0"/>
              </a:rPr>
            </a:br>
            <a:r>
              <a:rPr lang="en-US" sz="3200" dirty="0">
                <a:solidFill>
                  <a:schemeClr val="tx1"/>
                </a:solidFill>
                <a:latin typeface="Calibri Light" pitchFamily="34" charset="0"/>
                <a:cs typeface="Arial" panose="020B0604020202020204" pitchFamily="34" charset="0"/>
              </a:rPr>
              <a:t>PPS 2021</a:t>
            </a:r>
          </a:p>
        </p:txBody>
      </p:sp>
    </p:spTree>
    <p:extLst>
      <p:ext uri="{BB962C8B-B14F-4D97-AF65-F5344CB8AC3E}">
        <p14:creationId xmlns:p14="http://schemas.microsoft.com/office/powerpoint/2010/main" val="978731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5" name="Rectangle 172"/>
          <p:cNvSpPr>
            <a:spLocks noChangeArrowheads="1"/>
          </p:cNvSpPr>
          <p:nvPr/>
        </p:nvSpPr>
        <p:spPr bwMode="auto">
          <a:xfrm>
            <a:off x="184644" y="476676"/>
            <a:ext cx="4387357" cy="4367040"/>
          </a:xfrm>
          <a:prstGeom prst="rect">
            <a:avLst/>
          </a:prstGeom>
          <a:noFill/>
          <a:ln w="28575">
            <a:solidFill>
              <a:srgbClr val="3399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77925" tIns="38963" rIns="77925" bIns="38963">
            <a:spAutoFit/>
          </a:bodyPr>
          <a:lstStyle>
            <a:lvl1pPr defTabSz="652463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52463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52463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52463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52463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en-US" sz="900" b="1" dirty="0">
                <a:latin typeface="Calibri Light" pitchFamily="34" charset="0"/>
              </a:rPr>
              <a:t>Code de l‘établissement</a:t>
            </a:r>
            <a:r>
              <a:rPr lang="fr-FR" altLang="en-US" sz="900" dirty="0">
                <a:latin typeface="Calibri Light" pitchFamily="34" charset="0"/>
              </a:rPr>
              <a:t> </a:t>
            </a:r>
            <a:r>
              <a:rPr lang="fr-FR" altLang="en-US" sz="900" dirty="0">
                <a:solidFill>
                  <a:srgbClr val="000000"/>
                </a:solidFill>
                <a:latin typeface="Calibri Light" pitchFamily="34" charset="0"/>
              </a:rPr>
              <a:t>[_________] </a:t>
            </a:r>
            <a:r>
              <a:rPr lang="fr-FR" altLang="en-US" sz="900" b="1" dirty="0">
                <a:solidFill>
                  <a:srgbClr val="000000"/>
                </a:solidFill>
                <a:latin typeface="Calibri Light" pitchFamily="34" charset="0"/>
              </a:rPr>
              <a:t>Code du service</a:t>
            </a:r>
            <a:r>
              <a:rPr lang="fr-FR" altLang="en-US" sz="900" dirty="0">
                <a:solidFill>
                  <a:srgbClr val="000000"/>
                </a:solidFill>
                <a:latin typeface="Calibri Light" pitchFamily="34" charset="0"/>
              </a:rPr>
              <a:t> [__________]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en-US" sz="900" b="1" dirty="0">
                <a:solidFill>
                  <a:srgbClr val="000000"/>
                </a:solidFill>
                <a:latin typeface="Calibri Light" pitchFamily="34" charset="0"/>
              </a:rPr>
              <a:t>Date de l‘enquête :   ___  / ___  /  </a:t>
            </a:r>
            <a:r>
              <a:rPr lang="fr-FR" altLang="en-US" sz="900" dirty="0">
                <a:solidFill>
                  <a:srgbClr val="000000"/>
                </a:solidFill>
                <a:latin typeface="Calibri Light" pitchFamily="34" charset="0"/>
              </a:rPr>
              <a:t>20</a:t>
            </a:r>
            <a:r>
              <a:rPr lang="fr-FR" altLang="en-US" sz="900" b="1" dirty="0">
                <a:solidFill>
                  <a:srgbClr val="000000"/>
                </a:solidFill>
                <a:latin typeface="Calibri Light" pitchFamily="34" charset="0"/>
              </a:rPr>
              <a:t>___ </a:t>
            </a:r>
            <a:r>
              <a:rPr lang="fr-FR" altLang="en-US" sz="900" dirty="0">
                <a:solidFill>
                  <a:srgbClr val="000000"/>
                </a:solidFill>
                <a:latin typeface="Calibri Light" pitchFamily="34" charset="0"/>
              </a:rPr>
              <a:t>(</a:t>
            </a:r>
            <a:r>
              <a:rPr lang="fr-FR" altLang="en-US" sz="900" i="1" dirty="0" err="1">
                <a:solidFill>
                  <a:srgbClr val="000000"/>
                </a:solidFill>
                <a:latin typeface="Calibri Light" pitchFamily="34" charset="0"/>
              </a:rPr>
              <a:t>jj</a:t>
            </a:r>
            <a:r>
              <a:rPr lang="fr-FR" altLang="en-US" sz="900" i="1" dirty="0">
                <a:solidFill>
                  <a:srgbClr val="000000"/>
                </a:solidFill>
                <a:latin typeface="Calibri Light" pitchFamily="34" charset="0"/>
              </a:rPr>
              <a:t>/mm/</a:t>
            </a:r>
            <a:r>
              <a:rPr lang="fr-FR" altLang="en-US" sz="900" i="1" dirty="0" err="1">
                <a:solidFill>
                  <a:srgbClr val="000000"/>
                </a:solidFill>
                <a:latin typeface="Calibri Light" pitchFamily="34" charset="0"/>
              </a:rPr>
              <a:t>aaaa</a:t>
            </a:r>
            <a:r>
              <a:rPr lang="fr-FR" altLang="en-US" sz="900" dirty="0">
                <a:solidFill>
                  <a:srgbClr val="000000"/>
                </a:solidFill>
                <a:latin typeface="Calibri Light" pitchFamily="34" charset="0"/>
              </a:rPr>
              <a:t>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en-US" sz="900" b="1" dirty="0">
                <a:solidFill>
                  <a:srgbClr val="000000"/>
                </a:solidFill>
                <a:latin typeface="Calibri Light" pitchFamily="34" charset="0"/>
              </a:rPr>
              <a:t>Code patient  </a:t>
            </a:r>
            <a:r>
              <a:rPr lang="fr-FR" altLang="en-US" sz="900" dirty="0">
                <a:solidFill>
                  <a:srgbClr val="000000"/>
                </a:solidFill>
                <a:latin typeface="Calibri Light" pitchFamily="34" charset="0"/>
              </a:rPr>
              <a:t>[_________________________________]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en-US" sz="900" b="1" dirty="0">
                <a:solidFill>
                  <a:srgbClr val="000000"/>
                </a:solidFill>
                <a:latin typeface="Calibri Light" pitchFamily="34" charset="0"/>
              </a:rPr>
              <a:t>Age </a:t>
            </a:r>
            <a:r>
              <a:rPr lang="fr-FR" altLang="en-US" sz="900" dirty="0">
                <a:solidFill>
                  <a:srgbClr val="000000"/>
                </a:solidFill>
                <a:latin typeface="Calibri Light" pitchFamily="34" charset="0"/>
              </a:rPr>
              <a:t>(ans) : [____] ans ;   Age &lt; 2 ans : [_____] mois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fr-FR" altLang="en-US" sz="900" b="1" dirty="0">
                <a:solidFill>
                  <a:srgbClr val="000000"/>
                </a:solidFill>
                <a:latin typeface="Calibri Light" pitchFamily="34" charset="0"/>
              </a:rPr>
              <a:t>Genre :  </a:t>
            </a:r>
            <a:r>
              <a:rPr lang="fr-FR" altLang="en-US" sz="1000" dirty="0">
                <a:latin typeface="Calibri Light" pitchFamily="34" charset="0"/>
                <a:sym typeface="Wingdings" pitchFamily="2" charset="2"/>
              </a:rPr>
              <a:t></a:t>
            </a:r>
            <a:r>
              <a:rPr lang="fr-FR" altLang="en-US" sz="900" dirty="0">
                <a:latin typeface="Calibri Light" pitchFamily="34" charset="0"/>
                <a:sym typeface="Wingdings" pitchFamily="2" charset="2"/>
              </a:rPr>
              <a:t> M  </a:t>
            </a:r>
            <a:r>
              <a:rPr lang="fr-FR" altLang="en-US" sz="1000" dirty="0">
                <a:latin typeface="Calibri Light" pitchFamily="34" charset="0"/>
                <a:sym typeface="Wingdings" pitchFamily="2" charset="2"/>
              </a:rPr>
              <a:t></a:t>
            </a:r>
            <a:r>
              <a:rPr lang="fr-FR" altLang="en-US" sz="900" dirty="0">
                <a:latin typeface="Calibri Light" pitchFamily="34" charset="0"/>
                <a:sym typeface="Wingdings" pitchFamily="2" charset="2"/>
              </a:rPr>
              <a:t>  F</a:t>
            </a:r>
            <a:endParaRPr lang="fr-FR" altLang="en-US" sz="900" dirty="0">
              <a:latin typeface="Calibri Light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en-US" sz="900" b="1" dirty="0">
                <a:solidFill>
                  <a:srgbClr val="000000"/>
                </a:solidFill>
                <a:latin typeface="Calibri Light" pitchFamily="34" charset="0"/>
              </a:rPr>
              <a:t>Date d‘admission :  ___  / ___  /  _____ </a:t>
            </a:r>
            <a:r>
              <a:rPr lang="fr-FR" altLang="en-US" sz="900" dirty="0">
                <a:solidFill>
                  <a:srgbClr val="000000"/>
                </a:solidFill>
                <a:latin typeface="Calibri Light" pitchFamily="34" charset="0"/>
              </a:rPr>
              <a:t>(</a:t>
            </a:r>
            <a:r>
              <a:rPr lang="fr-FR" altLang="en-US" sz="900" i="1" dirty="0" err="1">
                <a:solidFill>
                  <a:srgbClr val="000000"/>
                </a:solidFill>
                <a:latin typeface="Calibri Light" pitchFamily="34" charset="0"/>
              </a:rPr>
              <a:t>jj</a:t>
            </a:r>
            <a:r>
              <a:rPr lang="fr-FR" altLang="en-US" sz="900" i="1" dirty="0">
                <a:solidFill>
                  <a:srgbClr val="000000"/>
                </a:solidFill>
                <a:latin typeface="Calibri Light" pitchFamily="34" charset="0"/>
              </a:rPr>
              <a:t>/mm/</a:t>
            </a:r>
            <a:r>
              <a:rPr lang="fr-FR" altLang="en-US" sz="900" i="1" dirty="0" err="1">
                <a:solidFill>
                  <a:srgbClr val="000000"/>
                </a:solidFill>
                <a:latin typeface="Calibri Light" pitchFamily="34" charset="0"/>
              </a:rPr>
              <a:t>aaaa</a:t>
            </a:r>
            <a:r>
              <a:rPr lang="fr-FR" altLang="en-US" sz="900" dirty="0">
                <a:solidFill>
                  <a:srgbClr val="000000"/>
                </a:solidFill>
                <a:latin typeface="Calibri Light" pitchFamily="34" charset="0"/>
              </a:rPr>
              <a:t>)</a:t>
            </a:r>
          </a:p>
          <a:p>
            <a:pPr eaLnBrk="1" hangingPunct="1">
              <a:spcBef>
                <a:spcPts val="767"/>
              </a:spcBef>
              <a:buNone/>
            </a:pPr>
            <a:r>
              <a:rPr lang="fr-FR" altLang="en-US" sz="900" b="1" dirty="0">
                <a:solidFill>
                  <a:srgbClr val="000000"/>
                </a:solidFill>
                <a:latin typeface="Calibri Light" pitchFamily="34" charset="0"/>
              </a:rPr>
              <a:t>Spécialité du patient</a:t>
            </a:r>
            <a:r>
              <a:rPr lang="fr-FR" altLang="en-US" sz="900" dirty="0">
                <a:solidFill>
                  <a:srgbClr val="000000"/>
                </a:solidFill>
                <a:latin typeface="Calibri Light" pitchFamily="34" charset="0"/>
              </a:rPr>
              <a:t> [__________]			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en-US" sz="900" b="1" dirty="0">
                <a:solidFill>
                  <a:srgbClr val="000000"/>
                </a:solidFill>
                <a:latin typeface="Calibri Light" pitchFamily="34" charset="0"/>
              </a:rPr>
              <a:t>Intervention chirurgicale depuis l‘admission :  </a:t>
            </a:r>
          </a:p>
          <a:p>
            <a:pPr eaLnBrk="1" hangingPunct="1">
              <a:spcBef>
                <a:spcPts val="256"/>
              </a:spcBef>
              <a:buNone/>
            </a:pPr>
            <a:r>
              <a:rPr lang="fr-FR" altLang="en-US" sz="1000" dirty="0">
                <a:latin typeface="Calibri Light" pitchFamily="34" charset="0"/>
                <a:sym typeface="Wingdings" pitchFamily="2" charset="2"/>
              </a:rPr>
              <a:t></a:t>
            </a:r>
            <a:r>
              <a:rPr lang="fr-FR" altLang="en-US" sz="900" dirty="0">
                <a:latin typeface="Calibri Light" pitchFamily="34" charset="0"/>
                <a:sym typeface="Wingdings" pitchFamily="2" charset="2"/>
              </a:rPr>
              <a:t> Non</a:t>
            </a:r>
            <a:r>
              <a:rPr lang="fr-FR" altLang="en-US" sz="900" dirty="0">
                <a:solidFill>
                  <a:srgbClr val="000000"/>
                </a:solidFill>
                <a:latin typeface="Calibri Light" pitchFamily="34" charset="0"/>
              </a:rPr>
              <a:t>	</a:t>
            </a:r>
            <a:r>
              <a:rPr lang="fr-FR" altLang="en-US" sz="1000" dirty="0">
                <a:latin typeface="Calibri Light" pitchFamily="34" charset="0"/>
                <a:sym typeface="Wingdings" pitchFamily="2" charset="2"/>
              </a:rPr>
              <a:t> </a:t>
            </a:r>
            <a:r>
              <a:rPr lang="fr-FR" altLang="en-US" sz="900" dirty="0">
                <a:latin typeface="Calibri Light" pitchFamily="34" charset="0"/>
                <a:sym typeface="Wingdings" pitchFamily="2" charset="2"/>
              </a:rPr>
              <a:t> Intervention mini-invasive/non-NHSN	</a:t>
            </a:r>
            <a:r>
              <a:rPr lang="fr-FR" altLang="en-US" sz="1000" dirty="0">
                <a:latin typeface="Calibri Light" pitchFamily="34" charset="0"/>
                <a:sym typeface="Wingdings" pitchFamily="2" charset="2"/>
              </a:rPr>
              <a:t></a:t>
            </a:r>
            <a:r>
              <a:rPr lang="fr-FR" altLang="en-US" sz="900" dirty="0">
                <a:latin typeface="Calibri Light" pitchFamily="34" charset="0"/>
                <a:sym typeface="Wingdings" pitchFamily="2" charset="2"/>
              </a:rPr>
              <a:t> Pas d‘information</a:t>
            </a:r>
            <a:endParaRPr lang="fr-FR" altLang="en-US" sz="900" dirty="0">
              <a:solidFill>
                <a:srgbClr val="000000"/>
              </a:solidFill>
              <a:latin typeface="Calibri Light" pitchFamily="34" charset="0"/>
            </a:endParaRPr>
          </a:p>
          <a:p>
            <a:pPr eaLnBrk="1" hangingPunct="1">
              <a:spcBef>
                <a:spcPts val="256"/>
              </a:spcBef>
              <a:buNone/>
            </a:pPr>
            <a:r>
              <a:rPr lang="fr-FR" altLang="en-US" sz="1000" dirty="0">
                <a:latin typeface="Calibri Light" pitchFamily="34" charset="0"/>
                <a:sym typeface="Wingdings" pitchFamily="2" charset="2"/>
              </a:rPr>
              <a:t></a:t>
            </a:r>
            <a:r>
              <a:rPr lang="fr-FR" altLang="en-US" sz="900" dirty="0">
                <a:latin typeface="Calibri Light" pitchFamily="34" charset="0"/>
                <a:sym typeface="Wingdings" pitchFamily="2" charset="2"/>
              </a:rPr>
              <a:t> Intervention NHSN →</a:t>
            </a:r>
            <a:r>
              <a:rPr lang="fr-FR" altLang="en-US" sz="900" dirty="0">
                <a:solidFill>
                  <a:srgbClr val="000000"/>
                </a:solidFill>
                <a:latin typeface="Calibri Light" pitchFamily="34" charset="0"/>
              </a:rPr>
              <a:t> </a:t>
            </a:r>
            <a:r>
              <a:rPr lang="fr-FR" altLang="en-US" sz="900" dirty="0">
                <a:latin typeface="Calibri Light" pitchFamily="34" charset="0"/>
              </a:rPr>
              <a:t>[__________] 	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en-US" sz="900" b="1" dirty="0" err="1">
                <a:latin typeface="Calibri Light" pitchFamily="34" charset="0"/>
              </a:rPr>
              <a:t>McCabe</a:t>
            </a:r>
            <a:r>
              <a:rPr lang="fr-FR" altLang="en-US" sz="900" b="1" dirty="0">
                <a:latin typeface="Calibri Light" pitchFamily="34" charset="0"/>
              </a:rPr>
              <a:t> score</a:t>
            </a:r>
            <a:r>
              <a:rPr lang="fr-FR" altLang="en-US" sz="900" dirty="0">
                <a:latin typeface="Calibri Light" pitchFamily="34" charset="0"/>
              </a:rPr>
              <a:t>:  	</a:t>
            </a:r>
          </a:p>
          <a:p>
            <a:pPr eaLnBrk="1" hangingPunct="1">
              <a:spcBef>
                <a:spcPts val="256"/>
              </a:spcBef>
              <a:buNone/>
            </a:pPr>
            <a:r>
              <a:rPr lang="fr-FR" altLang="en-US" sz="1000" dirty="0">
                <a:latin typeface="Calibri Light" pitchFamily="34" charset="0"/>
                <a:sym typeface="Wingdings" pitchFamily="2" charset="2"/>
              </a:rPr>
              <a:t></a:t>
            </a:r>
            <a:r>
              <a:rPr lang="fr-FR" altLang="en-US" sz="900" dirty="0">
                <a:latin typeface="Calibri Light" pitchFamily="34" charset="0"/>
                <a:sym typeface="Wingdings" pitchFamily="2" charset="2"/>
              </a:rPr>
              <a:t> </a:t>
            </a:r>
            <a:r>
              <a:rPr lang="fr-FR" altLang="en-US" sz="900" dirty="0">
                <a:latin typeface="Calibri Light" pitchFamily="34" charset="0"/>
              </a:rPr>
              <a:t>Pathologie non-fatale </a:t>
            </a:r>
            <a:r>
              <a:rPr lang="fr-FR" altLang="en-US" sz="1000" dirty="0">
                <a:latin typeface="Calibri Light" pitchFamily="34" charset="0"/>
                <a:sym typeface="Wingdings" pitchFamily="2" charset="2"/>
              </a:rPr>
              <a:t></a:t>
            </a:r>
            <a:r>
              <a:rPr lang="fr-FR" altLang="en-US" sz="900" dirty="0">
                <a:latin typeface="Calibri Light" pitchFamily="34" charset="0"/>
                <a:sym typeface="Wingdings" pitchFamily="2" charset="2"/>
              </a:rPr>
              <a:t> </a:t>
            </a:r>
            <a:r>
              <a:rPr lang="fr-FR" sz="900" dirty="0">
                <a:latin typeface="Calibri Light" pitchFamily="34" charset="0"/>
              </a:rPr>
              <a:t>Pathologie avec évolution fatale dans 5 ans </a:t>
            </a:r>
            <a:endParaRPr lang="fr-FR" altLang="en-US" sz="900" dirty="0">
              <a:latin typeface="Calibri Light" pitchFamily="34" charset="0"/>
            </a:endParaRPr>
          </a:p>
          <a:p>
            <a:pPr eaLnBrk="1" hangingPunct="1">
              <a:spcBef>
                <a:spcPts val="256"/>
              </a:spcBef>
              <a:buNone/>
            </a:pPr>
            <a:r>
              <a:rPr lang="fr-FR" altLang="en-US" sz="1000" dirty="0">
                <a:latin typeface="Calibri Light" pitchFamily="34" charset="0"/>
                <a:sym typeface="Wingdings" pitchFamily="2" charset="2"/>
              </a:rPr>
              <a:t></a:t>
            </a:r>
            <a:r>
              <a:rPr lang="fr-FR" altLang="en-US" sz="900" dirty="0">
                <a:latin typeface="Calibri Light" pitchFamily="34" charset="0"/>
                <a:sym typeface="Wingdings" pitchFamily="2" charset="2"/>
              </a:rPr>
              <a:t> </a:t>
            </a:r>
            <a:r>
              <a:rPr lang="fr-FR" sz="900" dirty="0">
                <a:latin typeface="Calibri Light" pitchFamily="34" charset="0"/>
              </a:rPr>
              <a:t>Pathologie avec évolution fatale dans 12 mois</a:t>
            </a:r>
            <a:r>
              <a:rPr lang="fr-FR" altLang="en-US" sz="900" dirty="0">
                <a:latin typeface="Calibri Light" pitchFamily="34" charset="0"/>
                <a:sym typeface="Wingdings" pitchFamily="2" charset="2"/>
              </a:rPr>
              <a:t> </a:t>
            </a:r>
            <a:r>
              <a:rPr lang="fr-FR" altLang="en-US" sz="1000" dirty="0">
                <a:latin typeface="Calibri Light" pitchFamily="34" charset="0"/>
                <a:sym typeface="Wingdings" pitchFamily="2" charset="2"/>
              </a:rPr>
              <a:t></a:t>
            </a:r>
            <a:r>
              <a:rPr lang="fr-FR" altLang="en-US" sz="900" dirty="0">
                <a:latin typeface="Calibri Light" pitchFamily="34" charset="0"/>
              </a:rPr>
              <a:t> Pas d‘information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en-US" sz="900" b="1" dirty="0">
                <a:latin typeface="Calibri Light" pitchFamily="34" charset="0"/>
              </a:rPr>
              <a:t>Nouveau-né, Poids de naissance : </a:t>
            </a:r>
            <a:r>
              <a:rPr lang="fr-FR" altLang="en-US" sz="900" dirty="0">
                <a:latin typeface="Calibri Light" pitchFamily="34" charset="0"/>
              </a:rPr>
              <a:t>[______] grammes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fr-FR" altLang="en-US" sz="900" b="1" dirty="0">
                <a:latin typeface="Calibri Light" pitchFamily="34" charset="0"/>
              </a:rPr>
              <a:t>Enfant &lt;16 ans, poids:  </a:t>
            </a:r>
            <a:r>
              <a:rPr lang="fr-FR" altLang="en-US" sz="900" dirty="0">
                <a:latin typeface="Calibri Light" pitchFamily="34" charset="0"/>
              </a:rPr>
              <a:t>[______] </a:t>
            </a:r>
            <a:r>
              <a:rPr lang="fr-FR" altLang="en-US" sz="900" b="1" dirty="0">
                <a:latin typeface="Calibri Light" pitchFamily="34" charset="0"/>
              </a:rPr>
              <a:t> taille:  </a:t>
            </a:r>
            <a:r>
              <a:rPr lang="fr-FR" altLang="en-US" sz="900" dirty="0">
                <a:latin typeface="Calibri Light" pitchFamily="34" charset="0"/>
              </a:rPr>
              <a:t>[______]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en-US" sz="900" b="1" dirty="0">
                <a:solidFill>
                  <a:srgbClr val="000000"/>
                </a:solidFill>
                <a:latin typeface="Calibri Light" pitchFamily="34" charset="0"/>
              </a:rPr>
              <a:t>Cathéter central :                                          	</a:t>
            </a:r>
            <a:r>
              <a:rPr lang="fr-FR" altLang="en-US" sz="900" dirty="0">
                <a:latin typeface="Calibri Light" pitchFamily="34" charset="0"/>
                <a:sym typeface="Wingdings" panose="05000000000000000000" pitchFamily="2" charset="2"/>
              </a:rPr>
              <a:t></a:t>
            </a:r>
            <a:r>
              <a:rPr lang="fr-FR" altLang="en-US" sz="900" dirty="0">
                <a:solidFill>
                  <a:srgbClr val="000000"/>
                </a:solidFill>
                <a:latin typeface="Calibri Light" pitchFamily="34" charset="0"/>
              </a:rPr>
              <a:t> Non </a:t>
            </a:r>
            <a:r>
              <a:rPr lang="fr-FR" altLang="en-US" sz="900" dirty="0">
                <a:latin typeface="Calibri Light" pitchFamily="34" charset="0"/>
                <a:sym typeface="Wingdings" panose="05000000000000000000" pitchFamily="2" charset="2"/>
              </a:rPr>
              <a:t></a:t>
            </a:r>
            <a:r>
              <a:rPr lang="fr-FR" altLang="en-US" sz="900" dirty="0">
                <a:solidFill>
                  <a:srgbClr val="000000"/>
                </a:solidFill>
                <a:latin typeface="Calibri Light" pitchFamily="34" charset="0"/>
              </a:rPr>
              <a:t> Oui </a:t>
            </a:r>
            <a:r>
              <a:rPr lang="fr-FR" altLang="en-US" sz="900" dirty="0">
                <a:latin typeface="Calibri Light" pitchFamily="34" charset="0"/>
                <a:sym typeface="Wingdings" panose="05000000000000000000" pitchFamily="2" charset="2"/>
              </a:rPr>
              <a:t></a:t>
            </a:r>
            <a:r>
              <a:rPr lang="fr-FR" altLang="en-US" sz="900" dirty="0">
                <a:solidFill>
                  <a:srgbClr val="000000"/>
                </a:solidFill>
                <a:latin typeface="Calibri Light" pitchFamily="34" charset="0"/>
              </a:rPr>
              <a:t> ?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en-US" sz="900" b="1" dirty="0">
                <a:solidFill>
                  <a:srgbClr val="000000"/>
                </a:solidFill>
                <a:latin typeface="Calibri Light" pitchFamily="34" charset="0"/>
              </a:rPr>
              <a:t>Cathéter périphérique :		</a:t>
            </a:r>
            <a:r>
              <a:rPr lang="fr-FR" altLang="en-US" sz="900" dirty="0">
                <a:latin typeface="Calibri Light" pitchFamily="34" charset="0"/>
                <a:sym typeface="Wingdings" panose="05000000000000000000" pitchFamily="2" charset="2"/>
              </a:rPr>
              <a:t></a:t>
            </a:r>
            <a:r>
              <a:rPr lang="fr-FR" altLang="en-US" sz="900" dirty="0">
                <a:solidFill>
                  <a:srgbClr val="000000"/>
                </a:solidFill>
                <a:latin typeface="Calibri Light" pitchFamily="34" charset="0"/>
              </a:rPr>
              <a:t> Non </a:t>
            </a:r>
            <a:r>
              <a:rPr lang="fr-FR" altLang="en-US" sz="900" dirty="0">
                <a:latin typeface="Calibri Light" pitchFamily="34" charset="0"/>
                <a:sym typeface="Wingdings" panose="05000000000000000000" pitchFamily="2" charset="2"/>
              </a:rPr>
              <a:t></a:t>
            </a:r>
            <a:r>
              <a:rPr lang="fr-FR" altLang="en-US" sz="900" dirty="0">
                <a:solidFill>
                  <a:srgbClr val="000000"/>
                </a:solidFill>
                <a:latin typeface="Calibri Light" pitchFamily="34" charset="0"/>
              </a:rPr>
              <a:t> Oui </a:t>
            </a:r>
            <a:r>
              <a:rPr lang="fr-FR" altLang="en-US" sz="900" dirty="0">
                <a:latin typeface="Calibri Light" pitchFamily="34" charset="0"/>
                <a:sym typeface="Wingdings" panose="05000000000000000000" pitchFamily="2" charset="2"/>
              </a:rPr>
              <a:t></a:t>
            </a:r>
            <a:r>
              <a:rPr lang="fr-FR" altLang="en-US" sz="900" dirty="0">
                <a:solidFill>
                  <a:srgbClr val="000000"/>
                </a:solidFill>
                <a:latin typeface="Calibri Light" pitchFamily="34" charset="0"/>
              </a:rPr>
              <a:t> ?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en-US" sz="900" b="1" dirty="0">
                <a:solidFill>
                  <a:srgbClr val="000000"/>
                </a:solidFill>
                <a:latin typeface="Calibri Light" pitchFamily="34" charset="0"/>
              </a:rPr>
              <a:t>Sonde urinaire </a:t>
            </a:r>
            <a:r>
              <a:rPr lang="fr-FR" altLang="en-US" sz="900" dirty="0">
                <a:solidFill>
                  <a:srgbClr val="000000"/>
                </a:solidFill>
                <a:latin typeface="Calibri Light" pitchFamily="34" charset="0"/>
              </a:rPr>
              <a:t>:    	                     	</a:t>
            </a:r>
            <a:r>
              <a:rPr lang="fr-FR" altLang="en-US" sz="900" dirty="0">
                <a:latin typeface="Calibri Light" pitchFamily="34" charset="0"/>
                <a:sym typeface="Wingdings" panose="05000000000000000000" pitchFamily="2" charset="2"/>
              </a:rPr>
              <a:t></a:t>
            </a:r>
            <a:r>
              <a:rPr lang="fr-FR" altLang="en-US" sz="900" dirty="0">
                <a:solidFill>
                  <a:srgbClr val="000000"/>
                </a:solidFill>
                <a:latin typeface="Calibri Light" pitchFamily="34" charset="0"/>
              </a:rPr>
              <a:t> Non </a:t>
            </a:r>
            <a:r>
              <a:rPr lang="fr-FR" altLang="en-US" sz="900" dirty="0">
                <a:latin typeface="Calibri Light" pitchFamily="34" charset="0"/>
                <a:sym typeface="Wingdings" panose="05000000000000000000" pitchFamily="2" charset="2"/>
              </a:rPr>
              <a:t></a:t>
            </a:r>
            <a:r>
              <a:rPr lang="fr-FR" altLang="en-US" sz="900" dirty="0">
                <a:solidFill>
                  <a:srgbClr val="000000"/>
                </a:solidFill>
                <a:latin typeface="Calibri Light" pitchFamily="34" charset="0"/>
              </a:rPr>
              <a:t> Oui </a:t>
            </a:r>
            <a:r>
              <a:rPr lang="fr-FR" altLang="en-US" sz="900" dirty="0">
                <a:latin typeface="Calibri Light" pitchFamily="34" charset="0"/>
                <a:sym typeface="Wingdings" panose="05000000000000000000" pitchFamily="2" charset="2"/>
              </a:rPr>
              <a:t></a:t>
            </a:r>
            <a:r>
              <a:rPr lang="fr-FR" altLang="en-US" sz="900" dirty="0">
                <a:solidFill>
                  <a:srgbClr val="000000"/>
                </a:solidFill>
                <a:latin typeface="Calibri Light" pitchFamily="34" charset="0"/>
              </a:rPr>
              <a:t> ?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en-US" sz="900" b="1" dirty="0">
                <a:solidFill>
                  <a:srgbClr val="000000"/>
                </a:solidFill>
                <a:latin typeface="Calibri Light" pitchFamily="34" charset="0"/>
              </a:rPr>
              <a:t>Ventilation (intubé) :	                   	</a:t>
            </a:r>
            <a:r>
              <a:rPr lang="fr-FR" altLang="en-US" sz="900" dirty="0">
                <a:latin typeface="Calibri Light" pitchFamily="34" charset="0"/>
                <a:sym typeface="Wingdings" panose="05000000000000000000" pitchFamily="2" charset="2"/>
              </a:rPr>
              <a:t></a:t>
            </a:r>
            <a:r>
              <a:rPr lang="fr-FR" altLang="en-US" sz="900" dirty="0">
                <a:solidFill>
                  <a:srgbClr val="000000"/>
                </a:solidFill>
                <a:latin typeface="Calibri Light" pitchFamily="34" charset="0"/>
              </a:rPr>
              <a:t> Non </a:t>
            </a:r>
            <a:r>
              <a:rPr lang="fr-FR" altLang="en-US" sz="900" dirty="0">
                <a:latin typeface="Calibri Light" pitchFamily="34" charset="0"/>
                <a:sym typeface="Wingdings" panose="05000000000000000000" pitchFamily="2" charset="2"/>
              </a:rPr>
              <a:t></a:t>
            </a:r>
            <a:r>
              <a:rPr lang="fr-FR" altLang="en-US" sz="900" dirty="0">
                <a:solidFill>
                  <a:srgbClr val="000000"/>
                </a:solidFill>
                <a:latin typeface="Calibri Light" pitchFamily="34" charset="0"/>
              </a:rPr>
              <a:t> Oui </a:t>
            </a:r>
            <a:r>
              <a:rPr lang="fr-FR" altLang="en-US" sz="900" dirty="0">
                <a:latin typeface="Calibri Light" pitchFamily="34" charset="0"/>
                <a:sym typeface="Wingdings" panose="05000000000000000000" pitchFamily="2" charset="2"/>
              </a:rPr>
              <a:t></a:t>
            </a:r>
            <a:r>
              <a:rPr lang="fr-FR" altLang="en-US" sz="900" dirty="0">
                <a:solidFill>
                  <a:srgbClr val="000000"/>
                </a:solidFill>
                <a:latin typeface="Calibri Light" pitchFamily="34" charset="0"/>
              </a:rPr>
              <a:t> ?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en-US" sz="900" dirty="0">
                <a:latin typeface="Calibri Light" pitchFamily="34" charset="0"/>
              </a:rPr>
              <a:t>Le patient reçoit des </a:t>
            </a:r>
            <a:r>
              <a:rPr lang="fr-FR" altLang="en-US" sz="900" b="1" dirty="0">
                <a:latin typeface="Calibri Light" pitchFamily="34" charset="0"/>
              </a:rPr>
              <a:t>antimicrobiens </a:t>
            </a:r>
            <a:r>
              <a:rPr lang="fr-FR" altLang="en-US" sz="900" baseline="30000" dirty="0">
                <a:latin typeface="Calibri Light" pitchFamily="34" charset="0"/>
              </a:rPr>
              <a:t>(1)</a:t>
            </a:r>
            <a:r>
              <a:rPr lang="fr-FR" altLang="en-US" sz="900" dirty="0">
                <a:latin typeface="Calibri Light" pitchFamily="34" charset="0"/>
              </a:rPr>
              <a:t>:     	</a:t>
            </a:r>
            <a:r>
              <a:rPr lang="fr-FR" altLang="en-US" sz="900" dirty="0">
                <a:latin typeface="Calibri Light" pitchFamily="34" charset="0"/>
                <a:sym typeface="Wingdings" panose="05000000000000000000" pitchFamily="2" charset="2"/>
              </a:rPr>
              <a:t></a:t>
            </a:r>
            <a:r>
              <a:rPr lang="fr-FR" altLang="en-US" sz="900" dirty="0">
                <a:solidFill>
                  <a:srgbClr val="000000"/>
                </a:solidFill>
                <a:latin typeface="Calibri Light" pitchFamily="34" charset="0"/>
              </a:rPr>
              <a:t> Non </a:t>
            </a:r>
            <a:r>
              <a:rPr lang="fr-FR" altLang="en-US" sz="900" dirty="0">
                <a:latin typeface="Calibri Light" pitchFamily="34" charset="0"/>
                <a:sym typeface="Wingdings" panose="05000000000000000000" pitchFamily="2" charset="2"/>
              </a:rPr>
              <a:t></a:t>
            </a:r>
            <a:r>
              <a:rPr lang="fr-FR" altLang="en-US" sz="900" dirty="0">
                <a:solidFill>
                  <a:srgbClr val="000000"/>
                </a:solidFill>
                <a:latin typeface="Calibri Light" pitchFamily="34" charset="0"/>
              </a:rPr>
              <a:t> Oui</a:t>
            </a:r>
            <a:endParaRPr lang="fr-FR" altLang="en-US" sz="900" dirty="0">
              <a:latin typeface="Calibri Light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en-US" sz="900" dirty="0">
                <a:latin typeface="Calibri Light" pitchFamily="34" charset="0"/>
              </a:rPr>
              <a:t>Le patient a une </a:t>
            </a:r>
            <a:r>
              <a:rPr lang="fr-FR" altLang="en-US" sz="900" b="1" dirty="0">
                <a:latin typeface="Calibri Light" pitchFamily="34" charset="0"/>
              </a:rPr>
              <a:t>infection associée aux soins (IAS)</a:t>
            </a:r>
            <a:r>
              <a:rPr lang="fr-FR" altLang="en-US" sz="900" baseline="30000" dirty="0">
                <a:latin typeface="Calibri Light" pitchFamily="34" charset="0"/>
              </a:rPr>
              <a:t>(2)</a:t>
            </a:r>
            <a:r>
              <a:rPr lang="fr-FR" altLang="en-US" sz="900" dirty="0">
                <a:latin typeface="Calibri Light" pitchFamily="34" charset="0"/>
              </a:rPr>
              <a:t>:    </a:t>
            </a:r>
            <a:r>
              <a:rPr lang="fr-FR" altLang="en-US" sz="900" dirty="0">
                <a:latin typeface="Calibri Light" pitchFamily="34" charset="0"/>
                <a:sym typeface="Wingdings" panose="05000000000000000000" pitchFamily="2" charset="2"/>
              </a:rPr>
              <a:t></a:t>
            </a:r>
            <a:r>
              <a:rPr lang="fr-FR" altLang="en-US" sz="900" dirty="0">
                <a:solidFill>
                  <a:srgbClr val="000000"/>
                </a:solidFill>
                <a:latin typeface="Calibri Light" pitchFamily="34" charset="0"/>
              </a:rPr>
              <a:t> Non </a:t>
            </a:r>
            <a:r>
              <a:rPr lang="fr-FR" altLang="en-US" sz="900" dirty="0">
                <a:latin typeface="Calibri Light" pitchFamily="34" charset="0"/>
                <a:sym typeface="Wingdings" panose="05000000000000000000" pitchFamily="2" charset="2"/>
              </a:rPr>
              <a:t></a:t>
            </a:r>
            <a:r>
              <a:rPr lang="fr-FR" altLang="en-US" sz="900" dirty="0">
                <a:solidFill>
                  <a:srgbClr val="000000"/>
                </a:solidFill>
                <a:latin typeface="Calibri Light" pitchFamily="34" charset="0"/>
              </a:rPr>
              <a:t> Oui</a:t>
            </a:r>
            <a:endParaRPr lang="fr-FR" altLang="en-US" sz="900" dirty="0">
              <a:latin typeface="Calibri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2477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ctr" rtl="0">
              <a:spcBef>
                <a:spcPts val="0"/>
              </a:spcBef>
              <a:buNone/>
            </a:pPr>
            <a:fld id="{00000000-1234-1234-1234-123412341234}" type="slidenum">
              <a:rPr lang="en" sz="2400" smtClean="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rPr>
              <a:pPr lvl="0" algn="ctr" rtl="0">
                <a:spcBef>
                  <a:spcPts val="0"/>
                </a:spcBef>
                <a:buNone/>
              </a:pPr>
              <a:t>21</a:t>
            </a:fld>
            <a:endParaRPr lang="en" sz="2400">
              <a:solidFill>
                <a:srgbClr val="FFFFFF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732240" y="6309320"/>
            <a:ext cx="2232248" cy="2616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CH" sz="1100" dirty="0">
                <a:latin typeface="Calibri Light" pitchFamily="34" charset="0"/>
              </a:rPr>
              <a:t>Réf: Pages 27-28, PROTOCOLE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2195736" y="932724"/>
            <a:ext cx="6696744" cy="375487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CH" sz="1100" b="1" dirty="0">
                <a:latin typeface="Calibri Light" pitchFamily="34" charset="0"/>
              </a:rPr>
              <a:t>État de santé avec une évolution </a:t>
            </a:r>
            <a:r>
              <a:rPr lang="fr-CH" sz="1100" b="1" dirty="0">
                <a:solidFill>
                  <a:srgbClr val="FF0000"/>
                </a:solidFill>
                <a:latin typeface="Calibri Light" pitchFamily="34" charset="0"/>
              </a:rPr>
              <a:t>fatale dans l’année 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fr-CH" sz="1100" dirty="0">
                <a:latin typeface="Calibri Light" pitchFamily="34" charset="0"/>
              </a:rPr>
              <a:t>Maladies hémato-oncologiques en phase terminale (inéligibles à la transplantation ou en récidive), insuffisance cardiaque (FEVG &lt;25%) et maladie hépatique terminale (inéligible à une transplantation avec ascite réfractaire, encéphalopathie ou varices) 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fr-CH" sz="1100" dirty="0">
                <a:latin typeface="Calibri Light" pitchFamily="34" charset="0"/>
              </a:rPr>
              <a:t>Défaillance multi-organique en unité de soins intensifs - score APACHE II&gt; 30, score SAPS II&gt; 70 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fr-CH" sz="1100" dirty="0">
                <a:latin typeface="Calibri Light" pitchFamily="34" charset="0"/>
              </a:rPr>
              <a:t>Maladie pulmonaire avec cœur pulmonaire </a:t>
            </a:r>
          </a:p>
          <a:p>
            <a:endParaRPr lang="fr-CH" sz="1100" dirty="0">
              <a:latin typeface="Calibri Light" pitchFamily="34" charset="0"/>
            </a:endParaRPr>
          </a:p>
          <a:p>
            <a:r>
              <a:rPr lang="fr-CH" sz="1100" b="1" dirty="0">
                <a:latin typeface="Calibri Light" pitchFamily="34" charset="0"/>
              </a:rPr>
              <a:t>État de santé avec une évolution </a:t>
            </a:r>
            <a:r>
              <a:rPr lang="fr-CH" sz="1100" b="1" dirty="0">
                <a:solidFill>
                  <a:srgbClr val="FF0000"/>
                </a:solidFill>
                <a:latin typeface="Calibri Light" pitchFamily="34" charset="0"/>
              </a:rPr>
              <a:t>fatale dans les 5 ans 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fr-CH" sz="1100" dirty="0">
                <a:latin typeface="Calibri Light" pitchFamily="34" charset="0"/>
              </a:rPr>
              <a:t>Leucémie chronique, myélome, lymphome, carcinome métastatique, insuffisance rénale terminale (sans greffe) 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fr-CH" sz="1100" dirty="0">
                <a:latin typeface="Calibri Light" pitchFamily="34" charset="0"/>
              </a:rPr>
              <a:t>Maladies de neurones moteurs, sclérose en plaques réfractaire au traitement 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fr-CH" sz="1100" dirty="0">
                <a:latin typeface="Calibri Light" pitchFamily="34" charset="0"/>
              </a:rPr>
              <a:t>Maladie d'Alzheimer / démence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fr-CH" sz="1100" dirty="0">
                <a:latin typeface="Calibri Light" pitchFamily="34" charset="0"/>
              </a:rPr>
              <a:t>Diabète nécessitant une amputation ou après une amputation </a:t>
            </a:r>
          </a:p>
          <a:p>
            <a:endParaRPr lang="fr-CH" sz="1100" dirty="0">
              <a:latin typeface="Calibri Light" pitchFamily="34" charset="0"/>
            </a:endParaRPr>
          </a:p>
          <a:p>
            <a:r>
              <a:rPr lang="fr-CH" sz="1100" b="1" dirty="0">
                <a:latin typeface="Calibri Light" pitchFamily="34" charset="0"/>
              </a:rPr>
              <a:t>Pathologie </a:t>
            </a:r>
            <a:r>
              <a:rPr lang="fr-CH" sz="1100" b="1" dirty="0">
                <a:solidFill>
                  <a:srgbClr val="FF0000"/>
                </a:solidFill>
                <a:latin typeface="Calibri Light" pitchFamily="34" charset="0"/>
              </a:rPr>
              <a:t>non-fatale</a:t>
            </a:r>
            <a:r>
              <a:rPr lang="fr-CH" sz="1100" b="1" dirty="0">
                <a:latin typeface="Calibri Light" pitchFamily="34" charset="0"/>
              </a:rPr>
              <a:t> 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fr-CH" sz="1100" dirty="0">
                <a:latin typeface="Calibri Light" pitchFamily="34" charset="0"/>
              </a:rPr>
              <a:t>Diabète 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fr-CH" sz="1100" dirty="0">
                <a:latin typeface="Calibri Light" pitchFamily="34" charset="0"/>
              </a:rPr>
              <a:t>Carcinome/maladie hémato-oncologique avec &gt; 80% de survie à cinq ans 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fr-CH" sz="1100" dirty="0">
                <a:latin typeface="Calibri Light" pitchFamily="34" charset="0"/>
              </a:rPr>
              <a:t>Maladie gastro-intestinale, urogénitale chronique 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fr-CH" sz="1100" dirty="0">
                <a:latin typeface="Calibri Light" pitchFamily="34" charset="0"/>
              </a:rPr>
              <a:t>Obstétrique 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fr-CH" sz="1100" dirty="0">
                <a:latin typeface="Calibri Light" pitchFamily="34" charset="0"/>
              </a:rPr>
              <a:t>Infections (HIV, HCV, HBV- sauf si aux catégories susmentionnées) 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fr-CH" sz="1100" dirty="0">
                <a:latin typeface="Calibri Light" pitchFamily="34" charset="0"/>
              </a:rPr>
              <a:t>Autres maladies </a:t>
            </a:r>
          </a:p>
          <a:p>
            <a:endParaRPr lang="fr-CH" dirty="0"/>
          </a:p>
        </p:txBody>
      </p:sp>
      <p:sp>
        <p:nvSpPr>
          <p:cNvPr id="7" name="ZoneTexte 6"/>
          <p:cNvSpPr txBox="1"/>
          <p:nvPr/>
        </p:nvSpPr>
        <p:spPr>
          <a:xfrm rot="16200000">
            <a:off x="-640994" y="2928517"/>
            <a:ext cx="341856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4400" dirty="0">
                <a:solidFill>
                  <a:schemeClr val="bg1">
                    <a:lumMod val="50000"/>
                  </a:schemeClr>
                </a:solidFill>
                <a:latin typeface="Calibri Light" pitchFamily="34" charset="0"/>
              </a:rPr>
              <a:t>McCabe Score</a:t>
            </a:r>
          </a:p>
        </p:txBody>
      </p:sp>
    </p:spTree>
    <p:extLst>
      <p:ext uri="{BB962C8B-B14F-4D97-AF65-F5344CB8AC3E}">
        <p14:creationId xmlns:p14="http://schemas.microsoft.com/office/powerpoint/2010/main" val="22402629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38" name="Group 990"/>
          <p:cNvGraphicFramePr>
            <a:graphicFrameLocks noGrp="1"/>
          </p:cNvGraphicFramePr>
          <p:nvPr/>
        </p:nvGraphicFramePr>
        <p:xfrm>
          <a:off x="4306127" y="2482808"/>
          <a:ext cx="4652827" cy="4032847"/>
        </p:xfrm>
        <a:graphic>
          <a:graphicData uri="http://schemas.openxmlformats.org/drawingml/2006/table">
            <a:tbl>
              <a:tblPr/>
              <a:tblGrid>
                <a:gridCol w="14583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48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59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76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2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79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728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7769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925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5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9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45717" marB="45717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IAS 1</a:t>
                      </a:r>
                      <a:endParaRPr kumimoji="0" lang="fr-FR" sz="19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IAS 2</a:t>
                      </a:r>
                      <a:endParaRPr kumimoji="0" lang="fr-FR" sz="19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6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Code IAS</a:t>
                      </a:r>
                      <a:endParaRPr kumimoji="0" lang="fr-FR" sz="9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45717" marB="45717" anchor="b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84406" marR="84406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84406" marR="84406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6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Dispositif pertinent </a:t>
                      </a:r>
                      <a:r>
                        <a:rPr kumimoji="0" lang="fr-FR" sz="900" b="1" i="0" u="none" strike="noStrike" cap="none" normalizeH="0" baseline="3000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(3)</a:t>
                      </a:r>
                    </a:p>
                  </a:txBody>
                  <a:tcPr marL="84406" marR="84406" marT="45717" marB="45717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r-FR" altLang="en-US" sz="900" noProof="0" dirty="0"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9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Oui   </a:t>
                      </a:r>
                      <a:r>
                        <a:rPr lang="fr-FR" altLang="en-US" sz="900" noProof="0" dirty="0"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9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Non  </a:t>
                      </a:r>
                      <a:r>
                        <a:rPr lang="fr-FR" altLang="en-US" sz="900" noProof="0" dirty="0"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9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?</a:t>
                      </a:r>
                    </a:p>
                  </a:txBody>
                  <a:tcPr marL="84406" marR="8440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r-FR" altLang="en-US" sz="900" noProof="0"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9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Oui   </a:t>
                      </a:r>
                      <a:r>
                        <a:rPr lang="fr-FR" altLang="en-US" sz="900" noProof="0"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9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Non  </a:t>
                      </a:r>
                      <a:r>
                        <a:rPr lang="fr-FR" altLang="en-US" sz="900" noProof="0"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9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?</a:t>
                      </a:r>
                    </a:p>
                  </a:txBody>
                  <a:tcPr marL="84406" marR="8440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804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Présent à l‘admission</a:t>
                      </a:r>
                      <a:endParaRPr kumimoji="0" lang="fr-FR" sz="9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45717" marB="45717" anchor="b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r-FR" altLang="en-US" sz="900" noProof="0" dirty="0"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9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Oui   </a:t>
                      </a:r>
                      <a:r>
                        <a:rPr lang="fr-FR" altLang="en-US" sz="900" noProof="0" dirty="0"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9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Non</a:t>
                      </a:r>
                    </a:p>
                  </a:txBody>
                  <a:tcPr marL="84406" marR="84406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r-FR" altLang="en-US" sz="900" noProof="0" dirty="0"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9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Oui   </a:t>
                      </a:r>
                      <a:r>
                        <a:rPr lang="fr-FR" altLang="en-US" sz="900" noProof="0" dirty="0"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9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Non</a:t>
                      </a:r>
                    </a:p>
                  </a:txBody>
                  <a:tcPr marL="84406" marR="84406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804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Si présente à l’admission, séjour lié à la IAS?</a:t>
                      </a:r>
                      <a:endParaRPr kumimoji="0" lang="fr-FR" sz="900" b="1" i="0" u="none" strike="noStrike" cap="none" normalizeH="0" baseline="3000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45717" marB="45717" anchor="b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en-US" sz="900" noProof="0" dirty="0">
                          <a:solidFill>
                            <a:srgbClr val="FF0000"/>
                          </a:solidFill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9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Oui   </a:t>
                      </a:r>
                      <a:r>
                        <a:rPr lang="fr-FR" altLang="en-US" sz="900" noProof="0" dirty="0">
                          <a:solidFill>
                            <a:srgbClr val="FF0000"/>
                          </a:solidFill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9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Non  </a:t>
                      </a:r>
                      <a:r>
                        <a:rPr lang="fr-FR" altLang="en-US" sz="900" noProof="0" dirty="0">
                          <a:solidFill>
                            <a:srgbClr val="FF0000"/>
                          </a:solidFill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9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?</a:t>
                      </a:r>
                    </a:p>
                  </a:txBody>
                  <a:tcPr marL="84406" marR="8440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en-US" sz="900" noProof="0" dirty="0">
                          <a:solidFill>
                            <a:srgbClr val="FF0000"/>
                          </a:solidFill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9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Oui   </a:t>
                      </a:r>
                      <a:r>
                        <a:rPr lang="fr-FR" altLang="en-US" sz="900" noProof="0" dirty="0">
                          <a:solidFill>
                            <a:srgbClr val="FF0000"/>
                          </a:solidFill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9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Non  </a:t>
                      </a:r>
                      <a:r>
                        <a:rPr lang="fr-FR" altLang="en-US" sz="900" noProof="0" dirty="0">
                          <a:solidFill>
                            <a:srgbClr val="FF0000"/>
                          </a:solidFill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9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?</a:t>
                      </a:r>
                    </a:p>
                  </a:txBody>
                  <a:tcPr marL="84406" marR="8440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168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Début de l‘IAS  </a:t>
                      </a:r>
                      <a:r>
                        <a:rPr kumimoji="0" lang="fr-FR" sz="900" b="1" i="0" u="none" strike="noStrike" cap="none" normalizeH="0" baseline="3000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(4)</a:t>
                      </a:r>
                    </a:p>
                  </a:txBody>
                  <a:tcPr marL="84406" marR="84406" marT="45717" marB="45717" anchor="b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      /         /            </a:t>
                      </a:r>
                      <a:r>
                        <a:rPr kumimoji="0" lang="fr-FR" sz="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(jj/mm/aaaa)</a:t>
                      </a:r>
                    </a:p>
                  </a:txBody>
                  <a:tcPr marL="84406" marR="8440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      /         /            </a:t>
                      </a:r>
                      <a:r>
                        <a:rPr kumimoji="0" lang="fr-FR" sz="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(jj/mm/aaaa)</a:t>
                      </a:r>
                      <a:endParaRPr kumimoji="0" lang="fr-FR" sz="9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19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Attribution</a:t>
                      </a:r>
                      <a:endParaRPr kumimoji="0" lang="fr-FR" sz="9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45717" marB="45717" anchor="ctr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/>
                        <a:buChar char="¨"/>
                        <a:tabLst/>
                        <a:defRPr/>
                      </a:pPr>
                      <a:r>
                        <a:rPr kumimoji="0" lang="fr-FR" sz="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 Cet hôpital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/>
                        <a:buChar char="¨"/>
                        <a:tabLst/>
                        <a:defRPr/>
                      </a:pPr>
                      <a:r>
                        <a:rPr kumimoji="0" lang="fr-FR" sz="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 Autre hôpital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/>
                        <a:buChar char="¨"/>
                        <a:tabLst/>
                        <a:defRPr/>
                      </a:pPr>
                      <a:r>
                        <a:rPr kumimoji="0" lang="fr-FR" sz="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 ?</a:t>
                      </a:r>
                    </a:p>
                  </a:txBody>
                  <a:tcPr marL="84406" marR="8440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/>
                        <a:buChar char="¨"/>
                        <a:tabLst/>
                        <a:defRPr/>
                      </a:pPr>
                      <a:r>
                        <a:rPr kumimoji="0" lang="fr-FR" sz="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 Cet hôpital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/>
                        <a:buChar char="¨"/>
                        <a:tabLst/>
                        <a:defRPr/>
                      </a:pPr>
                      <a:r>
                        <a:rPr kumimoji="0" lang="fr-FR" sz="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 Autre hôpital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/>
                        <a:buChar char="¨"/>
                        <a:tabLst/>
                        <a:defRPr/>
                      </a:pPr>
                      <a:r>
                        <a:rPr kumimoji="0" lang="fr-FR" sz="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 ?</a:t>
                      </a:r>
                      <a:endParaRPr kumimoji="0" lang="fr-FR" sz="19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225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9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IAS associée à ce service</a:t>
                      </a:r>
                      <a:endParaRPr kumimoji="0" lang="fr-FR" sz="9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45717" marB="45717" anchor="b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r-FR" altLang="en-US" sz="900" noProof="0"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9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Oui   </a:t>
                      </a:r>
                      <a:r>
                        <a:rPr lang="fr-FR" altLang="en-US" sz="900" noProof="0"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9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Non  </a:t>
                      </a:r>
                      <a:r>
                        <a:rPr lang="fr-FR" altLang="en-US" sz="900" noProof="0"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9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?</a:t>
                      </a:r>
                    </a:p>
                  </a:txBody>
                  <a:tcPr marL="84406" marR="8440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r-FR" altLang="en-US" sz="900" noProof="0"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9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Oui   </a:t>
                      </a:r>
                      <a:r>
                        <a:rPr lang="fr-FR" altLang="en-US" sz="900" noProof="0"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9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Non  </a:t>
                      </a:r>
                      <a:r>
                        <a:rPr lang="fr-FR" altLang="en-US" sz="900" noProof="0"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9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?</a:t>
                      </a:r>
                    </a:p>
                  </a:txBody>
                  <a:tcPr marL="84406" marR="8440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90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Si BSI: Source </a:t>
                      </a:r>
                      <a:r>
                        <a:rPr kumimoji="0" lang="fr-FR" sz="900" b="1" i="0" u="none" strike="noStrike" cap="none" normalizeH="0" baseline="3000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(5)</a:t>
                      </a:r>
                    </a:p>
                  </a:txBody>
                  <a:tcPr marL="84406" marR="84406" marT="45717" marB="45717" anchor="b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  <a:endParaRPr kumimoji="0" lang="fr-FR" sz="19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  <a:endParaRPr kumimoji="0" lang="fr-FR" sz="19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0156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9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45717" marB="45717" anchor="b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Code MO</a:t>
                      </a:r>
                    </a:p>
                  </a:txBody>
                  <a:tcPr marL="84406" marR="84406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Résistance </a:t>
                      </a:r>
                      <a:endParaRPr kumimoji="0" lang="fr-FR" sz="800" b="0" i="0" u="none" strike="noStrike" cap="none" normalizeH="0" baseline="3000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fr-FR" sz="800" noProof="0">
                          <a:solidFill>
                            <a:schemeClr val="tx1"/>
                          </a:solidFill>
                          <a:latin typeface="Calibri Light" pitchFamily="34" charset="0"/>
                        </a:rPr>
                        <a:t>PDR</a:t>
                      </a:r>
                    </a:p>
                  </a:txBody>
                  <a:tcPr marL="84406" marR="84406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Code MO</a:t>
                      </a:r>
                    </a:p>
                  </a:txBody>
                  <a:tcPr marL="84406" marR="84406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Résistance </a:t>
                      </a:r>
                      <a:endParaRPr kumimoji="0" lang="fr-FR" sz="800" b="0" i="0" u="none" strike="noStrike" cap="none" normalizeH="0" baseline="3000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noProof="0">
                          <a:solidFill>
                            <a:schemeClr val="tx1"/>
                          </a:solidFill>
                          <a:latin typeface="Calibri Light" pitchFamily="34" charset="0"/>
                        </a:rPr>
                        <a:t>PDR</a:t>
                      </a:r>
                    </a:p>
                  </a:txBody>
                  <a:tcPr marL="84406" marR="84406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703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AB </a:t>
                      </a:r>
                      <a:r>
                        <a:rPr kumimoji="0" lang="fr-FR" sz="800" b="0" i="0" u="none" strike="noStrike" cap="none" normalizeH="0" baseline="3000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(6)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SIR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AB </a:t>
                      </a:r>
                      <a:r>
                        <a:rPr kumimoji="0" lang="fr-FR" sz="800" b="0" i="0" u="none" strike="noStrike" cap="none" normalizeH="0" baseline="3000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(6)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SIR</a:t>
                      </a:r>
                    </a:p>
                  </a:txBody>
                  <a:tcPr marL="0" marR="0" marT="0" marB="0" anchor="ctr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9627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Microorganisme 1</a:t>
                      </a:r>
                      <a:endParaRPr kumimoji="0" lang="fr-FR" sz="9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42203" marR="42203" anchor="ctr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  <a:endParaRPr kumimoji="0" lang="fr-FR" sz="19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  <a:endParaRPr kumimoji="0" lang="fr-FR" sz="19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962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9627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Microorganisme 2</a:t>
                      </a:r>
                      <a:endParaRPr kumimoji="0" lang="fr-FR" sz="9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42203" marR="42203" anchor="ctr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  <a:endParaRPr kumimoji="0" lang="fr-FR" sz="19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  <a:endParaRPr kumimoji="0" lang="fr-FR" sz="19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962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9627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Microorganisme 3</a:t>
                      </a:r>
                      <a:endParaRPr kumimoji="0" lang="fr-FR" sz="9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42203" marR="42203" anchor="ctr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  <a:endParaRPr kumimoji="0" lang="fr-FR" sz="19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  <a:endParaRPr kumimoji="0" lang="fr-FR" sz="19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962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6235" name="Rectangle 172"/>
          <p:cNvSpPr>
            <a:spLocks noChangeArrowheads="1"/>
          </p:cNvSpPr>
          <p:nvPr/>
        </p:nvSpPr>
        <p:spPr bwMode="auto">
          <a:xfrm>
            <a:off x="184644" y="476676"/>
            <a:ext cx="3921369" cy="4505540"/>
          </a:xfrm>
          <a:prstGeom prst="rect">
            <a:avLst/>
          </a:prstGeom>
          <a:noFill/>
          <a:ln w="28575">
            <a:solidFill>
              <a:srgbClr val="3399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77925" tIns="38963" rIns="77925" bIns="38963">
            <a:spAutoFit/>
          </a:bodyPr>
          <a:lstStyle>
            <a:lvl1pPr defTabSz="652463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52463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52463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52463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52463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en-US" sz="900" b="1" dirty="0"/>
              <a:t>Code de l‘établissement</a:t>
            </a:r>
            <a:r>
              <a:rPr lang="fr-FR" altLang="en-US" sz="900" dirty="0"/>
              <a:t> </a:t>
            </a:r>
            <a:r>
              <a:rPr lang="fr-FR" altLang="en-US" sz="900" dirty="0">
                <a:solidFill>
                  <a:srgbClr val="000000"/>
                </a:solidFill>
              </a:rPr>
              <a:t>[_________] </a:t>
            </a:r>
            <a:r>
              <a:rPr lang="fr-FR" altLang="en-US" sz="900" b="1" dirty="0">
                <a:solidFill>
                  <a:srgbClr val="000000"/>
                </a:solidFill>
              </a:rPr>
              <a:t>Code du service</a:t>
            </a:r>
            <a:r>
              <a:rPr lang="fr-FR" altLang="en-US" sz="900" dirty="0">
                <a:solidFill>
                  <a:srgbClr val="000000"/>
                </a:solidFill>
              </a:rPr>
              <a:t> [__________]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en-US" sz="900" b="1" dirty="0">
                <a:solidFill>
                  <a:srgbClr val="000000"/>
                </a:solidFill>
              </a:rPr>
              <a:t>Date de l‘enquête :   ___  / ___  /  </a:t>
            </a:r>
            <a:r>
              <a:rPr lang="fr-FR" altLang="en-US" sz="900" dirty="0">
                <a:solidFill>
                  <a:srgbClr val="000000"/>
                </a:solidFill>
              </a:rPr>
              <a:t>20</a:t>
            </a:r>
            <a:r>
              <a:rPr lang="fr-FR" altLang="en-US" sz="900" b="1" dirty="0">
                <a:solidFill>
                  <a:srgbClr val="000000"/>
                </a:solidFill>
              </a:rPr>
              <a:t>___ </a:t>
            </a:r>
            <a:r>
              <a:rPr lang="fr-FR" altLang="en-US" sz="900" dirty="0">
                <a:solidFill>
                  <a:srgbClr val="000000"/>
                </a:solidFill>
              </a:rPr>
              <a:t>(</a:t>
            </a:r>
            <a:r>
              <a:rPr lang="fr-FR" altLang="en-US" sz="900" i="1" dirty="0" err="1">
                <a:solidFill>
                  <a:srgbClr val="000000"/>
                </a:solidFill>
              </a:rPr>
              <a:t>jj</a:t>
            </a:r>
            <a:r>
              <a:rPr lang="fr-FR" altLang="en-US" sz="900" i="1" dirty="0">
                <a:solidFill>
                  <a:srgbClr val="000000"/>
                </a:solidFill>
              </a:rPr>
              <a:t>/mm/</a:t>
            </a:r>
            <a:r>
              <a:rPr lang="fr-FR" altLang="en-US" sz="900" i="1" dirty="0" err="1">
                <a:solidFill>
                  <a:srgbClr val="000000"/>
                </a:solidFill>
              </a:rPr>
              <a:t>aaaa</a:t>
            </a:r>
            <a:r>
              <a:rPr lang="fr-FR" altLang="en-US" sz="900" dirty="0">
                <a:solidFill>
                  <a:srgbClr val="000000"/>
                </a:solidFill>
              </a:rPr>
              <a:t>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en-US" sz="900" b="1" dirty="0">
                <a:solidFill>
                  <a:srgbClr val="000000"/>
                </a:solidFill>
              </a:rPr>
              <a:t>Code patient  </a:t>
            </a:r>
            <a:r>
              <a:rPr lang="fr-FR" altLang="en-US" sz="900" dirty="0">
                <a:solidFill>
                  <a:srgbClr val="000000"/>
                </a:solidFill>
              </a:rPr>
              <a:t>[________________________________]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en-US" sz="900" b="1" dirty="0">
                <a:solidFill>
                  <a:srgbClr val="000000"/>
                </a:solidFill>
              </a:rPr>
              <a:t>Age </a:t>
            </a:r>
            <a:r>
              <a:rPr lang="fr-FR" altLang="en-US" sz="900" dirty="0">
                <a:solidFill>
                  <a:srgbClr val="000000"/>
                </a:solidFill>
              </a:rPr>
              <a:t>(ans) : [____] ans ;   Age &lt; 2 ans : [_____] mois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fr-FR" altLang="en-US" sz="900" b="1" dirty="0">
                <a:solidFill>
                  <a:srgbClr val="000000"/>
                </a:solidFill>
              </a:rPr>
              <a:t>Genre :  </a:t>
            </a:r>
            <a:r>
              <a:rPr lang="fr-FR" altLang="en-US" sz="1000" dirty="0">
                <a:sym typeface="Wingdings" pitchFamily="2" charset="2"/>
              </a:rPr>
              <a:t></a:t>
            </a:r>
            <a:r>
              <a:rPr lang="fr-FR" altLang="en-US" sz="900" dirty="0">
                <a:sym typeface="Wingdings" pitchFamily="2" charset="2"/>
              </a:rPr>
              <a:t> M  </a:t>
            </a:r>
            <a:r>
              <a:rPr lang="fr-FR" altLang="en-US" sz="1000" dirty="0">
                <a:sym typeface="Wingdings" pitchFamily="2" charset="2"/>
              </a:rPr>
              <a:t></a:t>
            </a:r>
            <a:r>
              <a:rPr lang="fr-FR" altLang="en-US" sz="900" dirty="0">
                <a:sym typeface="Wingdings" pitchFamily="2" charset="2"/>
              </a:rPr>
              <a:t>  F</a:t>
            </a:r>
            <a:endParaRPr lang="fr-FR" altLang="en-US" sz="900" dirty="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en-US" sz="900" b="1" dirty="0">
                <a:solidFill>
                  <a:srgbClr val="000000"/>
                </a:solidFill>
              </a:rPr>
              <a:t>Date d‘admission :  ___  / ___  /  _____ </a:t>
            </a:r>
            <a:r>
              <a:rPr lang="fr-FR" altLang="en-US" sz="900" dirty="0">
                <a:solidFill>
                  <a:srgbClr val="000000"/>
                </a:solidFill>
              </a:rPr>
              <a:t>(</a:t>
            </a:r>
            <a:r>
              <a:rPr lang="fr-FR" altLang="en-US" sz="900" i="1" dirty="0" err="1">
                <a:solidFill>
                  <a:srgbClr val="000000"/>
                </a:solidFill>
              </a:rPr>
              <a:t>jj</a:t>
            </a:r>
            <a:r>
              <a:rPr lang="fr-FR" altLang="en-US" sz="900" i="1" dirty="0">
                <a:solidFill>
                  <a:srgbClr val="000000"/>
                </a:solidFill>
              </a:rPr>
              <a:t>/mm/</a:t>
            </a:r>
            <a:r>
              <a:rPr lang="fr-FR" altLang="en-US" sz="900" i="1" dirty="0" err="1">
                <a:solidFill>
                  <a:srgbClr val="000000"/>
                </a:solidFill>
              </a:rPr>
              <a:t>aaaa</a:t>
            </a:r>
            <a:r>
              <a:rPr lang="fr-FR" altLang="en-US" sz="900" dirty="0">
                <a:solidFill>
                  <a:srgbClr val="000000"/>
                </a:solidFill>
              </a:rPr>
              <a:t>)</a:t>
            </a:r>
          </a:p>
          <a:p>
            <a:pPr eaLnBrk="1" hangingPunct="1">
              <a:spcBef>
                <a:spcPts val="767"/>
              </a:spcBef>
              <a:buNone/>
            </a:pPr>
            <a:r>
              <a:rPr lang="fr-FR" altLang="en-US" sz="900" b="1" dirty="0">
                <a:solidFill>
                  <a:srgbClr val="000000"/>
                </a:solidFill>
              </a:rPr>
              <a:t>Spécialité du patient</a:t>
            </a:r>
            <a:r>
              <a:rPr lang="fr-FR" altLang="en-US" sz="900" dirty="0">
                <a:solidFill>
                  <a:srgbClr val="000000"/>
                </a:solidFill>
              </a:rPr>
              <a:t> [__________]			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en-US" sz="900" b="1" dirty="0">
                <a:solidFill>
                  <a:srgbClr val="000000"/>
                </a:solidFill>
              </a:rPr>
              <a:t>Intervention chirurgicale depuis l‘admission :  </a:t>
            </a:r>
          </a:p>
          <a:p>
            <a:pPr eaLnBrk="1" hangingPunct="1">
              <a:spcBef>
                <a:spcPts val="256"/>
              </a:spcBef>
              <a:buNone/>
            </a:pPr>
            <a:r>
              <a:rPr lang="fr-FR" altLang="en-US" sz="1000" dirty="0">
                <a:sym typeface="Wingdings" pitchFamily="2" charset="2"/>
              </a:rPr>
              <a:t></a:t>
            </a:r>
            <a:r>
              <a:rPr lang="fr-FR" altLang="en-US" sz="900" dirty="0">
                <a:sym typeface="Wingdings" pitchFamily="2" charset="2"/>
              </a:rPr>
              <a:t> Non</a:t>
            </a:r>
            <a:r>
              <a:rPr lang="fr-FR" altLang="en-US" sz="900" dirty="0">
                <a:solidFill>
                  <a:srgbClr val="000000"/>
                </a:solidFill>
              </a:rPr>
              <a:t>	</a:t>
            </a:r>
            <a:r>
              <a:rPr lang="fr-FR" altLang="en-US" sz="1000" dirty="0">
                <a:sym typeface="Wingdings" pitchFamily="2" charset="2"/>
              </a:rPr>
              <a:t> </a:t>
            </a:r>
            <a:r>
              <a:rPr lang="fr-FR" altLang="en-US" sz="900" dirty="0">
                <a:sym typeface="Wingdings" pitchFamily="2" charset="2"/>
              </a:rPr>
              <a:t> Intervention mini-invasive/non-NHSN	</a:t>
            </a:r>
            <a:r>
              <a:rPr lang="fr-FR" altLang="en-US" sz="1000" dirty="0">
                <a:sym typeface="Wingdings" pitchFamily="2" charset="2"/>
              </a:rPr>
              <a:t></a:t>
            </a:r>
            <a:r>
              <a:rPr lang="fr-FR" altLang="en-US" sz="900" dirty="0">
                <a:sym typeface="Wingdings" pitchFamily="2" charset="2"/>
              </a:rPr>
              <a:t> Pas d‘information</a:t>
            </a:r>
            <a:endParaRPr lang="fr-FR" altLang="en-US" sz="9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256"/>
              </a:spcBef>
              <a:buNone/>
            </a:pPr>
            <a:r>
              <a:rPr lang="fr-FR" altLang="en-US" sz="1000" dirty="0">
                <a:sym typeface="Wingdings" pitchFamily="2" charset="2"/>
              </a:rPr>
              <a:t></a:t>
            </a:r>
            <a:r>
              <a:rPr lang="fr-FR" altLang="en-US" sz="900" dirty="0">
                <a:sym typeface="Wingdings" pitchFamily="2" charset="2"/>
              </a:rPr>
              <a:t> Intervention NHSN →</a:t>
            </a:r>
            <a:r>
              <a:rPr lang="fr-FR" altLang="en-US" sz="900" dirty="0">
                <a:solidFill>
                  <a:srgbClr val="000000"/>
                </a:solidFill>
              </a:rPr>
              <a:t> </a:t>
            </a:r>
            <a:r>
              <a:rPr lang="fr-FR" altLang="en-US" sz="900" dirty="0"/>
              <a:t>[__________] 	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en-US" sz="900" b="1" dirty="0" err="1"/>
              <a:t>McCabe</a:t>
            </a:r>
            <a:r>
              <a:rPr lang="fr-FR" altLang="en-US" sz="900" b="1" dirty="0"/>
              <a:t> score</a:t>
            </a:r>
            <a:r>
              <a:rPr lang="fr-FR" altLang="en-US" sz="900" dirty="0"/>
              <a:t>:  	</a:t>
            </a:r>
          </a:p>
          <a:p>
            <a:pPr eaLnBrk="1" hangingPunct="1">
              <a:spcBef>
                <a:spcPts val="256"/>
              </a:spcBef>
              <a:buNone/>
            </a:pPr>
            <a:r>
              <a:rPr lang="fr-FR" altLang="en-US" sz="1000" dirty="0">
                <a:sym typeface="Wingdings" pitchFamily="2" charset="2"/>
              </a:rPr>
              <a:t></a:t>
            </a:r>
            <a:r>
              <a:rPr lang="fr-FR" altLang="en-US" sz="900" dirty="0">
                <a:sym typeface="Wingdings" pitchFamily="2" charset="2"/>
              </a:rPr>
              <a:t> </a:t>
            </a:r>
            <a:r>
              <a:rPr lang="fr-FR" altLang="en-US" sz="900" dirty="0"/>
              <a:t>Pathologie non-fatale </a:t>
            </a:r>
            <a:r>
              <a:rPr lang="fr-FR" altLang="en-US" sz="1000" dirty="0">
                <a:sym typeface="Wingdings" pitchFamily="2" charset="2"/>
              </a:rPr>
              <a:t></a:t>
            </a:r>
            <a:r>
              <a:rPr lang="fr-FR" altLang="en-US" sz="900" dirty="0">
                <a:sym typeface="Wingdings" pitchFamily="2" charset="2"/>
              </a:rPr>
              <a:t> </a:t>
            </a:r>
            <a:r>
              <a:rPr lang="fr-FR" sz="900" dirty="0"/>
              <a:t>Pathologie avec évolution fatale dans 5 ans </a:t>
            </a:r>
            <a:endParaRPr lang="fr-FR" altLang="en-US" sz="900" dirty="0"/>
          </a:p>
          <a:p>
            <a:pPr eaLnBrk="1" hangingPunct="1">
              <a:spcBef>
                <a:spcPts val="256"/>
              </a:spcBef>
              <a:buNone/>
            </a:pPr>
            <a:r>
              <a:rPr lang="fr-FR" altLang="en-US" sz="1000" dirty="0">
                <a:sym typeface="Wingdings" pitchFamily="2" charset="2"/>
              </a:rPr>
              <a:t></a:t>
            </a:r>
            <a:r>
              <a:rPr lang="fr-FR" altLang="en-US" sz="900" dirty="0">
                <a:sym typeface="Wingdings" pitchFamily="2" charset="2"/>
              </a:rPr>
              <a:t> </a:t>
            </a:r>
            <a:r>
              <a:rPr lang="fr-FR" sz="900" dirty="0"/>
              <a:t>Pathologie avec évolution fatale dans 12 mois</a:t>
            </a:r>
            <a:r>
              <a:rPr lang="fr-FR" altLang="en-US" sz="900" dirty="0">
                <a:sym typeface="Wingdings" pitchFamily="2" charset="2"/>
              </a:rPr>
              <a:t> </a:t>
            </a:r>
            <a:r>
              <a:rPr lang="fr-FR" altLang="en-US" sz="1000" dirty="0">
                <a:sym typeface="Wingdings" pitchFamily="2" charset="2"/>
              </a:rPr>
              <a:t></a:t>
            </a:r>
            <a:r>
              <a:rPr lang="fr-FR" altLang="en-US" sz="900" dirty="0"/>
              <a:t> Pas d‘information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en-US" sz="900" b="1" dirty="0"/>
              <a:t>Nouveau-né, Poids de naissance : </a:t>
            </a:r>
            <a:r>
              <a:rPr lang="fr-FR" altLang="en-US" sz="900" dirty="0"/>
              <a:t>[______] grammes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fr-FR" altLang="en-US" sz="900" b="1" dirty="0">
                <a:solidFill>
                  <a:srgbClr val="FF0000"/>
                </a:solidFill>
              </a:rPr>
              <a:t>Enfant &lt;16 ans, poids:  </a:t>
            </a:r>
            <a:r>
              <a:rPr lang="fr-FR" altLang="en-US" sz="900" dirty="0">
                <a:solidFill>
                  <a:srgbClr val="FF0000"/>
                </a:solidFill>
              </a:rPr>
              <a:t>[______] </a:t>
            </a:r>
            <a:r>
              <a:rPr lang="fr-FR" altLang="en-US" sz="900" b="1" dirty="0">
                <a:solidFill>
                  <a:srgbClr val="FF0000"/>
                </a:solidFill>
              </a:rPr>
              <a:t> taille:  </a:t>
            </a:r>
            <a:r>
              <a:rPr lang="fr-FR" altLang="en-US" sz="900" dirty="0">
                <a:solidFill>
                  <a:srgbClr val="FF0000"/>
                </a:solidFill>
              </a:rPr>
              <a:t>[______] 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fr-FR" altLang="en-US" sz="900" b="1" dirty="0">
                <a:solidFill>
                  <a:srgbClr val="000000"/>
                </a:solidFill>
              </a:rPr>
              <a:t>Cathéter central :                                          	</a:t>
            </a:r>
            <a:r>
              <a:rPr lang="fr-FR" altLang="en-US" sz="900" dirty="0">
                <a:sym typeface="Wingdings" panose="05000000000000000000" pitchFamily="2" charset="2"/>
              </a:rPr>
              <a:t></a:t>
            </a:r>
            <a:r>
              <a:rPr lang="fr-FR" altLang="en-US" sz="900" dirty="0">
                <a:solidFill>
                  <a:srgbClr val="000000"/>
                </a:solidFill>
              </a:rPr>
              <a:t> Non </a:t>
            </a:r>
            <a:r>
              <a:rPr lang="fr-FR" altLang="en-US" sz="900" dirty="0">
                <a:sym typeface="Wingdings" panose="05000000000000000000" pitchFamily="2" charset="2"/>
              </a:rPr>
              <a:t></a:t>
            </a:r>
            <a:r>
              <a:rPr lang="fr-FR" altLang="en-US" sz="900" dirty="0">
                <a:solidFill>
                  <a:srgbClr val="000000"/>
                </a:solidFill>
              </a:rPr>
              <a:t> Oui </a:t>
            </a:r>
            <a:r>
              <a:rPr lang="fr-FR" altLang="en-US" sz="900" dirty="0">
                <a:sym typeface="Wingdings" panose="05000000000000000000" pitchFamily="2" charset="2"/>
              </a:rPr>
              <a:t></a:t>
            </a:r>
            <a:r>
              <a:rPr lang="fr-FR" altLang="en-US" sz="900" dirty="0">
                <a:solidFill>
                  <a:srgbClr val="000000"/>
                </a:solidFill>
              </a:rPr>
              <a:t> ?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en-US" sz="900" b="1" dirty="0">
                <a:solidFill>
                  <a:srgbClr val="000000"/>
                </a:solidFill>
              </a:rPr>
              <a:t>Cathéter périphérique :		</a:t>
            </a:r>
            <a:r>
              <a:rPr lang="fr-FR" altLang="en-US" sz="900" dirty="0">
                <a:sym typeface="Wingdings" panose="05000000000000000000" pitchFamily="2" charset="2"/>
              </a:rPr>
              <a:t></a:t>
            </a:r>
            <a:r>
              <a:rPr lang="fr-FR" altLang="en-US" sz="900" dirty="0">
                <a:solidFill>
                  <a:srgbClr val="000000"/>
                </a:solidFill>
              </a:rPr>
              <a:t> Non </a:t>
            </a:r>
            <a:r>
              <a:rPr lang="fr-FR" altLang="en-US" sz="900" dirty="0">
                <a:sym typeface="Wingdings" panose="05000000000000000000" pitchFamily="2" charset="2"/>
              </a:rPr>
              <a:t></a:t>
            </a:r>
            <a:r>
              <a:rPr lang="fr-FR" altLang="en-US" sz="900" dirty="0">
                <a:solidFill>
                  <a:srgbClr val="000000"/>
                </a:solidFill>
              </a:rPr>
              <a:t> Oui </a:t>
            </a:r>
            <a:r>
              <a:rPr lang="fr-FR" altLang="en-US" sz="900" dirty="0">
                <a:sym typeface="Wingdings" panose="05000000000000000000" pitchFamily="2" charset="2"/>
              </a:rPr>
              <a:t></a:t>
            </a:r>
            <a:r>
              <a:rPr lang="fr-FR" altLang="en-US" sz="900" dirty="0">
                <a:solidFill>
                  <a:srgbClr val="000000"/>
                </a:solidFill>
              </a:rPr>
              <a:t> ?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en-US" sz="900" b="1" dirty="0">
                <a:solidFill>
                  <a:srgbClr val="000000"/>
                </a:solidFill>
              </a:rPr>
              <a:t>Sonde urinaire </a:t>
            </a:r>
            <a:r>
              <a:rPr lang="fr-FR" altLang="en-US" sz="900" dirty="0">
                <a:solidFill>
                  <a:srgbClr val="000000"/>
                </a:solidFill>
              </a:rPr>
              <a:t>:    	                     	</a:t>
            </a:r>
            <a:r>
              <a:rPr lang="fr-FR" altLang="en-US" sz="900" dirty="0">
                <a:sym typeface="Wingdings" panose="05000000000000000000" pitchFamily="2" charset="2"/>
              </a:rPr>
              <a:t></a:t>
            </a:r>
            <a:r>
              <a:rPr lang="fr-FR" altLang="en-US" sz="900" dirty="0">
                <a:solidFill>
                  <a:srgbClr val="000000"/>
                </a:solidFill>
              </a:rPr>
              <a:t> Non </a:t>
            </a:r>
            <a:r>
              <a:rPr lang="fr-FR" altLang="en-US" sz="900" dirty="0">
                <a:sym typeface="Wingdings" panose="05000000000000000000" pitchFamily="2" charset="2"/>
              </a:rPr>
              <a:t></a:t>
            </a:r>
            <a:r>
              <a:rPr lang="fr-FR" altLang="en-US" sz="900" dirty="0">
                <a:solidFill>
                  <a:srgbClr val="000000"/>
                </a:solidFill>
              </a:rPr>
              <a:t> Oui </a:t>
            </a:r>
            <a:r>
              <a:rPr lang="fr-FR" altLang="en-US" sz="900" dirty="0">
                <a:sym typeface="Wingdings" panose="05000000000000000000" pitchFamily="2" charset="2"/>
              </a:rPr>
              <a:t></a:t>
            </a:r>
            <a:r>
              <a:rPr lang="fr-FR" altLang="en-US" sz="900" dirty="0">
                <a:solidFill>
                  <a:srgbClr val="000000"/>
                </a:solidFill>
              </a:rPr>
              <a:t> ?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en-US" sz="900" b="1" dirty="0">
                <a:solidFill>
                  <a:srgbClr val="000000"/>
                </a:solidFill>
              </a:rPr>
              <a:t>Ventilation (intubé) :	                   	</a:t>
            </a:r>
            <a:r>
              <a:rPr lang="fr-FR" altLang="en-US" sz="900" dirty="0">
                <a:sym typeface="Wingdings" panose="05000000000000000000" pitchFamily="2" charset="2"/>
              </a:rPr>
              <a:t></a:t>
            </a:r>
            <a:r>
              <a:rPr lang="fr-FR" altLang="en-US" sz="900" dirty="0">
                <a:solidFill>
                  <a:srgbClr val="000000"/>
                </a:solidFill>
              </a:rPr>
              <a:t> Non </a:t>
            </a:r>
            <a:r>
              <a:rPr lang="fr-FR" altLang="en-US" sz="900" dirty="0">
                <a:sym typeface="Wingdings" panose="05000000000000000000" pitchFamily="2" charset="2"/>
              </a:rPr>
              <a:t></a:t>
            </a:r>
            <a:r>
              <a:rPr lang="fr-FR" altLang="en-US" sz="900" dirty="0">
                <a:solidFill>
                  <a:srgbClr val="000000"/>
                </a:solidFill>
              </a:rPr>
              <a:t> Oui </a:t>
            </a:r>
            <a:r>
              <a:rPr lang="fr-FR" altLang="en-US" sz="900" dirty="0">
                <a:sym typeface="Wingdings" panose="05000000000000000000" pitchFamily="2" charset="2"/>
              </a:rPr>
              <a:t></a:t>
            </a:r>
            <a:r>
              <a:rPr lang="fr-FR" altLang="en-US" sz="900" dirty="0">
                <a:solidFill>
                  <a:srgbClr val="000000"/>
                </a:solidFill>
              </a:rPr>
              <a:t> ?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en-US" sz="900" dirty="0"/>
              <a:t>Le patient reçoit des </a:t>
            </a:r>
            <a:r>
              <a:rPr lang="fr-FR" altLang="en-US" sz="900" b="1" dirty="0"/>
              <a:t>antimicrobiens </a:t>
            </a:r>
            <a:r>
              <a:rPr lang="fr-FR" altLang="en-US" sz="900" baseline="30000" dirty="0"/>
              <a:t>(1)</a:t>
            </a:r>
            <a:r>
              <a:rPr lang="fr-FR" altLang="en-US" sz="900" dirty="0"/>
              <a:t>:     	</a:t>
            </a:r>
            <a:r>
              <a:rPr lang="fr-FR" altLang="en-US" sz="900" dirty="0">
                <a:sym typeface="Wingdings" panose="05000000000000000000" pitchFamily="2" charset="2"/>
              </a:rPr>
              <a:t></a:t>
            </a:r>
            <a:r>
              <a:rPr lang="fr-FR" altLang="en-US" sz="900" dirty="0">
                <a:solidFill>
                  <a:srgbClr val="000000"/>
                </a:solidFill>
              </a:rPr>
              <a:t> Non </a:t>
            </a:r>
            <a:r>
              <a:rPr lang="fr-FR" altLang="en-US" sz="900" dirty="0">
                <a:sym typeface="Wingdings" panose="05000000000000000000" pitchFamily="2" charset="2"/>
              </a:rPr>
              <a:t></a:t>
            </a:r>
            <a:r>
              <a:rPr lang="fr-FR" altLang="en-US" sz="900" dirty="0">
                <a:solidFill>
                  <a:srgbClr val="000000"/>
                </a:solidFill>
              </a:rPr>
              <a:t> Oui</a:t>
            </a:r>
            <a:endParaRPr lang="fr-FR" altLang="en-US" sz="900" dirty="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en-US" sz="900" dirty="0"/>
              <a:t>Le patient a une </a:t>
            </a:r>
            <a:r>
              <a:rPr lang="fr-FR" altLang="en-US" sz="900" b="1" dirty="0"/>
              <a:t>infection associée aux soins (IAS)</a:t>
            </a:r>
            <a:r>
              <a:rPr lang="fr-FR" altLang="en-US" sz="900" baseline="30000" dirty="0"/>
              <a:t>(2)</a:t>
            </a:r>
            <a:r>
              <a:rPr lang="fr-FR" altLang="en-US" sz="900" dirty="0"/>
              <a:t>:    </a:t>
            </a:r>
            <a:r>
              <a:rPr lang="fr-FR" altLang="en-US" sz="900" dirty="0">
                <a:sym typeface="Wingdings" panose="05000000000000000000" pitchFamily="2" charset="2"/>
              </a:rPr>
              <a:t></a:t>
            </a:r>
            <a:r>
              <a:rPr lang="fr-FR" altLang="en-US" sz="900" dirty="0">
                <a:solidFill>
                  <a:srgbClr val="000000"/>
                </a:solidFill>
              </a:rPr>
              <a:t> Non </a:t>
            </a:r>
            <a:r>
              <a:rPr lang="fr-FR" altLang="en-US" sz="900" dirty="0">
                <a:sym typeface="Wingdings" panose="05000000000000000000" pitchFamily="2" charset="2"/>
              </a:rPr>
              <a:t></a:t>
            </a:r>
            <a:r>
              <a:rPr lang="fr-FR" altLang="en-US" sz="900" dirty="0">
                <a:solidFill>
                  <a:srgbClr val="000000"/>
                </a:solidFill>
              </a:rPr>
              <a:t> Oui</a:t>
            </a:r>
            <a:endParaRPr lang="fr-FR" altLang="en-US" sz="900" dirty="0"/>
          </a:p>
        </p:txBody>
      </p:sp>
      <p:sp>
        <p:nvSpPr>
          <p:cNvPr id="6239" name="Rectangle 925"/>
          <p:cNvSpPr>
            <a:spLocks noChangeArrowheads="1"/>
          </p:cNvSpPr>
          <p:nvPr/>
        </p:nvSpPr>
        <p:spPr bwMode="auto">
          <a:xfrm>
            <a:off x="0" y="6021291"/>
            <a:ext cx="4211960" cy="555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7925" tIns="38963" rIns="77925" bIns="38963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500" dirty="0"/>
              <a:t>(1) Le jour de l‘enquête; exception :  prophylaxie chirurgicale → 24h avant 08:00 du jour de l‘enquête – si oui : remplir la section « antimicrobien » ; si &gt; 3 antimicrobiens sont appliques, rajouter une formulaire supplémentaire; (2) [Début de l’infection ≥ jour 3 OU critères applicables pour infections du site chirurgical (intervention chirurgicale dans les derniers 30/90 jours) OU sortie de l’hôpital mais réadmission &lt; 48h OU infection à </a:t>
            </a:r>
            <a:r>
              <a:rPr lang="fr-FR" altLang="en-US" sz="500" i="1" dirty="0"/>
              <a:t>C. difficile </a:t>
            </a:r>
            <a:r>
              <a:rPr lang="fr-FR" altLang="en-US" sz="500" dirty="0"/>
              <a:t>après une sortie &lt; 28 jours OU début &lt;j3 après procédure/dispositif invasifs  à J1 ou J2] ET [les critères d’une IAS sont requis  le jour de l’enquête OU un traitement pour une IAS au jour de l’enquête est installé (après avoir rempli les critères d’une IAS avant)] – si oui : remplir la section « infection associée aux soins » ; si &gt; 2 IAS, rajouter une formulaire supplémentaire</a:t>
            </a:r>
            <a:r>
              <a:rPr lang="fr-FR" altLang="en-US" sz="600" dirty="0"/>
              <a:t>.</a:t>
            </a:r>
          </a:p>
        </p:txBody>
      </p:sp>
      <p:sp>
        <p:nvSpPr>
          <p:cNvPr id="23" name="Rectangle 924"/>
          <p:cNvSpPr>
            <a:spLocks noChangeArrowheads="1"/>
          </p:cNvSpPr>
          <p:nvPr/>
        </p:nvSpPr>
        <p:spPr bwMode="auto">
          <a:xfrm>
            <a:off x="4234923" y="6513048"/>
            <a:ext cx="4785762" cy="38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7925" tIns="38963" rIns="77925" bIns="38963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fr-FR" altLang="en-US" sz="500" dirty="0"/>
              <a:t>(3) Dispositif pertinent avant l’IAS (tube </a:t>
            </a:r>
            <a:r>
              <a:rPr lang="fr-FR" altLang="en-US" sz="500" dirty="0" err="1"/>
              <a:t>endo</a:t>
            </a:r>
            <a:r>
              <a:rPr lang="fr-FR" altLang="en-US" sz="500" dirty="0"/>
              <a:t>-trachéal pour PN1-PN5, CVC/CVP pour </a:t>
            </a:r>
            <a:r>
              <a:rPr lang="fr-FR" altLang="en-US" sz="500" dirty="0" err="1"/>
              <a:t>sepsis</a:t>
            </a:r>
            <a:r>
              <a:rPr lang="fr-FR" altLang="en-US" sz="500" dirty="0"/>
              <a:t> [BSI, NEO-LCBI, NEO-CNSB], sonde urinaire pour UTI-A et UTI-B; (4) Si l‘infection n‘est pas présente à l‘admission; (5) C-CVC, C-PVC, S-PUL, S-UTI, S-DIG, S-SSI, S-SST, S-OTH, UO, UNK; (6) AB: </a:t>
            </a:r>
            <a:r>
              <a:rPr lang="fr-FR" altLang="en-US" sz="500" i="1" dirty="0"/>
              <a:t>S. aureus</a:t>
            </a:r>
            <a:r>
              <a:rPr lang="fr-FR" altLang="en-US" sz="500" dirty="0"/>
              <a:t>: OXA+ GLY; </a:t>
            </a:r>
            <a:r>
              <a:rPr lang="fr-FR" altLang="en-US" sz="500" i="1" dirty="0" err="1"/>
              <a:t>Enterococcus</a:t>
            </a:r>
            <a:r>
              <a:rPr lang="fr-FR" altLang="en-US" sz="500" i="1" dirty="0"/>
              <a:t> </a:t>
            </a:r>
            <a:r>
              <a:rPr lang="fr-FR" altLang="en-US" sz="500" dirty="0" err="1"/>
              <a:t>sp</a:t>
            </a:r>
            <a:r>
              <a:rPr lang="fr-FR" altLang="en-US" sz="500" dirty="0"/>
              <a:t>.: GLY; </a:t>
            </a:r>
            <a:r>
              <a:rPr lang="fr-FR" altLang="en-US" sz="500" dirty="0" err="1"/>
              <a:t>Enterobacteriaceae</a:t>
            </a:r>
            <a:r>
              <a:rPr lang="fr-FR" altLang="en-US" sz="500" dirty="0"/>
              <a:t>: C3G + CAR; </a:t>
            </a:r>
            <a:r>
              <a:rPr lang="fr-FR" altLang="en-US" sz="500" i="1" dirty="0"/>
              <a:t>P. </a:t>
            </a:r>
            <a:r>
              <a:rPr lang="fr-FR" altLang="en-US" sz="500" i="1" dirty="0" err="1"/>
              <a:t>aeruginosa</a:t>
            </a:r>
            <a:r>
              <a:rPr lang="fr-FR" altLang="en-US" sz="500" i="1" dirty="0"/>
              <a:t> </a:t>
            </a:r>
            <a:r>
              <a:rPr lang="fr-FR" altLang="en-US" sz="500" dirty="0" err="1"/>
              <a:t>und</a:t>
            </a:r>
            <a:r>
              <a:rPr lang="fr-FR" altLang="en-US" sz="500" dirty="0"/>
              <a:t> </a:t>
            </a:r>
            <a:r>
              <a:rPr lang="fr-FR" altLang="en-US" sz="500" i="1" dirty="0" err="1"/>
              <a:t>Acinetobacter</a:t>
            </a:r>
            <a:r>
              <a:rPr lang="fr-FR" altLang="en-US" sz="500" i="1" dirty="0"/>
              <a:t> </a:t>
            </a:r>
            <a:r>
              <a:rPr lang="fr-FR" altLang="en-US" sz="500" dirty="0" err="1"/>
              <a:t>sp</a:t>
            </a:r>
            <a:r>
              <a:rPr lang="fr-FR" altLang="en-US" sz="500" dirty="0"/>
              <a:t>.: CAR; SIR: S=sensible, I=intermédiaire, R=résistant, U=?; PDR: résistant contre tous les antibiotiques: N = Non, P = potentiellement, C=confirmé, U=?</a:t>
            </a:r>
          </a:p>
        </p:txBody>
      </p:sp>
      <p:graphicFrame>
        <p:nvGraphicFramePr>
          <p:cNvPr id="18" name="Group 975"/>
          <p:cNvGraphicFramePr>
            <a:graphicFrameLocks noGrp="1"/>
          </p:cNvGraphicFramePr>
          <p:nvPr/>
        </p:nvGraphicFramePr>
        <p:xfrm>
          <a:off x="4310582" y="476878"/>
          <a:ext cx="4655713" cy="1506659"/>
        </p:xfrm>
        <a:graphic>
          <a:graphicData uri="http://schemas.openxmlformats.org/drawingml/2006/table">
            <a:tbl>
              <a:tblPr/>
              <a:tblGrid>
                <a:gridCol w="10503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7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49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49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24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61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948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6497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092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1634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60919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Antimicrobien (AM) 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(Substance)</a:t>
                      </a:r>
                    </a:p>
                  </a:txBody>
                  <a:tcPr marL="84406" marR="84406" marT="45743" marB="45743" anchor="ctr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voie</a:t>
                      </a:r>
                    </a:p>
                  </a:txBody>
                  <a:tcPr marL="83077" marR="83077" marT="46824" marB="46824" vert="vert27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Indication</a:t>
                      </a:r>
                    </a:p>
                  </a:txBody>
                  <a:tcPr marL="83077" marR="83077" marT="46824" marB="46824" vert="vert27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Diagnostic</a:t>
                      </a:r>
                    </a:p>
                  </a:txBody>
                  <a:tcPr marL="83077" marR="83077" marT="46824" marB="46824" vert="vert27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Indication documentée</a:t>
                      </a:r>
                      <a:endParaRPr kumimoji="0" lang="fr-FR" sz="8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3077" marR="83077" marT="46824" marB="46824" vert="vert27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Date début de l‘antimicrobien</a:t>
                      </a:r>
                    </a:p>
                  </a:txBody>
                  <a:tcPr marL="83077" marR="83077" marT="46824" marB="46824" vert="vert27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Changement de l‘AM (raison)</a:t>
                      </a:r>
                    </a:p>
                  </a:txBody>
                  <a:tcPr marL="83077" marR="83077" marT="46824" marB="46824" vert="vert27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Si changement: Date du début 1° AM</a:t>
                      </a:r>
                    </a:p>
                  </a:txBody>
                  <a:tcPr marL="83077" marR="83077" marT="46824" marB="46824" vert="vert27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Dose par jour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24" marB="46824"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2975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43" marB="457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24" marB="46824"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24" marB="46824"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24" marB="46824"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24" marB="46824" vert="eaVert" anchor="ctr" horzOverflow="overflow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Applications (par jour)</a:t>
                      </a:r>
                    </a:p>
                  </a:txBody>
                  <a:tcPr marL="83077" marR="83077" marT="46824" marB="46824" vert="vert27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Dose </a:t>
                      </a:r>
                      <a:r>
                        <a:rPr kumimoji="0" lang="fr-FR" sz="8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individuelle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mg/g/IU</a:t>
                      </a:r>
                    </a:p>
                  </a:txBody>
                  <a:tcPr marL="83077" marR="83077" marT="46824" marB="46824" vert="vert27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425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  <a:endParaRPr kumimoji="0" lang="fr-FR" sz="5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45743" marB="45743" anchor="b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84406" marR="84406" marT="45743" marB="4574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84406" marR="84406" marT="45743" marB="4574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84406" marR="84406" marT="45743" marB="4574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84406" marR="84406" marT="45743" marB="4574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/       /</a:t>
                      </a:r>
                    </a:p>
                  </a:txBody>
                  <a:tcPr marL="33231" marR="33231" marT="18000" marB="180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33231" marR="33231" marT="18000" marB="180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/       /</a:t>
                      </a:r>
                    </a:p>
                  </a:txBody>
                  <a:tcPr marL="33231" marR="33231" marT="18000" marB="180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5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33231" marR="33231" marT="36000" marB="360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5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45743" marB="4574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5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45743" marB="4574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425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5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45743" marB="45743" anchor="b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5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45743" marB="4574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5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45743" marB="4574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5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45743" marB="4574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5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45743" marB="4574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/       /</a:t>
                      </a:r>
                    </a:p>
                  </a:txBody>
                  <a:tcPr marL="33231" marR="33231" marT="18000" marB="180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33231" marR="33231" marT="18000" marB="180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/       /</a:t>
                      </a:r>
                    </a:p>
                  </a:txBody>
                  <a:tcPr marL="33231" marR="33231" marT="18000" marB="180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5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45743" marB="4574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5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45743" marB="4574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5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45743" marB="4574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425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  <a:endParaRPr kumimoji="0" lang="fr-FR" sz="5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45743" marB="45743" anchor="b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84406" marR="84406" marT="45743" marB="4574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84406" marR="84406" marT="45743" marB="4574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84406" marR="84406" marT="45743" marB="4574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84406" marR="84406" marT="45743" marB="4574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/       /</a:t>
                      </a:r>
                    </a:p>
                  </a:txBody>
                  <a:tcPr marL="33231" marR="33231" marT="18000" marB="180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33231" marR="33231" marT="18000" marB="180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/       /</a:t>
                      </a:r>
                    </a:p>
                  </a:txBody>
                  <a:tcPr marL="33231" marR="33231" marT="18000" marB="180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5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45743" marB="4574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5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45743" marB="4574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5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45743" marB="4574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9" name="Rectangle 355"/>
          <p:cNvSpPr>
            <a:spLocks noChangeArrowheads="1"/>
          </p:cNvSpPr>
          <p:nvPr/>
        </p:nvSpPr>
        <p:spPr bwMode="auto">
          <a:xfrm>
            <a:off x="4239655" y="1990583"/>
            <a:ext cx="4719294" cy="463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7925" tIns="38963" rIns="77925" bIns="38963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500" b="1" dirty="0"/>
              <a:t>Voie</a:t>
            </a:r>
            <a:r>
              <a:rPr lang="fr-FR" altLang="en-US" sz="500" dirty="0"/>
              <a:t>: P: parentérale, O: orale, R: rectale, I: inhalée;  </a:t>
            </a:r>
            <a:r>
              <a:rPr lang="fr-FR" altLang="en-US" sz="500" b="1" dirty="0"/>
              <a:t>Indication</a:t>
            </a:r>
            <a:r>
              <a:rPr lang="fr-FR" altLang="en-US" sz="500" dirty="0"/>
              <a:t>: infection communautaire (CI), infection acquise à un service de soins de longue durée (LI), infection associée aux soins aigus (HI); prophylaxie chirurgicale : SP1: dose simple, SP2: pendant 1 jour, SP3: &gt; 1 jour ; MP: prophylaxie médicale; O: autre indication ; UI: ?; </a:t>
            </a:r>
            <a:r>
              <a:rPr lang="fr-FR" altLang="en-US" sz="500" b="1" dirty="0"/>
              <a:t>Diagnostic</a:t>
            </a:r>
            <a:r>
              <a:rPr lang="fr-FR" altLang="en-US" sz="500" dirty="0"/>
              <a:t>: voir liste ; </a:t>
            </a:r>
            <a:r>
              <a:rPr lang="fr-FR" altLang="en-US" sz="500" b="1" dirty="0"/>
              <a:t>Indication documentée </a:t>
            </a:r>
            <a:r>
              <a:rPr lang="fr-FR" altLang="en-US" sz="500" dirty="0"/>
              <a:t>(dans le dossier du patient) : Oui/Non ; </a:t>
            </a:r>
            <a:r>
              <a:rPr lang="fr-FR" altLang="en-US" sz="500" b="1" dirty="0"/>
              <a:t>Changement de l’AM (+ cause): </a:t>
            </a:r>
            <a:r>
              <a:rPr lang="fr-FR" altLang="en-US" sz="500" dirty="0"/>
              <a:t>N = pas de changement ; E = escalade; D = </a:t>
            </a:r>
            <a:r>
              <a:rPr lang="fr-FR" altLang="en-US" sz="500" dirty="0" err="1"/>
              <a:t>descalade</a:t>
            </a:r>
            <a:r>
              <a:rPr lang="fr-FR" altLang="en-US" sz="500" dirty="0"/>
              <a:t>; S = changement iv-oral; A = effet indésirable; OU = autre cause; U = ?; </a:t>
            </a:r>
            <a:r>
              <a:rPr lang="fr-FR" altLang="en-US" sz="500" b="1" dirty="0"/>
              <a:t>Si changement : Date du début 1° AM : </a:t>
            </a:r>
            <a:r>
              <a:rPr lang="fr-FR" altLang="en-US" sz="500" dirty="0"/>
              <a:t>concerne le 1° antimicrobien pour la même indication; </a:t>
            </a:r>
            <a:r>
              <a:rPr lang="fr-FR" altLang="en-US" sz="500" b="1" dirty="0"/>
              <a:t>Dose par jour :</a:t>
            </a:r>
            <a:r>
              <a:rPr lang="fr-FR" altLang="en-US" sz="500" dirty="0"/>
              <a:t> ex. 3 x 1 g; g = gramme, mg = milligramme, IU = unités internationales</a:t>
            </a:r>
          </a:p>
        </p:txBody>
      </p:sp>
      <p:sp>
        <p:nvSpPr>
          <p:cNvPr id="43" name="Forme libre 42"/>
          <p:cNvSpPr/>
          <p:nvPr/>
        </p:nvSpPr>
        <p:spPr>
          <a:xfrm>
            <a:off x="3049458" y="1292041"/>
            <a:ext cx="1018485" cy="3186068"/>
          </a:xfrm>
          <a:custGeom>
            <a:avLst/>
            <a:gdLst>
              <a:gd name="connsiteX0" fmla="*/ 0 w 844061"/>
              <a:gd name="connsiteY0" fmla="*/ 3055815 h 3055815"/>
              <a:gd name="connsiteX1" fmla="*/ 695569 w 844061"/>
              <a:gd name="connsiteY1" fmla="*/ 3055815 h 3055815"/>
              <a:gd name="connsiteX2" fmla="*/ 687754 w 844061"/>
              <a:gd name="connsiteY2" fmla="*/ 0 h 3055815"/>
              <a:gd name="connsiteX3" fmla="*/ 844061 w 844061"/>
              <a:gd name="connsiteY3" fmla="*/ 0 h 3055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4061" h="3055815">
                <a:moveTo>
                  <a:pt x="0" y="3055815"/>
                </a:moveTo>
                <a:lnTo>
                  <a:pt x="695569" y="3055815"/>
                </a:lnTo>
                <a:lnTo>
                  <a:pt x="687754" y="0"/>
                </a:lnTo>
                <a:lnTo>
                  <a:pt x="844061" y="0"/>
                </a:lnTo>
              </a:path>
            </a:pathLst>
          </a:custGeom>
          <a:ln w="19050">
            <a:solidFill>
              <a:srgbClr val="339966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7925" tIns="38963" rIns="77925" bIns="38963" rtlCol="0" anchor="ctr"/>
          <a:lstStyle/>
          <a:p>
            <a:pPr algn="ctr"/>
            <a:endParaRPr lang="fr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Forme libre 44"/>
          <p:cNvSpPr/>
          <p:nvPr/>
        </p:nvSpPr>
        <p:spPr>
          <a:xfrm>
            <a:off x="3487047" y="2660196"/>
            <a:ext cx="886254" cy="1992940"/>
          </a:xfrm>
          <a:custGeom>
            <a:avLst/>
            <a:gdLst>
              <a:gd name="connsiteX0" fmla="*/ 0 w 851877"/>
              <a:gd name="connsiteY0" fmla="*/ 1578707 h 1578707"/>
              <a:gd name="connsiteX1" fmla="*/ 726831 w 851877"/>
              <a:gd name="connsiteY1" fmla="*/ 1578707 h 1578707"/>
              <a:gd name="connsiteX2" fmla="*/ 726831 w 851877"/>
              <a:gd name="connsiteY2" fmla="*/ 0 h 1578707"/>
              <a:gd name="connsiteX3" fmla="*/ 851877 w 851877"/>
              <a:gd name="connsiteY3" fmla="*/ 0 h 1578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51877" h="1578707">
                <a:moveTo>
                  <a:pt x="0" y="1578707"/>
                </a:moveTo>
                <a:lnTo>
                  <a:pt x="726831" y="1578707"/>
                </a:lnTo>
                <a:lnTo>
                  <a:pt x="726831" y="0"/>
                </a:lnTo>
                <a:lnTo>
                  <a:pt x="851877" y="0"/>
                </a:lnTo>
              </a:path>
            </a:pathLst>
          </a:custGeom>
          <a:ln w="19050">
            <a:solidFill>
              <a:srgbClr val="339966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7925" tIns="38963" rIns="77925" bIns="38963" rtlCol="0" anchor="ctr"/>
          <a:lstStyle/>
          <a:p>
            <a:pPr algn="ctr"/>
            <a:endParaRPr lang="fr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Rectangle 5"/>
          <p:cNvSpPr>
            <a:spLocks noChangeArrowheads="1"/>
          </p:cNvSpPr>
          <p:nvPr/>
        </p:nvSpPr>
        <p:spPr bwMode="auto">
          <a:xfrm>
            <a:off x="185051" y="58912"/>
            <a:ext cx="8773898" cy="324908"/>
          </a:xfrm>
          <a:prstGeom prst="rect">
            <a:avLst/>
          </a:prstGeom>
          <a:solidFill>
            <a:srgbClr val="CCFFCC">
              <a:alpha val="5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7925" tIns="38963" rIns="77925" bIns="38963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1200" b="1" dirty="0">
                <a:solidFill>
                  <a:srgbClr val="339966"/>
                </a:solidFill>
              </a:rPr>
              <a:t>                </a:t>
            </a:r>
            <a:r>
              <a:rPr lang="fr-FR" altLang="en-US" sz="1600" b="1" dirty="0">
                <a:solidFill>
                  <a:srgbClr val="339966"/>
                </a:solidFill>
              </a:rPr>
              <a:t>Formulaire P – Patient</a:t>
            </a: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9E6D05E2-E80A-471C-9505-AE43B4DA7CA0}"/>
              </a:ext>
            </a:extLst>
          </p:cNvPr>
          <p:cNvSpPr/>
          <p:nvPr/>
        </p:nvSpPr>
        <p:spPr>
          <a:xfrm>
            <a:off x="1187624" y="260649"/>
            <a:ext cx="1224136" cy="122413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b="1" dirty="0">
                <a:latin typeface="Calibri Light" pitchFamily="34" charset="0"/>
              </a:rPr>
              <a:t>Patient</a:t>
            </a: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75DF92CC-0571-439E-A59D-67C2BF1DFAAF}"/>
              </a:ext>
            </a:extLst>
          </p:cNvPr>
          <p:cNvSpPr/>
          <p:nvPr/>
        </p:nvSpPr>
        <p:spPr>
          <a:xfrm>
            <a:off x="611560" y="955609"/>
            <a:ext cx="1368152" cy="1321264"/>
          </a:xfrm>
          <a:prstGeom prst="ellipse">
            <a:avLst/>
          </a:prstGeom>
          <a:solidFill>
            <a:schemeClr val="accent1">
              <a:lumMod val="75000"/>
              <a:alpha val="71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100" b="1" dirty="0">
                <a:latin typeface="Calibri Light" pitchFamily="34" charset="0"/>
              </a:rPr>
              <a:t>Utilisation des antibiotiques</a:t>
            </a:r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25F61BA7-D689-42F9-A433-248D791BD1D9}"/>
              </a:ext>
            </a:extLst>
          </p:cNvPr>
          <p:cNvSpPr/>
          <p:nvPr/>
        </p:nvSpPr>
        <p:spPr>
          <a:xfrm>
            <a:off x="1691680" y="1051619"/>
            <a:ext cx="1224136" cy="122525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800" b="1" dirty="0">
                <a:solidFill>
                  <a:schemeClr val="bg1"/>
                </a:solidFill>
                <a:latin typeface="Calibri Light" pitchFamily="34" charset="0"/>
              </a:rPr>
              <a:t>IAS</a:t>
            </a:r>
          </a:p>
        </p:txBody>
      </p:sp>
    </p:spTree>
    <p:extLst>
      <p:ext uri="{BB962C8B-B14F-4D97-AF65-F5344CB8AC3E}">
        <p14:creationId xmlns:p14="http://schemas.microsoft.com/office/powerpoint/2010/main" val="822111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fr-CH" sz="2800" dirty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Utilisation des antimicrobiens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H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La raison de l’utilisation des antimicrobiens doit être rapportée </a:t>
            </a:r>
            <a:r>
              <a:rPr lang="fr-CH" sz="2000" b="1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selon le dossier médical</a:t>
            </a:r>
            <a:r>
              <a:rPr lang="fr-CH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 et n’est pas toujours objective!</a:t>
            </a:r>
          </a:p>
          <a:p>
            <a:pPr marL="0" indent="0">
              <a:buNone/>
            </a:pPr>
            <a:endParaRPr lang="fr-CH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fr-CH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La pertinence d’une prescription ne sera pas mise en question!</a:t>
            </a:r>
          </a:p>
          <a:p>
            <a:pPr marL="0" indent="0">
              <a:buNone/>
            </a:pPr>
            <a:endParaRPr lang="fr-CH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fr-CH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Indication ≠ Diagnostic!</a:t>
            </a:r>
          </a:p>
          <a:p>
            <a:pPr lvl="1">
              <a:buFont typeface="Wingdings" pitchFamily="2" charset="2"/>
              <a:buChar char="ü"/>
            </a:pPr>
            <a:r>
              <a:rPr lang="fr-CH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Indication: traitement? prophylaxie? autre indication?</a:t>
            </a:r>
          </a:p>
          <a:p>
            <a:pPr lvl="1">
              <a:buFont typeface="Wingdings" pitchFamily="2" charset="2"/>
              <a:buChar char="ü"/>
            </a:pPr>
            <a:r>
              <a:rPr lang="fr-CH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Diagnostic: par site anatomique </a:t>
            </a:r>
          </a:p>
          <a:p>
            <a:pPr marL="0" indent="0">
              <a:buNone/>
            </a:pPr>
            <a:endParaRPr lang="fr-CH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fr-CH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Où rechercher les informations : dossier médical/notes, au besoin demander au personnel soignant en charge du patient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ctr" rtl="0">
              <a:spcBef>
                <a:spcPts val="0"/>
              </a:spcBef>
              <a:buNone/>
            </a:pPr>
            <a:fld id="{00000000-1234-1234-1234-123412341234}" type="slidenum">
              <a:rPr lang="en" sz="2400" smtClean="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rPr>
              <a:pPr lvl="0" algn="ctr" rtl="0">
                <a:spcBef>
                  <a:spcPts val="0"/>
                </a:spcBef>
                <a:buNone/>
              </a:pPr>
              <a:t>23</a:t>
            </a:fld>
            <a:endParaRPr lang="en" sz="2400">
              <a:solidFill>
                <a:srgbClr val="FFFFFF"/>
              </a:solidFill>
              <a:latin typeface="Dosis"/>
              <a:ea typeface="Dosis"/>
              <a:cs typeface="Dosis"/>
              <a:sym typeface="Dosis"/>
            </a:endParaRPr>
          </a:p>
        </p:txBody>
      </p:sp>
    </p:spTree>
    <p:extLst>
      <p:ext uri="{BB962C8B-B14F-4D97-AF65-F5344CB8AC3E}">
        <p14:creationId xmlns:p14="http://schemas.microsoft.com/office/powerpoint/2010/main" val="3496591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6488545" y="6356351"/>
            <a:ext cx="2198255" cy="365125"/>
          </a:xfrm>
        </p:spPr>
        <p:txBody>
          <a:bodyPr/>
          <a:lstStyle/>
          <a:p>
            <a:pPr lvl="0" algn="ctr" rtl="0">
              <a:spcBef>
                <a:spcPts val="0"/>
              </a:spcBef>
              <a:buNone/>
            </a:pPr>
            <a:fld id="{00000000-1234-1234-1234-123412341234}" type="slidenum">
              <a:rPr lang="en" sz="2400" smtClean="0">
                <a:solidFill>
                  <a:srgbClr val="FFFFFF"/>
                </a:solidFill>
                <a:latin typeface="Calibri Light" pitchFamily="34" charset="0"/>
                <a:ea typeface="Dosis"/>
                <a:cs typeface="Dosis"/>
                <a:sym typeface="Dosis"/>
              </a:rPr>
              <a:pPr lvl="0" algn="ctr" rtl="0">
                <a:spcBef>
                  <a:spcPts val="0"/>
                </a:spcBef>
                <a:buNone/>
              </a:pPr>
              <a:t>24</a:t>
            </a:fld>
            <a:endParaRPr lang="en" sz="2400">
              <a:solidFill>
                <a:srgbClr val="FFFFFF"/>
              </a:solidFill>
              <a:latin typeface="Calibri Light" pitchFamily="34" charset="0"/>
              <a:ea typeface="Dosis"/>
              <a:cs typeface="Dosis"/>
              <a:sym typeface="Dosis"/>
            </a:endParaRPr>
          </a:p>
        </p:txBody>
      </p:sp>
      <p:graphicFrame>
        <p:nvGraphicFramePr>
          <p:cNvPr id="15" name="Group 9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779371"/>
              </p:ext>
            </p:extLst>
          </p:nvPr>
        </p:nvGraphicFramePr>
        <p:xfrm>
          <a:off x="755577" y="613203"/>
          <a:ext cx="7344818" cy="3775905"/>
        </p:xfrm>
        <a:graphic>
          <a:graphicData uri="http://schemas.openxmlformats.org/drawingml/2006/table">
            <a:tbl>
              <a:tblPr/>
              <a:tblGrid>
                <a:gridCol w="16570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13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80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80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71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1082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4130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409399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Antimicrobien (AM) 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(Substance)</a:t>
                      </a:r>
                    </a:p>
                  </a:txBody>
                  <a:tcPr marT="60991" marB="60991" anchor="ctr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voie</a:t>
                      </a:r>
                    </a:p>
                  </a:txBody>
                  <a:tcPr marL="90000" marR="90000" marT="62432" marB="62432" vert="vert27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Indication</a:t>
                      </a:r>
                    </a:p>
                  </a:txBody>
                  <a:tcPr marL="90000" marR="90000" marT="62432" marB="62432" vert="vert27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Diagnostic</a:t>
                      </a:r>
                    </a:p>
                  </a:txBody>
                  <a:tcPr marL="90000" marR="90000" marT="62432" marB="62432" vert="vert27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Indication documentée</a:t>
                      </a:r>
                      <a:endParaRPr kumimoji="0" 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0000" marR="90000" marT="62432" marB="62432" vert="vert27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Date début de l‘antimicrobien</a:t>
                      </a:r>
                    </a:p>
                  </a:txBody>
                  <a:tcPr marL="90000" marR="90000" marT="62432" marB="62432" vert="vert27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Changement de l‘AM (raison)</a:t>
                      </a:r>
                    </a:p>
                  </a:txBody>
                  <a:tcPr marL="90000" marR="90000" marT="62432" marB="62432" vert="vert27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Si changement: Date du début 1° AM</a:t>
                      </a:r>
                    </a:p>
                  </a:txBody>
                  <a:tcPr marL="90000" marR="90000" marT="62432" marB="62432" vert="vert27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Dose par jour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24" marB="46824"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1677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43" marB="457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24" marB="46824"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24" marB="46824"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24" marB="46824"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24" marB="46824" vert="eaVert" anchor="ctr" horzOverflow="overflow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Applications (par jour</a:t>
                      </a: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)</a:t>
                      </a:r>
                    </a:p>
                  </a:txBody>
                  <a:tcPr marL="90000" marR="90000" marT="62432" marB="62432" vert="vert27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Dose individuelle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mg/g/IU</a:t>
                      </a:r>
                    </a:p>
                  </a:txBody>
                  <a:tcPr marL="90000" marR="90000" marT="62432" marB="62432" vert="vert27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49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 </a:t>
                      </a:r>
                      <a:endParaRPr kumimoji="0" lang="fr-FR" sz="7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T="60991" marB="60991" anchor="b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 </a:t>
                      </a:r>
                    </a:p>
                  </a:txBody>
                  <a:tcPr marT="60991" marB="6099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 </a:t>
                      </a:r>
                    </a:p>
                  </a:txBody>
                  <a:tcPr marT="60991" marB="6099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 </a:t>
                      </a:r>
                    </a:p>
                  </a:txBody>
                  <a:tcPr marT="60991" marB="6099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 </a:t>
                      </a:r>
                    </a:p>
                  </a:txBody>
                  <a:tcPr marT="60991" marB="6099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/       /</a:t>
                      </a:r>
                    </a:p>
                  </a:txBody>
                  <a:tcPr marL="36000" marR="36000" marT="24000" marB="240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1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36000" marR="36000" marT="24000" marB="240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/       /</a:t>
                      </a:r>
                    </a:p>
                  </a:txBody>
                  <a:tcPr marL="36000" marR="36000" marT="24000" marB="240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36000" marR="36000" marT="48000" marB="480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T="60991" marB="6099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T="60991" marB="6099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49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T="60991" marB="60991" anchor="b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T="60991" marB="6099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T="60991" marB="6099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T="60991" marB="6099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T="60991" marB="6099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/       /</a:t>
                      </a:r>
                    </a:p>
                  </a:txBody>
                  <a:tcPr marL="36000" marR="36000" marT="24000" marB="240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1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36000" marR="36000" marT="24000" marB="240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/       /</a:t>
                      </a:r>
                    </a:p>
                  </a:txBody>
                  <a:tcPr marL="36000" marR="36000" marT="24000" marB="240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T="60991" marB="6099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T="60991" marB="6099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T="60991" marB="6099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49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 </a:t>
                      </a:r>
                      <a:endParaRPr kumimoji="0" lang="fr-FR" sz="7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T="60991" marB="60991" anchor="b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 </a:t>
                      </a:r>
                    </a:p>
                  </a:txBody>
                  <a:tcPr marT="60991" marB="6099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 </a:t>
                      </a:r>
                    </a:p>
                  </a:txBody>
                  <a:tcPr marT="60991" marB="6099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 </a:t>
                      </a:r>
                    </a:p>
                  </a:txBody>
                  <a:tcPr marT="60991" marB="6099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 </a:t>
                      </a:r>
                    </a:p>
                  </a:txBody>
                  <a:tcPr marT="60991" marB="6099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/       /</a:t>
                      </a:r>
                    </a:p>
                  </a:txBody>
                  <a:tcPr marL="36000" marR="36000" marT="24000" marB="240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1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36000" marR="36000" marT="24000" marB="240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/       /</a:t>
                      </a:r>
                    </a:p>
                  </a:txBody>
                  <a:tcPr marL="36000" marR="36000" marT="24000" marB="240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T="60991" marB="6099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T="60991" marB="6099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T="60991" marB="6099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6" name="Rectangle 355"/>
          <p:cNvSpPr>
            <a:spLocks noChangeArrowheads="1"/>
          </p:cNvSpPr>
          <p:nvPr/>
        </p:nvSpPr>
        <p:spPr bwMode="auto">
          <a:xfrm>
            <a:off x="755575" y="4702301"/>
            <a:ext cx="7344817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cs typeface="Calibri Light" panose="020F0302020204030204" pitchFamily="34" charset="0"/>
              </a:rPr>
              <a:t>Voie</a:t>
            </a:r>
            <a:r>
              <a:rPr kumimoji="0" lang="fr-FR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cs typeface="Calibri Light" panose="020F0302020204030204" pitchFamily="34" charset="0"/>
              </a:rPr>
              <a:t>: P: parentérale, O: orale, R: rectale, I: inhalée;  </a:t>
            </a:r>
            <a:r>
              <a:rPr kumimoji="0" lang="fr-FR" alt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cs typeface="Calibri Light" panose="020F0302020204030204" pitchFamily="34" charset="0"/>
              </a:rPr>
              <a:t>Indication</a:t>
            </a:r>
            <a:r>
              <a:rPr kumimoji="0" lang="fr-FR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cs typeface="Calibri Light" panose="020F0302020204030204" pitchFamily="34" charset="0"/>
              </a:rPr>
              <a:t>: infection communautaire (CI), infection acquise à un service de soins de longue durée (LI), infection associée aux soins aigus (HI); prophylaxie chirurgicale : SP1: dose simple, SP2: pendant 1 jour, SP3: &gt; 1 jour ; MP: prophylaxie médicale; O: autre indication ; UI: ?; </a:t>
            </a:r>
            <a:r>
              <a:rPr kumimoji="0" lang="fr-FR" alt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cs typeface="Calibri Light" panose="020F0302020204030204" pitchFamily="34" charset="0"/>
              </a:rPr>
              <a:t>Diagnostic</a:t>
            </a:r>
            <a:r>
              <a:rPr kumimoji="0" lang="fr-FR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cs typeface="Calibri Light" panose="020F0302020204030204" pitchFamily="34" charset="0"/>
              </a:rPr>
              <a:t>: voir liste ; </a:t>
            </a:r>
            <a:r>
              <a:rPr kumimoji="0" lang="fr-FR" alt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cs typeface="Calibri Light" panose="020F0302020204030204" pitchFamily="34" charset="0"/>
              </a:rPr>
              <a:t>Indication documentée </a:t>
            </a:r>
            <a:r>
              <a:rPr kumimoji="0" lang="fr-FR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cs typeface="Calibri Light" panose="020F0302020204030204" pitchFamily="34" charset="0"/>
              </a:rPr>
              <a:t>(dans le dossier du patient) : Oui/Non ; </a:t>
            </a:r>
            <a:r>
              <a:rPr kumimoji="0" lang="fr-FR" alt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cs typeface="Calibri Light" panose="020F0302020204030204" pitchFamily="34" charset="0"/>
              </a:rPr>
              <a:t>Changement de l’AM (+ cause): </a:t>
            </a:r>
            <a:r>
              <a:rPr kumimoji="0" lang="fr-FR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cs typeface="Calibri Light" panose="020F0302020204030204" pitchFamily="34" charset="0"/>
              </a:rPr>
              <a:t>N = pas de changement ; E = escalade; D = </a:t>
            </a:r>
            <a:r>
              <a:rPr kumimoji="0" lang="fr-FR" altLang="en-US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cs typeface="Calibri Light" panose="020F0302020204030204" pitchFamily="34" charset="0"/>
              </a:rPr>
              <a:t>desescalade</a:t>
            </a:r>
            <a:r>
              <a:rPr kumimoji="0" lang="fr-FR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cs typeface="Calibri Light" panose="020F0302020204030204" pitchFamily="34" charset="0"/>
              </a:rPr>
              <a:t>; S = changement iv-oral; A = effet indésirable; OU = autre cause; U = ?; </a:t>
            </a:r>
            <a:r>
              <a:rPr kumimoji="0" lang="fr-FR" alt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cs typeface="Calibri Light" panose="020F0302020204030204" pitchFamily="34" charset="0"/>
              </a:rPr>
              <a:t>Si changement : Date du début 1° AM : </a:t>
            </a:r>
            <a:r>
              <a:rPr kumimoji="0" lang="fr-FR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cs typeface="Calibri Light" panose="020F0302020204030204" pitchFamily="34" charset="0"/>
              </a:rPr>
              <a:t>concerne le 1° antimicrobien pour la même indication; </a:t>
            </a:r>
            <a:r>
              <a:rPr kumimoji="0" lang="fr-FR" alt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cs typeface="Calibri Light" panose="020F0302020204030204" pitchFamily="34" charset="0"/>
              </a:rPr>
              <a:t>Dose par jour :</a:t>
            </a:r>
            <a:r>
              <a:rPr kumimoji="0" lang="fr-FR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cs typeface="Calibri Light" panose="020F0302020204030204" pitchFamily="34" charset="0"/>
              </a:rPr>
              <a:t> ex. 3 x 1 g; g = gramme, mg = milligramme, IU = unités internationales</a:t>
            </a:r>
          </a:p>
        </p:txBody>
      </p:sp>
      <p:sp>
        <p:nvSpPr>
          <p:cNvPr id="5" name="Rechteck 1">
            <a:extLst>
              <a:ext uri="{FF2B5EF4-FFF2-40B4-BE49-F238E27FC236}">
                <a16:creationId xmlns:a16="http://schemas.microsoft.com/office/drawing/2014/main" id="{F4E0956C-2470-45F9-B5E3-AB91B85E0529}"/>
              </a:ext>
            </a:extLst>
          </p:cNvPr>
          <p:cNvSpPr/>
          <p:nvPr/>
        </p:nvSpPr>
        <p:spPr>
          <a:xfrm>
            <a:off x="2771800" y="613202"/>
            <a:ext cx="3600400" cy="3775905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01225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38" name="Group 990"/>
          <p:cNvGraphicFramePr>
            <a:graphicFrameLocks noGrp="1"/>
          </p:cNvGraphicFramePr>
          <p:nvPr/>
        </p:nvGraphicFramePr>
        <p:xfrm>
          <a:off x="4306127" y="2482808"/>
          <a:ext cx="4652827" cy="4032847"/>
        </p:xfrm>
        <a:graphic>
          <a:graphicData uri="http://schemas.openxmlformats.org/drawingml/2006/table">
            <a:tbl>
              <a:tblPr/>
              <a:tblGrid>
                <a:gridCol w="14583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48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59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76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2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79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728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7769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925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5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9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45717" marB="45717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IAS 1</a:t>
                      </a:r>
                      <a:endParaRPr kumimoji="0" lang="fr-FR" sz="19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IAS 2</a:t>
                      </a:r>
                      <a:endParaRPr kumimoji="0" lang="fr-FR" sz="19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6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Code IAS</a:t>
                      </a:r>
                      <a:endParaRPr kumimoji="0" lang="fr-FR" sz="9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45717" marB="45717" anchor="b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84406" marR="84406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84406" marR="84406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6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Dispositif pertinent </a:t>
                      </a:r>
                      <a:r>
                        <a:rPr kumimoji="0" lang="fr-FR" sz="900" b="1" i="0" u="none" strike="noStrike" cap="none" normalizeH="0" baseline="3000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(3)</a:t>
                      </a:r>
                    </a:p>
                  </a:txBody>
                  <a:tcPr marL="84406" marR="84406" marT="45717" marB="45717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r-FR" altLang="en-US" sz="900" noProof="0" dirty="0"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9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Oui   </a:t>
                      </a:r>
                      <a:r>
                        <a:rPr lang="fr-FR" altLang="en-US" sz="900" noProof="0" dirty="0"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9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Non  </a:t>
                      </a:r>
                      <a:r>
                        <a:rPr lang="fr-FR" altLang="en-US" sz="900" noProof="0" dirty="0"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9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?</a:t>
                      </a:r>
                    </a:p>
                  </a:txBody>
                  <a:tcPr marL="84406" marR="8440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r-FR" altLang="en-US" sz="900" noProof="0"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9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Oui   </a:t>
                      </a:r>
                      <a:r>
                        <a:rPr lang="fr-FR" altLang="en-US" sz="900" noProof="0"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9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Non  </a:t>
                      </a:r>
                      <a:r>
                        <a:rPr lang="fr-FR" altLang="en-US" sz="900" noProof="0"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9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?</a:t>
                      </a:r>
                    </a:p>
                  </a:txBody>
                  <a:tcPr marL="84406" marR="8440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804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Présent à l‘admission</a:t>
                      </a:r>
                      <a:endParaRPr kumimoji="0" lang="fr-FR" sz="9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45717" marB="45717" anchor="b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r-FR" altLang="en-US" sz="900" noProof="0" dirty="0"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9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Oui   </a:t>
                      </a:r>
                      <a:r>
                        <a:rPr lang="fr-FR" altLang="en-US" sz="900" noProof="0" dirty="0"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9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Non</a:t>
                      </a:r>
                    </a:p>
                  </a:txBody>
                  <a:tcPr marL="84406" marR="84406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r-FR" altLang="en-US" sz="900" noProof="0" dirty="0"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9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Oui   </a:t>
                      </a:r>
                      <a:r>
                        <a:rPr lang="fr-FR" altLang="en-US" sz="900" noProof="0" dirty="0"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9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Non</a:t>
                      </a:r>
                    </a:p>
                  </a:txBody>
                  <a:tcPr marL="84406" marR="84406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804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Si présente à l’admission, séjour lié à la IAS?</a:t>
                      </a:r>
                      <a:endParaRPr kumimoji="0" lang="fr-FR" sz="900" b="1" i="0" u="none" strike="noStrike" cap="none" normalizeH="0" baseline="3000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45717" marB="45717" anchor="b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en-US" sz="900" noProof="0" dirty="0">
                          <a:solidFill>
                            <a:srgbClr val="FF0000"/>
                          </a:solidFill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9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Oui   </a:t>
                      </a:r>
                      <a:r>
                        <a:rPr lang="fr-FR" altLang="en-US" sz="900" noProof="0" dirty="0">
                          <a:solidFill>
                            <a:srgbClr val="FF0000"/>
                          </a:solidFill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9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Non  </a:t>
                      </a:r>
                      <a:r>
                        <a:rPr lang="fr-FR" altLang="en-US" sz="900" noProof="0" dirty="0">
                          <a:solidFill>
                            <a:srgbClr val="FF0000"/>
                          </a:solidFill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9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?</a:t>
                      </a:r>
                    </a:p>
                  </a:txBody>
                  <a:tcPr marL="84406" marR="8440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en-US" sz="900" noProof="0" dirty="0">
                          <a:solidFill>
                            <a:srgbClr val="FF0000"/>
                          </a:solidFill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9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Oui   </a:t>
                      </a:r>
                      <a:r>
                        <a:rPr lang="fr-FR" altLang="en-US" sz="900" noProof="0" dirty="0">
                          <a:solidFill>
                            <a:srgbClr val="FF0000"/>
                          </a:solidFill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9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Non  </a:t>
                      </a:r>
                      <a:r>
                        <a:rPr lang="fr-FR" altLang="en-US" sz="900" noProof="0" dirty="0">
                          <a:solidFill>
                            <a:srgbClr val="FF0000"/>
                          </a:solidFill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9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?</a:t>
                      </a:r>
                    </a:p>
                  </a:txBody>
                  <a:tcPr marL="84406" marR="8440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168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Début de l‘IAS  </a:t>
                      </a:r>
                      <a:r>
                        <a:rPr kumimoji="0" lang="fr-FR" sz="900" b="1" i="0" u="none" strike="noStrike" cap="none" normalizeH="0" baseline="3000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(4)</a:t>
                      </a:r>
                    </a:p>
                  </a:txBody>
                  <a:tcPr marL="84406" marR="84406" marT="45717" marB="45717" anchor="b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      /         /            </a:t>
                      </a:r>
                      <a:r>
                        <a:rPr kumimoji="0" lang="fr-FR" sz="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(jj/mm/aaaa)</a:t>
                      </a:r>
                    </a:p>
                  </a:txBody>
                  <a:tcPr marL="84406" marR="8440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      /         /            </a:t>
                      </a:r>
                      <a:r>
                        <a:rPr kumimoji="0" lang="fr-FR" sz="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(jj/mm/aaaa)</a:t>
                      </a:r>
                      <a:endParaRPr kumimoji="0" lang="fr-FR" sz="9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19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Attribution</a:t>
                      </a:r>
                      <a:endParaRPr kumimoji="0" lang="fr-FR" sz="9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45717" marB="45717" anchor="ctr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/>
                        <a:buChar char="¨"/>
                        <a:tabLst/>
                        <a:defRPr/>
                      </a:pPr>
                      <a:r>
                        <a:rPr kumimoji="0" lang="fr-FR" sz="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 Cet hôpital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/>
                        <a:buChar char="¨"/>
                        <a:tabLst/>
                        <a:defRPr/>
                      </a:pPr>
                      <a:r>
                        <a:rPr kumimoji="0" lang="fr-FR" sz="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 Autre hôpital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/>
                        <a:buChar char="¨"/>
                        <a:tabLst/>
                        <a:defRPr/>
                      </a:pPr>
                      <a:r>
                        <a:rPr kumimoji="0" lang="fr-FR" sz="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 ?</a:t>
                      </a:r>
                    </a:p>
                  </a:txBody>
                  <a:tcPr marL="84406" marR="8440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/>
                        <a:buChar char="¨"/>
                        <a:tabLst/>
                        <a:defRPr/>
                      </a:pPr>
                      <a:r>
                        <a:rPr kumimoji="0" lang="fr-FR" sz="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 Cet hôpital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/>
                        <a:buChar char="¨"/>
                        <a:tabLst/>
                        <a:defRPr/>
                      </a:pPr>
                      <a:r>
                        <a:rPr kumimoji="0" lang="fr-FR" sz="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 Autre hôpital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/>
                        <a:buChar char="¨"/>
                        <a:tabLst/>
                        <a:defRPr/>
                      </a:pPr>
                      <a:r>
                        <a:rPr kumimoji="0" lang="fr-FR" sz="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 ?</a:t>
                      </a:r>
                      <a:endParaRPr kumimoji="0" lang="fr-FR" sz="19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225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9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IAS associée à ce service</a:t>
                      </a:r>
                      <a:endParaRPr kumimoji="0" lang="fr-FR" sz="9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45717" marB="45717" anchor="b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r-FR" altLang="en-US" sz="900" noProof="0"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9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Oui   </a:t>
                      </a:r>
                      <a:r>
                        <a:rPr lang="fr-FR" altLang="en-US" sz="900" noProof="0"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9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Non  </a:t>
                      </a:r>
                      <a:r>
                        <a:rPr lang="fr-FR" altLang="en-US" sz="900" noProof="0"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9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?</a:t>
                      </a:r>
                    </a:p>
                  </a:txBody>
                  <a:tcPr marL="84406" marR="8440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r-FR" altLang="en-US" sz="900" noProof="0"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9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Oui   </a:t>
                      </a:r>
                      <a:r>
                        <a:rPr lang="fr-FR" altLang="en-US" sz="900" noProof="0"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9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Non  </a:t>
                      </a:r>
                      <a:r>
                        <a:rPr lang="fr-FR" altLang="en-US" sz="900" noProof="0"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9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?</a:t>
                      </a:r>
                    </a:p>
                  </a:txBody>
                  <a:tcPr marL="84406" marR="8440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90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Si BSI: Source </a:t>
                      </a:r>
                      <a:r>
                        <a:rPr kumimoji="0" lang="fr-FR" sz="900" b="1" i="0" u="none" strike="noStrike" cap="none" normalizeH="0" baseline="3000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(5)</a:t>
                      </a:r>
                    </a:p>
                  </a:txBody>
                  <a:tcPr marL="84406" marR="84406" marT="45717" marB="45717" anchor="b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  <a:endParaRPr kumimoji="0" lang="fr-FR" sz="19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  <a:endParaRPr kumimoji="0" lang="fr-FR" sz="19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0156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9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45717" marB="45717" anchor="b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Code MO</a:t>
                      </a:r>
                    </a:p>
                  </a:txBody>
                  <a:tcPr marL="84406" marR="84406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Résistance </a:t>
                      </a:r>
                      <a:endParaRPr kumimoji="0" lang="fr-FR" sz="800" b="0" i="0" u="none" strike="noStrike" cap="none" normalizeH="0" baseline="3000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fr-FR" sz="800" noProof="0">
                          <a:solidFill>
                            <a:schemeClr val="tx1"/>
                          </a:solidFill>
                          <a:latin typeface="Calibri Light" pitchFamily="34" charset="0"/>
                        </a:rPr>
                        <a:t>PDR</a:t>
                      </a:r>
                    </a:p>
                  </a:txBody>
                  <a:tcPr marL="84406" marR="84406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Code MO</a:t>
                      </a:r>
                    </a:p>
                  </a:txBody>
                  <a:tcPr marL="84406" marR="84406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Résistance </a:t>
                      </a:r>
                      <a:endParaRPr kumimoji="0" lang="fr-FR" sz="800" b="0" i="0" u="none" strike="noStrike" cap="none" normalizeH="0" baseline="3000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noProof="0">
                          <a:solidFill>
                            <a:schemeClr val="tx1"/>
                          </a:solidFill>
                          <a:latin typeface="Calibri Light" pitchFamily="34" charset="0"/>
                        </a:rPr>
                        <a:t>PDR</a:t>
                      </a:r>
                    </a:p>
                  </a:txBody>
                  <a:tcPr marL="84406" marR="84406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703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AB </a:t>
                      </a:r>
                      <a:r>
                        <a:rPr kumimoji="0" lang="fr-FR" sz="800" b="0" i="0" u="none" strike="noStrike" cap="none" normalizeH="0" baseline="3000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(6)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SIR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AB </a:t>
                      </a:r>
                      <a:r>
                        <a:rPr kumimoji="0" lang="fr-FR" sz="800" b="0" i="0" u="none" strike="noStrike" cap="none" normalizeH="0" baseline="3000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(6)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SIR</a:t>
                      </a:r>
                    </a:p>
                  </a:txBody>
                  <a:tcPr marL="0" marR="0" marT="0" marB="0" anchor="ctr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9627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Microorganisme 1</a:t>
                      </a:r>
                      <a:endParaRPr kumimoji="0" lang="fr-FR" sz="9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42203" marR="42203" anchor="ctr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  <a:endParaRPr kumimoji="0" lang="fr-FR" sz="19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  <a:endParaRPr kumimoji="0" lang="fr-FR" sz="19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962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9627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Microorganisme 2</a:t>
                      </a:r>
                      <a:endParaRPr kumimoji="0" lang="fr-FR" sz="9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42203" marR="42203" anchor="ctr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  <a:endParaRPr kumimoji="0" lang="fr-FR" sz="19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  <a:endParaRPr kumimoji="0" lang="fr-FR" sz="19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962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9627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Microorganisme 3</a:t>
                      </a:r>
                      <a:endParaRPr kumimoji="0" lang="fr-FR" sz="9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42203" marR="42203" anchor="ctr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  <a:endParaRPr kumimoji="0" lang="fr-FR" sz="19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  <a:endParaRPr kumimoji="0" lang="fr-FR" sz="19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962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6235" name="Rectangle 172"/>
          <p:cNvSpPr>
            <a:spLocks noChangeArrowheads="1"/>
          </p:cNvSpPr>
          <p:nvPr/>
        </p:nvSpPr>
        <p:spPr bwMode="auto">
          <a:xfrm>
            <a:off x="184644" y="476676"/>
            <a:ext cx="3921369" cy="4505540"/>
          </a:xfrm>
          <a:prstGeom prst="rect">
            <a:avLst/>
          </a:prstGeom>
          <a:noFill/>
          <a:ln w="28575">
            <a:solidFill>
              <a:srgbClr val="3399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77925" tIns="38963" rIns="77925" bIns="38963">
            <a:spAutoFit/>
          </a:bodyPr>
          <a:lstStyle>
            <a:lvl1pPr defTabSz="652463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52463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52463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52463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52463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en-US" sz="900" b="1" dirty="0"/>
              <a:t>Code de l‘établissement</a:t>
            </a:r>
            <a:r>
              <a:rPr lang="fr-FR" altLang="en-US" sz="900" dirty="0"/>
              <a:t> </a:t>
            </a:r>
            <a:r>
              <a:rPr lang="fr-FR" altLang="en-US" sz="900" dirty="0">
                <a:solidFill>
                  <a:srgbClr val="000000"/>
                </a:solidFill>
              </a:rPr>
              <a:t>[_________] </a:t>
            </a:r>
            <a:r>
              <a:rPr lang="fr-FR" altLang="en-US" sz="900" b="1" dirty="0">
                <a:solidFill>
                  <a:srgbClr val="000000"/>
                </a:solidFill>
              </a:rPr>
              <a:t>Code du service</a:t>
            </a:r>
            <a:r>
              <a:rPr lang="fr-FR" altLang="en-US" sz="900" dirty="0">
                <a:solidFill>
                  <a:srgbClr val="000000"/>
                </a:solidFill>
              </a:rPr>
              <a:t> [__________]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en-US" sz="900" b="1" dirty="0">
                <a:solidFill>
                  <a:srgbClr val="000000"/>
                </a:solidFill>
              </a:rPr>
              <a:t>Date de l‘enquête :   ___  / ___  /  </a:t>
            </a:r>
            <a:r>
              <a:rPr lang="fr-FR" altLang="en-US" sz="900" dirty="0">
                <a:solidFill>
                  <a:srgbClr val="000000"/>
                </a:solidFill>
              </a:rPr>
              <a:t>20</a:t>
            </a:r>
            <a:r>
              <a:rPr lang="fr-FR" altLang="en-US" sz="900" b="1" dirty="0">
                <a:solidFill>
                  <a:srgbClr val="000000"/>
                </a:solidFill>
              </a:rPr>
              <a:t>___ </a:t>
            </a:r>
            <a:r>
              <a:rPr lang="fr-FR" altLang="en-US" sz="900" dirty="0">
                <a:solidFill>
                  <a:srgbClr val="000000"/>
                </a:solidFill>
              </a:rPr>
              <a:t>(</a:t>
            </a:r>
            <a:r>
              <a:rPr lang="fr-FR" altLang="en-US" sz="900" i="1" dirty="0" err="1">
                <a:solidFill>
                  <a:srgbClr val="000000"/>
                </a:solidFill>
              </a:rPr>
              <a:t>jj</a:t>
            </a:r>
            <a:r>
              <a:rPr lang="fr-FR" altLang="en-US" sz="900" i="1" dirty="0">
                <a:solidFill>
                  <a:srgbClr val="000000"/>
                </a:solidFill>
              </a:rPr>
              <a:t>/mm/</a:t>
            </a:r>
            <a:r>
              <a:rPr lang="fr-FR" altLang="en-US" sz="900" i="1" dirty="0" err="1">
                <a:solidFill>
                  <a:srgbClr val="000000"/>
                </a:solidFill>
              </a:rPr>
              <a:t>aaaa</a:t>
            </a:r>
            <a:r>
              <a:rPr lang="fr-FR" altLang="en-US" sz="900" dirty="0">
                <a:solidFill>
                  <a:srgbClr val="000000"/>
                </a:solidFill>
              </a:rPr>
              <a:t>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en-US" sz="900" b="1" dirty="0">
                <a:solidFill>
                  <a:srgbClr val="000000"/>
                </a:solidFill>
              </a:rPr>
              <a:t>Code patient  </a:t>
            </a:r>
            <a:r>
              <a:rPr lang="fr-FR" altLang="en-US" sz="900" dirty="0">
                <a:solidFill>
                  <a:srgbClr val="000000"/>
                </a:solidFill>
              </a:rPr>
              <a:t>[________________________________]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en-US" sz="900" b="1" dirty="0">
                <a:solidFill>
                  <a:srgbClr val="000000"/>
                </a:solidFill>
              </a:rPr>
              <a:t>Age </a:t>
            </a:r>
            <a:r>
              <a:rPr lang="fr-FR" altLang="en-US" sz="900" dirty="0">
                <a:solidFill>
                  <a:srgbClr val="000000"/>
                </a:solidFill>
              </a:rPr>
              <a:t>(ans) : [____] ans ;   Age &lt; 2 ans : [_____] mois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fr-FR" altLang="en-US" sz="900" b="1" dirty="0">
                <a:solidFill>
                  <a:srgbClr val="000000"/>
                </a:solidFill>
              </a:rPr>
              <a:t>Genre :  </a:t>
            </a:r>
            <a:r>
              <a:rPr lang="fr-FR" altLang="en-US" sz="1000" dirty="0">
                <a:sym typeface="Wingdings" pitchFamily="2" charset="2"/>
              </a:rPr>
              <a:t></a:t>
            </a:r>
            <a:r>
              <a:rPr lang="fr-FR" altLang="en-US" sz="900" dirty="0">
                <a:sym typeface="Wingdings" pitchFamily="2" charset="2"/>
              </a:rPr>
              <a:t> M  </a:t>
            </a:r>
            <a:r>
              <a:rPr lang="fr-FR" altLang="en-US" sz="1000" dirty="0">
                <a:sym typeface="Wingdings" pitchFamily="2" charset="2"/>
              </a:rPr>
              <a:t></a:t>
            </a:r>
            <a:r>
              <a:rPr lang="fr-FR" altLang="en-US" sz="900" dirty="0">
                <a:sym typeface="Wingdings" pitchFamily="2" charset="2"/>
              </a:rPr>
              <a:t>  F</a:t>
            </a:r>
            <a:endParaRPr lang="fr-FR" altLang="en-US" sz="900" dirty="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en-US" sz="900" b="1" dirty="0">
                <a:solidFill>
                  <a:srgbClr val="000000"/>
                </a:solidFill>
              </a:rPr>
              <a:t>Date d‘admission :  ___  / ___  /  _____ </a:t>
            </a:r>
            <a:r>
              <a:rPr lang="fr-FR" altLang="en-US" sz="900" dirty="0">
                <a:solidFill>
                  <a:srgbClr val="000000"/>
                </a:solidFill>
              </a:rPr>
              <a:t>(</a:t>
            </a:r>
            <a:r>
              <a:rPr lang="fr-FR" altLang="en-US" sz="900" i="1" dirty="0" err="1">
                <a:solidFill>
                  <a:srgbClr val="000000"/>
                </a:solidFill>
              </a:rPr>
              <a:t>jj</a:t>
            </a:r>
            <a:r>
              <a:rPr lang="fr-FR" altLang="en-US" sz="900" i="1" dirty="0">
                <a:solidFill>
                  <a:srgbClr val="000000"/>
                </a:solidFill>
              </a:rPr>
              <a:t>/mm/</a:t>
            </a:r>
            <a:r>
              <a:rPr lang="fr-FR" altLang="en-US" sz="900" i="1" dirty="0" err="1">
                <a:solidFill>
                  <a:srgbClr val="000000"/>
                </a:solidFill>
              </a:rPr>
              <a:t>aaaa</a:t>
            </a:r>
            <a:r>
              <a:rPr lang="fr-FR" altLang="en-US" sz="900" dirty="0">
                <a:solidFill>
                  <a:srgbClr val="000000"/>
                </a:solidFill>
              </a:rPr>
              <a:t>)</a:t>
            </a:r>
          </a:p>
          <a:p>
            <a:pPr eaLnBrk="1" hangingPunct="1">
              <a:spcBef>
                <a:spcPts val="767"/>
              </a:spcBef>
              <a:buNone/>
            </a:pPr>
            <a:r>
              <a:rPr lang="fr-FR" altLang="en-US" sz="900" b="1" dirty="0">
                <a:solidFill>
                  <a:srgbClr val="000000"/>
                </a:solidFill>
              </a:rPr>
              <a:t>Spécialité du patient</a:t>
            </a:r>
            <a:r>
              <a:rPr lang="fr-FR" altLang="en-US" sz="900" dirty="0">
                <a:solidFill>
                  <a:srgbClr val="000000"/>
                </a:solidFill>
              </a:rPr>
              <a:t> [__________]			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en-US" sz="900" b="1" dirty="0">
                <a:solidFill>
                  <a:srgbClr val="000000"/>
                </a:solidFill>
              </a:rPr>
              <a:t>Intervention chirurgicale depuis l‘admission :  </a:t>
            </a:r>
          </a:p>
          <a:p>
            <a:pPr eaLnBrk="1" hangingPunct="1">
              <a:spcBef>
                <a:spcPts val="256"/>
              </a:spcBef>
              <a:buNone/>
            </a:pPr>
            <a:r>
              <a:rPr lang="fr-FR" altLang="en-US" sz="1000" dirty="0">
                <a:sym typeface="Wingdings" pitchFamily="2" charset="2"/>
              </a:rPr>
              <a:t></a:t>
            </a:r>
            <a:r>
              <a:rPr lang="fr-FR" altLang="en-US" sz="900" dirty="0">
                <a:sym typeface="Wingdings" pitchFamily="2" charset="2"/>
              </a:rPr>
              <a:t> Non</a:t>
            </a:r>
            <a:r>
              <a:rPr lang="fr-FR" altLang="en-US" sz="900" dirty="0">
                <a:solidFill>
                  <a:srgbClr val="000000"/>
                </a:solidFill>
              </a:rPr>
              <a:t>	</a:t>
            </a:r>
            <a:r>
              <a:rPr lang="fr-FR" altLang="en-US" sz="1000" dirty="0">
                <a:sym typeface="Wingdings" pitchFamily="2" charset="2"/>
              </a:rPr>
              <a:t> </a:t>
            </a:r>
            <a:r>
              <a:rPr lang="fr-FR" altLang="en-US" sz="900" dirty="0">
                <a:sym typeface="Wingdings" pitchFamily="2" charset="2"/>
              </a:rPr>
              <a:t> Intervention mini-invasive/non-NHSN	</a:t>
            </a:r>
            <a:r>
              <a:rPr lang="fr-FR" altLang="en-US" sz="1000" dirty="0">
                <a:sym typeface="Wingdings" pitchFamily="2" charset="2"/>
              </a:rPr>
              <a:t></a:t>
            </a:r>
            <a:r>
              <a:rPr lang="fr-FR" altLang="en-US" sz="900" dirty="0">
                <a:sym typeface="Wingdings" pitchFamily="2" charset="2"/>
              </a:rPr>
              <a:t> Pas d‘information</a:t>
            </a:r>
            <a:endParaRPr lang="fr-FR" altLang="en-US" sz="9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256"/>
              </a:spcBef>
              <a:buNone/>
            </a:pPr>
            <a:r>
              <a:rPr lang="fr-FR" altLang="en-US" sz="1000" dirty="0">
                <a:sym typeface="Wingdings" pitchFamily="2" charset="2"/>
              </a:rPr>
              <a:t></a:t>
            </a:r>
            <a:r>
              <a:rPr lang="fr-FR" altLang="en-US" sz="900" dirty="0">
                <a:sym typeface="Wingdings" pitchFamily="2" charset="2"/>
              </a:rPr>
              <a:t> Intervention NHSN →</a:t>
            </a:r>
            <a:r>
              <a:rPr lang="fr-FR" altLang="en-US" sz="900" dirty="0">
                <a:solidFill>
                  <a:srgbClr val="000000"/>
                </a:solidFill>
              </a:rPr>
              <a:t> </a:t>
            </a:r>
            <a:r>
              <a:rPr lang="fr-FR" altLang="en-US" sz="900" dirty="0"/>
              <a:t>[__________] 	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en-US" sz="900" b="1" dirty="0" err="1"/>
              <a:t>McCabe</a:t>
            </a:r>
            <a:r>
              <a:rPr lang="fr-FR" altLang="en-US" sz="900" b="1" dirty="0"/>
              <a:t> score</a:t>
            </a:r>
            <a:r>
              <a:rPr lang="fr-FR" altLang="en-US" sz="900" dirty="0"/>
              <a:t>:  	</a:t>
            </a:r>
          </a:p>
          <a:p>
            <a:pPr eaLnBrk="1" hangingPunct="1">
              <a:spcBef>
                <a:spcPts val="256"/>
              </a:spcBef>
              <a:buNone/>
            </a:pPr>
            <a:r>
              <a:rPr lang="fr-FR" altLang="en-US" sz="1000" dirty="0">
                <a:sym typeface="Wingdings" pitchFamily="2" charset="2"/>
              </a:rPr>
              <a:t></a:t>
            </a:r>
            <a:r>
              <a:rPr lang="fr-FR" altLang="en-US" sz="900" dirty="0">
                <a:sym typeface="Wingdings" pitchFamily="2" charset="2"/>
              </a:rPr>
              <a:t> </a:t>
            </a:r>
            <a:r>
              <a:rPr lang="fr-FR" altLang="en-US" sz="900" dirty="0"/>
              <a:t>Pathologie non-fatale </a:t>
            </a:r>
            <a:r>
              <a:rPr lang="fr-FR" altLang="en-US" sz="1000" dirty="0">
                <a:sym typeface="Wingdings" pitchFamily="2" charset="2"/>
              </a:rPr>
              <a:t></a:t>
            </a:r>
            <a:r>
              <a:rPr lang="fr-FR" altLang="en-US" sz="900" dirty="0">
                <a:sym typeface="Wingdings" pitchFamily="2" charset="2"/>
              </a:rPr>
              <a:t> </a:t>
            </a:r>
            <a:r>
              <a:rPr lang="fr-FR" sz="900" dirty="0"/>
              <a:t>Pathologie avec évolution fatale dans 5 ans </a:t>
            </a:r>
            <a:endParaRPr lang="fr-FR" altLang="en-US" sz="900" dirty="0"/>
          </a:p>
          <a:p>
            <a:pPr eaLnBrk="1" hangingPunct="1">
              <a:spcBef>
                <a:spcPts val="256"/>
              </a:spcBef>
              <a:buNone/>
            </a:pPr>
            <a:r>
              <a:rPr lang="fr-FR" altLang="en-US" sz="1000" dirty="0">
                <a:sym typeface="Wingdings" pitchFamily="2" charset="2"/>
              </a:rPr>
              <a:t></a:t>
            </a:r>
            <a:r>
              <a:rPr lang="fr-FR" altLang="en-US" sz="900" dirty="0">
                <a:sym typeface="Wingdings" pitchFamily="2" charset="2"/>
              </a:rPr>
              <a:t> </a:t>
            </a:r>
            <a:r>
              <a:rPr lang="fr-FR" sz="900" dirty="0"/>
              <a:t>Pathologie avec évolution fatale dans 12 mois</a:t>
            </a:r>
            <a:r>
              <a:rPr lang="fr-FR" altLang="en-US" sz="900" dirty="0">
                <a:sym typeface="Wingdings" pitchFamily="2" charset="2"/>
              </a:rPr>
              <a:t> </a:t>
            </a:r>
            <a:r>
              <a:rPr lang="fr-FR" altLang="en-US" sz="1000" dirty="0">
                <a:sym typeface="Wingdings" pitchFamily="2" charset="2"/>
              </a:rPr>
              <a:t></a:t>
            </a:r>
            <a:r>
              <a:rPr lang="fr-FR" altLang="en-US" sz="900" dirty="0"/>
              <a:t> Pas d‘information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en-US" sz="900" b="1" dirty="0"/>
              <a:t>Nouveau-né, Poids de naissance : </a:t>
            </a:r>
            <a:r>
              <a:rPr lang="fr-FR" altLang="en-US" sz="900" dirty="0"/>
              <a:t>[______] grammes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fr-FR" altLang="en-US" sz="900" b="1" dirty="0">
                <a:solidFill>
                  <a:srgbClr val="FF0000"/>
                </a:solidFill>
              </a:rPr>
              <a:t>Enfant &lt;16 ans, poids:  </a:t>
            </a:r>
            <a:r>
              <a:rPr lang="fr-FR" altLang="en-US" sz="900" dirty="0">
                <a:solidFill>
                  <a:srgbClr val="FF0000"/>
                </a:solidFill>
              </a:rPr>
              <a:t>[______] </a:t>
            </a:r>
            <a:r>
              <a:rPr lang="fr-FR" altLang="en-US" sz="900" b="1" dirty="0">
                <a:solidFill>
                  <a:srgbClr val="FF0000"/>
                </a:solidFill>
              </a:rPr>
              <a:t> taille:  </a:t>
            </a:r>
            <a:r>
              <a:rPr lang="fr-FR" altLang="en-US" sz="900" dirty="0">
                <a:solidFill>
                  <a:srgbClr val="FF0000"/>
                </a:solidFill>
              </a:rPr>
              <a:t>[______] 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fr-FR" altLang="en-US" sz="900" b="1" dirty="0">
                <a:solidFill>
                  <a:srgbClr val="000000"/>
                </a:solidFill>
              </a:rPr>
              <a:t>Cathéter central :                                          	</a:t>
            </a:r>
            <a:r>
              <a:rPr lang="fr-FR" altLang="en-US" sz="900" dirty="0">
                <a:sym typeface="Wingdings" panose="05000000000000000000" pitchFamily="2" charset="2"/>
              </a:rPr>
              <a:t></a:t>
            </a:r>
            <a:r>
              <a:rPr lang="fr-FR" altLang="en-US" sz="900" dirty="0">
                <a:solidFill>
                  <a:srgbClr val="000000"/>
                </a:solidFill>
              </a:rPr>
              <a:t> Non </a:t>
            </a:r>
            <a:r>
              <a:rPr lang="fr-FR" altLang="en-US" sz="900" dirty="0">
                <a:sym typeface="Wingdings" panose="05000000000000000000" pitchFamily="2" charset="2"/>
              </a:rPr>
              <a:t></a:t>
            </a:r>
            <a:r>
              <a:rPr lang="fr-FR" altLang="en-US" sz="900" dirty="0">
                <a:solidFill>
                  <a:srgbClr val="000000"/>
                </a:solidFill>
              </a:rPr>
              <a:t> Oui </a:t>
            </a:r>
            <a:r>
              <a:rPr lang="fr-FR" altLang="en-US" sz="900" dirty="0">
                <a:sym typeface="Wingdings" panose="05000000000000000000" pitchFamily="2" charset="2"/>
              </a:rPr>
              <a:t></a:t>
            </a:r>
            <a:r>
              <a:rPr lang="fr-FR" altLang="en-US" sz="900" dirty="0">
                <a:solidFill>
                  <a:srgbClr val="000000"/>
                </a:solidFill>
              </a:rPr>
              <a:t> ?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en-US" sz="900" b="1" dirty="0">
                <a:solidFill>
                  <a:srgbClr val="000000"/>
                </a:solidFill>
              </a:rPr>
              <a:t>Cathéter périphérique :		</a:t>
            </a:r>
            <a:r>
              <a:rPr lang="fr-FR" altLang="en-US" sz="900" dirty="0">
                <a:sym typeface="Wingdings" panose="05000000000000000000" pitchFamily="2" charset="2"/>
              </a:rPr>
              <a:t></a:t>
            </a:r>
            <a:r>
              <a:rPr lang="fr-FR" altLang="en-US" sz="900" dirty="0">
                <a:solidFill>
                  <a:srgbClr val="000000"/>
                </a:solidFill>
              </a:rPr>
              <a:t> Non </a:t>
            </a:r>
            <a:r>
              <a:rPr lang="fr-FR" altLang="en-US" sz="900" dirty="0">
                <a:sym typeface="Wingdings" panose="05000000000000000000" pitchFamily="2" charset="2"/>
              </a:rPr>
              <a:t></a:t>
            </a:r>
            <a:r>
              <a:rPr lang="fr-FR" altLang="en-US" sz="900" dirty="0">
                <a:solidFill>
                  <a:srgbClr val="000000"/>
                </a:solidFill>
              </a:rPr>
              <a:t> Oui </a:t>
            </a:r>
            <a:r>
              <a:rPr lang="fr-FR" altLang="en-US" sz="900" dirty="0">
                <a:sym typeface="Wingdings" panose="05000000000000000000" pitchFamily="2" charset="2"/>
              </a:rPr>
              <a:t></a:t>
            </a:r>
            <a:r>
              <a:rPr lang="fr-FR" altLang="en-US" sz="900" dirty="0">
                <a:solidFill>
                  <a:srgbClr val="000000"/>
                </a:solidFill>
              </a:rPr>
              <a:t> ?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en-US" sz="900" b="1" dirty="0">
                <a:solidFill>
                  <a:srgbClr val="000000"/>
                </a:solidFill>
              </a:rPr>
              <a:t>Sonde urinaire </a:t>
            </a:r>
            <a:r>
              <a:rPr lang="fr-FR" altLang="en-US" sz="900" dirty="0">
                <a:solidFill>
                  <a:srgbClr val="000000"/>
                </a:solidFill>
              </a:rPr>
              <a:t>:    	                     	</a:t>
            </a:r>
            <a:r>
              <a:rPr lang="fr-FR" altLang="en-US" sz="900" dirty="0">
                <a:sym typeface="Wingdings" panose="05000000000000000000" pitchFamily="2" charset="2"/>
              </a:rPr>
              <a:t></a:t>
            </a:r>
            <a:r>
              <a:rPr lang="fr-FR" altLang="en-US" sz="900" dirty="0">
                <a:solidFill>
                  <a:srgbClr val="000000"/>
                </a:solidFill>
              </a:rPr>
              <a:t> Non </a:t>
            </a:r>
            <a:r>
              <a:rPr lang="fr-FR" altLang="en-US" sz="900" dirty="0">
                <a:sym typeface="Wingdings" panose="05000000000000000000" pitchFamily="2" charset="2"/>
              </a:rPr>
              <a:t></a:t>
            </a:r>
            <a:r>
              <a:rPr lang="fr-FR" altLang="en-US" sz="900" dirty="0">
                <a:solidFill>
                  <a:srgbClr val="000000"/>
                </a:solidFill>
              </a:rPr>
              <a:t> Oui </a:t>
            </a:r>
            <a:r>
              <a:rPr lang="fr-FR" altLang="en-US" sz="900" dirty="0">
                <a:sym typeface="Wingdings" panose="05000000000000000000" pitchFamily="2" charset="2"/>
              </a:rPr>
              <a:t></a:t>
            </a:r>
            <a:r>
              <a:rPr lang="fr-FR" altLang="en-US" sz="900" dirty="0">
                <a:solidFill>
                  <a:srgbClr val="000000"/>
                </a:solidFill>
              </a:rPr>
              <a:t> ?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en-US" sz="900" b="1" dirty="0">
                <a:solidFill>
                  <a:srgbClr val="000000"/>
                </a:solidFill>
              </a:rPr>
              <a:t>Ventilation (intubé) :	                   	</a:t>
            </a:r>
            <a:r>
              <a:rPr lang="fr-FR" altLang="en-US" sz="900" dirty="0">
                <a:sym typeface="Wingdings" panose="05000000000000000000" pitchFamily="2" charset="2"/>
              </a:rPr>
              <a:t></a:t>
            </a:r>
            <a:r>
              <a:rPr lang="fr-FR" altLang="en-US" sz="900" dirty="0">
                <a:solidFill>
                  <a:srgbClr val="000000"/>
                </a:solidFill>
              </a:rPr>
              <a:t> Non </a:t>
            </a:r>
            <a:r>
              <a:rPr lang="fr-FR" altLang="en-US" sz="900" dirty="0">
                <a:sym typeface="Wingdings" panose="05000000000000000000" pitchFamily="2" charset="2"/>
              </a:rPr>
              <a:t></a:t>
            </a:r>
            <a:r>
              <a:rPr lang="fr-FR" altLang="en-US" sz="900" dirty="0">
                <a:solidFill>
                  <a:srgbClr val="000000"/>
                </a:solidFill>
              </a:rPr>
              <a:t> Oui </a:t>
            </a:r>
            <a:r>
              <a:rPr lang="fr-FR" altLang="en-US" sz="900" dirty="0">
                <a:sym typeface="Wingdings" panose="05000000000000000000" pitchFamily="2" charset="2"/>
              </a:rPr>
              <a:t></a:t>
            </a:r>
            <a:r>
              <a:rPr lang="fr-FR" altLang="en-US" sz="900" dirty="0">
                <a:solidFill>
                  <a:srgbClr val="000000"/>
                </a:solidFill>
              </a:rPr>
              <a:t> ?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en-US" sz="900" dirty="0"/>
              <a:t>Le patient reçoit des </a:t>
            </a:r>
            <a:r>
              <a:rPr lang="fr-FR" altLang="en-US" sz="900" b="1" dirty="0"/>
              <a:t>antimicrobiens </a:t>
            </a:r>
            <a:r>
              <a:rPr lang="fr-FR" altLang="en-US" sz="900" baseline="30000" dirty="0"/>
              <a:t>(1)</a:t>
            </a:r>
            <a:r>
              <a:rPr lang="fr-FR" altLang="en-US" sz="900" dirty="0"/>
              <a:t>:     	</a:t>
            </a:r>
            <a:r>
              <a:rPr lang="fr-FR" altLang="en-US" sz="900" dirty="0">
                <a:sym typeface="Wingdings" panose="05000000000000000000" pitchFamily="2" charset="2"/>
              </a:rPr>
              <a:t></a:t>
            </a:r>
            <a:r>
              <a:rPr lang="fr-FR" altLang="en-US" sz="900" dirty="0">
                <a:solidFill>
                  <a:srgbClr val="000000"/>
                </a:solidFill>
              </a:rPr>
              <a:t> Non </a:t>
            </a:r>
            <a:r>
              <a:rPr lang="fr-FR" altLang="en-US" sz="900" dirty="0">
                <a:sym typeface="Wingdings" panose="05000000000000000000" pitchFamily="2" charset="2"/>
              </a:rPr>
              <a:t></a:t>
            </a:r>
            <a:r>
              <a:rPr lang="fr-FR" altLang="en-US" sz="900" dirty="0">
                <a:solidFill>
                  <a:srgbClr val="000000"/>
                </a:solidFill>
              </a:rPr>
              <a:t> Oui</a:t>
            </a:r>
            <a:endParaRPr lang="fr-FR" altLang="en-US" sz="900" dirty="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en-US" sz="900" dirty="0"/>
              <a:t>Le patient a une </a:t>
            </a:r>
            <a:r>
              <a:rPr lang="fr-FR" altLang="en-US" sz="900" b="1" dirty="0"/>
              <a:t>infection associée aux soins (IAS)</a:t>
            </a:r>
            <a:r>
              <a:rPr lang="fr-FR" altLang="en-US" sz="900" baseline="30000" dirty="0"/>
              <a:t>(2)</a:t>
            </a:r>
            <a:r>
              <a:rPr lang="fr-FR" altLang="en-US" sz="900" dirty="0"/>
              <a:t>:    </a:t>
            </a:r>
            <a:r>
              <a:rPr lang="fr-FR" altLang="en-US" sz="900" dirty="0">
                <a:sym typeface="Wingdings" panose="05000000000000000000" pitchFamily="2" charset="2"/>
              </a:rPr>
              <a:t></a:t>
            </a:r>
            <a:r>
              <a:rPr lang="fr-FR" altLang="en-US" sz="900" dirty="0">
                <a:solidFill>
                  <a:srgbClr val="000000"/>
                </a:solidFill>
              </a:rPr>
              <a:t> Non </a:t>
            </a:r>
            <a:r>
              <a:rPr lang="fr-FR" altLang="en-US" sz="900" dirty="0">
                <a:sym typeface="Wingdings" panose="05000000000000000000" pitchFamily="2" charset="2"/>
              </a:rPr>
              <a:t></a:t>
            </a:r>
            <a:r>
              <a:rPr lang="fr-FR" altLang="en-US" sz="900" dirty="0">
                <a:solidFill>
                  <a:srgbClr val="000000"/>
                </a:solidFill>
              </a:rPr>
              <a:t> Oui</a:t>
            </a:r>
            <a:endParaRPr lang="fr-FR" altLang="en-US" sz="900" dirty="0"/>
          </a:p>
        </p:txBody>
      </p:sp>
      <p:sp>
        <p:nvSpPr>
          <p:cNvPr id="6239" name="Rectangle 925"/>
          <p:cNvSpPr>
            <a:spLocks noChangeArrowheads="1"/>
          </p:cNvSpPr>
          <p:nvPr/>
        </p:nvSpPr>
        <p:spPr bwMode="auto">
          <a:xfrm>
            <a:off x="0" y="6021291"/>
            <a:ext cx="4211960" cy="555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7925" tIns="38963" rIns="77925" bIns="38963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500" dirty="0"/>
              <a:t>(1) Le jour de l‘enquête; exception :  prophylaxie chirurgicale → 24h avant 08:00 du jour de l‘enquête – si oui : remplir la section « antimicrobien » ; si &gt; 3 antimicrobiens sont appliques, rajouter une formulaire supplémentaire; (2) [Début de l’infection ≥ jour 3 OU critères applicables pour infections du site chirurgical (intervention chirurgicale dans les derniers 30/90 jours) OU sortie de l’hôpital mais réadmission &lt; 48h OU infection à </a:t>
            </a:r>
            <a:r>
              <a:rPr lang="fr-FR" altLang="en-US" sz="500" i="1" dirty="0"/>
              <a:t>C. difficile </a:t>
            </a:r>
            <a:r>
              <a:rPr lang="fr-FR" altLang="en-US" sz="500" dirty="0"/>
              <a:t>après une sortie &lt; 28 jours OU début &lt;j3 après procédure/dispositif invasifs  à J1 ou J2] ET [les critères d’une IAS sont requis  le jour de l’enquête OU un traitement pour une IAS au jour de l’enquête est installé (après avoir rempli les critères d’une IAS avant)] – si oui : remplir la section « infection associée aux soins » ; si &gt; 2 IAS, rajouter une formulaire supplémentaire</a:t>
            </a:r>
            <a:r>
              <a:rPr lang="fr-FR" altLang="en-US" sz="600" dirty="0"/>
              <a:t>.</a:t>
            </a:r>
          </a:p>
        </p:txBody>
      </p:sp>
      <p:sp>
        <p:nvSpPr>
          <p:cNvPr id="23" name="Rectangle 924"/>
          <p:cNvSpPr>
            <a:spLocks noChangeArrowheads="1"/>
          </p:cNvSpPr>
          <p:nvPr/>
        </p:nvSpPr>
        <p:spPr bwMode="auto">
          <a:xfrm>
            <a:off x="4234923" y="6513048"/>
            <a:ext cx="4785762" cy="38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7925" tIns="38963" rIns="77925" bIns="38963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fr-FR" altLang="en-US" sz="500" dirty="0"/>
              <a:t>(3) Dispositif pertinent avant l’IAS (tube </a:t>
            </a:r>
            <a:r>
              <a:rPr lang="fr-FR" altLang="en-US" sz="500" dirty="0" err="1"/>
              <a:t>endo</a:t>
            </a:r>
            <a:r>
              <a:rPr lang="fr-FR" altLang="en-US" sz="500" dirty="0"/>
              <a:t>-trachéal pour PN1-PN5, CVC/CVP pour </a:t>
            </a:r>
            <a:r>
              <a:rPr lang="fr-FR" altLang="en-US" sz="500" dirty="0" err="1"/>
              <a:t>sepsis</a:t>
            </a:r>
            <a:r>
              <a:rPr lang="fr-FR" altLang="en-US" sz="500" dirty="0"/>
              <a:t> [BSI, NEO-LCBI, NEO-CNSB], sonde urinaire pour UTI-A et UTI-B; (4) Si l‘infection n‘est pas présente à l‘admission; (5) C-CVC, C-PVC, S-PUL, S-UTI, S-DIG, S-SSI, S-SST, S-OTH, UO, UNK; (6) AB: </a:t>
            </a:r>
            <a:r>
              <a:rPr lang="fr-FR" altLang="en-US" sz="500" i="1" dirty="0"/>
              <a:t>S. aureus</a:t>
            </a:r>
            <a:r>
              <a:rPr lang="fr-FR" altLang="en-US" sz="500" dirty="0"/>
              <a:t>: OXA+ GLY; </a:t>
            </a:r>
            <a:r>
              <a:rPr lang="fr-FR" altLang="en-US" sz="500" i="1" dirty="0" err="1"/>
              <a:t>Enterococcus</a:t>
            </a:r>
            <a:r>
              <a:rPr lang="fr-FR" altLang="en-US" sz="500" i="1" dirty="0"/>
              <a:t> </a:t>
            </a:r>
            <a:r>
              <a:rPr lang="fr-FR" altLang="en-US" sz="500" dirty="0" err="1"/>
              <a:t>sp</a:t>
            </a:r>
            <a:r>
              <a:rPr lang="fr-FR" altLang="en-US" sz="500" dirty="0"/>
              <a:t>.: GLY; </a:t>
            </a:r>
            <a:r>
              <a:rPr lang="fr-FR" altLang="en-US" sz="500" dirty="0" err="1"/>
              <a:t>Enterobacteriaceae</a:t>
            </a:r>
            <a:r>
              <a:rPr lang="fr-FR" altLang="en-US" sz="500" dirty="0"/>
              <a:t>: C3G + CAR; </a:t>
            </a:r>
            <a:r>
              <a:rPr lang="fr-FR" altLang="en-US" sz="500" i="1" dirty="0"/>
              <a:t>P. </a:t>
            </a:r>
            <a:r>
              <a:rPr lang="fr-FR" altLang="en-US" sz="500" i="1" dirty="0" err="1"/>
              <a:t>aeruginosa</a:t>
            </a:r>
            <a:r>
              <a:rPr lang="fr-FR" altLang="en-US" sz="500" i="1" dirty="0"/>
              <a:t> </a:t>
            </a:r>
            <a:r>
              <a:rPr lang="fr-FR" altLang="en-US" sz="500" dirty="0" err="1"/>
              <a:t>und</a:t>
            </a:r>
            <a:r>
              <a:rPr lang="fr-FR" altLang="en-US" sz="500" dirty="0"/>
              <a:t> </a:t>
            </a:r>
            <a:r>
              <a:rPr lang="fr-FR" altLang="en-US" sz="500" i="1" dirty="0" err="1"/>
              <a:t>Acinetobacter</a:t>
            </a:r>
            <a:r>
              <a:rPr lang="fr-FR" altLang="en-US" sz="500" i="1" dirty="0"/>
              <a:t> </a:t>
            </a:r>
            <a:r>
              <a:rPr lang="fr-FR" altLang="en-US" sz="500" dirty="0" err="1"/>
              <a:t>sp</a:t>
            </a:r>
            <a:r>
              <a:rPr lang="fr-FR" altLang="en-US" sz="500" dirty="0"/>
              <a:t>.: CAR; SIR: S=sensible, I=intermédiaire, R=résistant, U=?; PDR: résistant contre tous les antibiotiques: N = Non, P = potentiellement, C=confirmé, U=?</a:t>
            </a:r>
          </a:p>
        </p:txBody>
      </p:sp>
      <p:graphicFrame>
        <p:nvGraphicFramePr>
          <p:cNvPr id="18" name="Group 975"/>
          <p:cNvGraphicFramePr>
            <a:graphicFrameLocks noGrp="1"/>
          </p:cNvGraphicFramePr>
          <p:nvPr/>
        </p:nvGraphicFramePr>
        <p:xfrm>
          <a:off x="4310582" y="476878"/>
          <a:ext cx="4655713" cy="1506659"/>
        </p:xfrm>
        <a:graphic>
          <a:graphicData uri="http://schemas.openxmlformats.org/drawingml/2006/table">
            <a:tbl>
              <a:tblPr/>
              <a:tblGrid>
                <a:gridCol w="10503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7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49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49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24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61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948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6497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092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1634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60919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Antimicrobien (AM) 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(Substance)</a:t>
                      </a:r>
                    </a:p>
                  </a:txBody>
                  <a:tcPr marL="84406" marR="84406" marT="45743" marB="45743" anchor="ctr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voie</a:t>
                      </a:r>
                    </a:p>
                  </a:txBody>
                  <a:tcPr marL="83077" marR="83077" marT="46824" marB="46824" vert="vert27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Indication</a:t>
                      </a:r>
                    </a:p>
                  </a:txBody>
                  <a:tcPr marL="83077" marR="83077" marT="46824" marB="46824" vert="vert27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Diagnostic</a:t>
                      </a:r>
                    </a:p>
                  </a:txBody>
                  <a:tcPr marL="83077" marR="83077" marT="46824" marB="46824" vert="vert27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Indication documentée</a:t>
                      </a:r>
                      <a:endParaRPr kumimoji="0" lang="fr-FR" sz="8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3077" marR="83077" marT="46824" marB="46824" vert="vert27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Date début de l‘antimicrobien</a:t>
                      </a:r>
                    </a:p>
                  </a:txBody>
                  <a:tcPr marL="83077" marR="83077" marT="46824" marB="46824" vert="vert27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Changement de l‘AM (raison)</a:t>
                      </a:r>
                    </a:p>
                  </a:txBody>
                  <a:tcPr marL="83077" marR="83077" marT="46824" marB="46824" vert="vert27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Si changement: Date du début 1° AM</a:t>
                      </a:r>
                    </a:p>
                  </a:txBody>
                  <a:tcPr marL="83077" marR="83077" marT="46824" marB="46824" vert="vert27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Dose par jour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24" marB="46824"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2975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43" marB="457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24" marB="46824"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24" marB="46824"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24" marB="46824"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24" marB="46824" vert="eaVert" anchor="ctr" horzOverflow="overflow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Applications (par jour)</a:t>
                      </a:r>
                    </a:p>
                  </a:txBody>
                  <a:tcPr marL="83077" marR="83077" marT="46824" marB="46824" vert="vert27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Dose </a:t>
                      </a:r>
                      <a:r>
                        <a:rPr kumimoji="0" lang="fr-FR" sz="8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individuelle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mg/g/IU</a:t>
                      </a:r>
                    </a:p>
                  </a:txBody>
                  <a:tcPr marL="83077" marR="83077" marT="46824" marB="46824" vert="vert27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425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  <a:endParaRPr kumimoji="0" lang="fr-FR" sz="5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45743" marB="45743" anchor="b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84406" marR="84406" marT="45743" marB="4574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84406" marR="84406" marT="45743" marB="4574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84406" marR="84406" marT="45743" marB="4574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84406" marR="84406" marT="45743" marB="4574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/       /</a:t>
                      </a:r>
                    </a:p>
                  </a:txBody>
                  <a:tcPr marL="33231" marR="33231" marT="18000" marB="180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33231" marR="33231" marT="18000" marB="180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/       /</a:t>
                      </a:r>
                    </a:p>
                  </a:txBody>
                  <a:tcPr marL="33231" marR="33231" marT="18000" marB="180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5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33231" marR="33231" marT="36000" marB="360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5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45743" marB="4574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5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45743" marB="4574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425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5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45743" marB="45743" anchor="b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5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45743" marB="4574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5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45743" marB="4574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5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45743" marB="4574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5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45743" marB="4574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/       /</a:t>
                      </a:r>
                    </a:p>
                  </a:txBody>
                  <a:tcPr marL="33231" marR="33231" marT="18000" marB="180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33231" marR="33231" marT="18000" marB="180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/       /</a:t>
                      </a:r>
                    </a:p>
                  </a:txBody>
                  <a:tcPr marL="33231" marR="33231" marT="18000" marB="180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5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45743" marB="4574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5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45743" marB="4574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5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45743" marB="4574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425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  <a:endParaRPr kumimoji="0" lang="fr-FR" sz="5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45743" marB="45743" anchor="b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84406" marR="84406" marT="45743" marB="4574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84406" marR="84406" marT="45743" marB="4574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84406" marR="84406" marT="45743" marB="4574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84406" marR="84406" marT="45743" marB="4574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/       /</a:t>
                      </a:r>
                    </a:p>
                  </a:txBody>
                  <a:tcPr marL="33231" marR="33231" marT="18000" marB="180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33231" marR="33231" marT="18000" marB="180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/       /</a:t>
                      </a:r>
                    </a:p>
                  </a:txBody>
                  <a:tcPr marL="33231" marR="33231" marT="18000" marB="180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5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45743" marB="4574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5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45743" marB="4574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5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45743" marB="4574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9" name="Rectangle 355"/>
          <p:cNvSpPr>
            <a:spLocks noChangeArrowheads="1"/>
          </p:cNvSpPr>
          <p:nvPr/>
        </p:nvSpPr>
        <p:spPr bwMode="auto">
          <a:xfrm>
            <a:off x="4239655" y="1990583"/>
            <a:ext cx="4719294" cy="463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7925" tIns="38963" rIns="77925" bIns="38963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500" b="1" dirty="0"/>
              <a:t>Voie</a:t>
            </a:r>
            <a:r>
              <a:rPr lang="fr-FR" altLang="en-US" sz="500" dirty="0"/>
              <a:t>: P: parentérale, O: orale, R: rectale, I: inhalée;  </a:t>
            </a:r>
            <a:r>
              <a:rPr lang="fr-FR" altLang="en-US" sz="500" b="1" dirty="0"/>
              <a:t>Indication</a:t>
            </a:r>
            <a:r>
              <a:rPr lang="fr-FR" altLang="en-US" sz="500" dirty="0"/>
              <a:t>: infection communautaire (CI), infection acquise à un service de soins de longue durée (LI), infection associée aux soins aigus (HI); prophylaxie chirurgicale : SP1: dose simple, SP2: pendant 1 jour, SP3: &gt; 1 jour ; MP: prophylaxie médicale; O: autre indication ; UI: ?; </a:t>
            </a:r>
            <a:r>
              <a:rPr lang="fr-FR" altLang="en-US" sz="500" b="1" dirty="0"/>
              <a:t>Diagnostic</a:t>
            </a:r>
            <a:r>
              <a:rPr lang="fr-FR" altLang="en-US" sz="500" dirty="0"/>
              <a:t>: voir liste ; </a:t>
            </a:r>
            <a:r>
              <a:rPr lang="fr-FR" altLang="en-US" sz="500" b="1" dirty="0"/>
              <a:t>Indication documentée </a:t>
            </a:r>
            <a:r>
              <a:rPr lang="fr-FR" altLang="en-US" sz="500" dirty="0"/>
              <a:t>(dans le dossier du patient) : Oui/Non ; </a:t>
            </a:r>
            <a:r>
              <a:rPr lang="fr-FR" altLang="en-US" sz="500" b="1" dirty="0"/>
              <a:t>Changement de l’AM (+ cause): </a:t>
            </a:r>
            <a:r>
              <a:rPr lang="fr-FR" altLang="en-US" sz="500" dirty="0"/>
              <a:t>N = pas de changement ; E = escalade; D = </a:t>
            </a:r>
            <a:r>
              <a:rPr lang="fr-FR" altLang="en-US" sz="500" dirty="0" err="1"/>
              <a:t>descalade</a:t>
            </a:r>
            <a:r>
              <a:rPr lang="fr-FR" altLang="en-US" sz="500" dirty="0"/>
              <a:t>; S = changement iv-oral; A = effet indésirable; OU = autre cause; U = ?; </a:t>
            </a:r>
            <a:r>
              <a:rPr lang="fr-FR" altLang="en-US" sz="500" b="1" dirty="0"/>
              <a:t>Si changement : Date du début 1° AM : </a:t>
            </a:r>
            <a:r>
              <a:rPr lang="fr-FR" altLang="en-US" sz="500" dirty="0"/>
              <a:t>concerne le 1° antimicrobien pour la même indication; </a:t>
            </a:r>
            <a:r>
              <a:rPr lang="fr-FR" altLang="en-US" sz="500" b="1" dirty="0"/>
              <a:t>Dose par jour :</a:t>
            </a:r>
            <a:r>
              <a:rPr lang="fr-FR" altLang="en-US" sz="500" dirty="0"/>
              <a:t> ex. 3 x 1 g; g = gramme, mg = milligramme, IU = unités internationales</a:t>
            </a:r>
          </a:p>
        </p:txBody>
      </p:sp>
      <p:sp>
        <p:nvSpPr>
          <p:cNvPr id="43" name="Forme libre 42"/>
          <p:cNvSpPr/>
          <p:nvPr/>
        </p:nvSpPr>
        <p:spPr>
          <a:xfrm>
            <a:off x="3049458" y="1292041"/>
            <a:ext cx="1018485" cy="3186068"/>
          </a:xfrm>
          <a:custGeom>
            <a:avLst/>
            <a:gdLst>
              <a:gd name="connsiteX0" fmla="*/ 0 w 844061"/>
              <a:gd name="connsiteY0" fmla="*/ 3055815 h 3055815"/>
              <a:gd name="connsiteX1" fmla="*/ 695569 w 844061"/>
              <a:gd name="connsiteY1" fmla="*/ 3055815 h 3055815"/>
              <a:gd name="connsiteX2" fmla="*/ 687754 w 844061"/>
              <a:gd name="connsiteY2" fmla="*/ 0 h 3055815"/>
              <a:gd name="connsiteX3" fmla="*/ 844061 w 844061"/>
              <a:gd name="connsiteY3" fmla="*/ 0 h 3055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4061" h="3055815">
                <a:moveTo>
                  <a:pt x="0" y="3055815"/>
                </a:moveTo>
                <a:lnTo>
                  <a:pt x="695569" y="3055815"/>
                </a:lnTo>
                <a:lnTo>
                  <a:pt x="687754" y="0"/>
                </a:lnTo>
                <a:lnTo>
                  <a:pt x="844061" y="0"/>
                </a:lnTo>
              </a:path>
            </a:pathLst>
          </a:custGeom>
          <a:ln w="19050">
            <a:solidFill>
              <a:srgbClr val="339966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7925" tIns="38963" rIns="77925" bIns="38963" rtlCol="0" anchor="ctr"/>
          <a:lstStyle/>
          <a:p>
            <a:pPr algn="ctr"/>
            <a:endParaRPr lang="fr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Forme libre 44"/>
          <p:cNvSpPr/>
          <p:nvPr/>
        </p:nvSpPr>
        <p:spPr>
          <a:xfrm>
            <a:off x="3487047" y="2660196"/>
            <a:ext cx="886254" cy="1992940"/>
          </a:xfrm>
          <a:custGeom>
            <a:avLst/>
            <a:gdLst>
              <a:gd name="connsiteX0" fmla="*/ 0 w 851877"/>
              <a:gd name="connsiteY0" fmla="*/ 1578707 h 1578707"/>
              <a:gd name="connsiteX1" fmla="*/ 726831 w 851877"/>
              <a:gd name="connsiteY1" fmla="*/ 1578707 h 1578707"/>
              <a:gd name="connsiteX2" fmla="*/ 726831 w 851877"/>
              <a:gd name="connsiteY2" fmla="*/ 0 h 1578707"/>
              <a:gd name="connsiteX3" fmla="*/ 851877 w 851877"/>
              <a:gd name="connsiteY3" fmla="*/ 0 h 1578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51877" h="1578707">
                <a:moveTo>
                  <a:pt x="0" y="1578707"/>
                </a:moveTo>
                <a:lnTo>
                  <a:pt x="726831" y="1578707"/>
                </a:lnTo>
                <a:lnTo>
                  <a:pt x="726831" y="0"/>
                </a:lnTo>
                <a:lnTo>
                  <a:pt x="851877" y="0"/>
                </a:lnTo>
              </a:path>
            </a:pathLst>
          </a:custGeom>
          <a:ln w="19050">
            <a:solidFill>
              <a:srgbClr val="339966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7925" tIns="38963" rIns="77925" bIns="38963" rtlCol="0" anchor="ctr"/>
          <a:lstStyle/>
          <a:p>
            <a:pPr algn="ctr"/>
            <a:endParaRPr lang="fr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Rectangle 5"/>
          <p:cNvSpPr>
            <a:spLocks noChangeArrowheads="1"/>
          </p:cNvSpPr>
          <p:nvPr/>
        </p:nvSpPr>
        <p:spPr bwMode="auto">
          <a:xfrm>
            <a:off x="185051" y="58912"/>
            <a:ext cx="8773898" cy="324908"/>
          </a:xfrm>
          <a:prstGeom prst="rect">
            <a:avLst/>
          </a:prstGeom>
          <a:solidFill>
            <a:srgbClr val="CCFFCC">
              <a:alpha val="5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7925" tIns="38963" rIns="77925" bIns="38963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1200" b="1" dirty="0">
                <a:solidFill>
                  <a:srgbClr val="339966"/>
                </a:solidFill>
              </a:rPr>
              <a:t>                </a:t>
            </a:r>
            <a:r>
              <a:rPr lang="fr-FR" altLang="en-US" sz="1600" b="1" dirty="0">
                <a:solidFill>
                  <a:srgbClr val="339966"/>
                </a:solidFill>
              </a:rPr>
              <a:t>Formulaire P – Patient</a:t>
            </a: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8B2D6799-F28B-4141-9E4B-83035F9A6FC4}"/>
              </a:ext>
            </a:extLst>
          </p:cNvPr>
          <p:cNvSpPr/>
          <p:nvPr/>
        </p:nvSpPr>
        <p:spPr>
          <a:xfrm>
            <a:off x="1187624" y="260649"/>
            <a:ext cx="1224136" cy="1296144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b="1" dirty="0">
                <a:latin typeface="Calibri Light" pitchFamily="34" charset="0"/>
              </a:rPr>
              <a:t>Patient</a:t>
            </a:r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BAD18D37-B211-4479-B63D-D12ED70825A1}"/>
              </a:ext>
            </a:extLst>
          </p:cNvPr>
          <p:cNvSpPr/>
          <p:nvPr/>
        </p:nvSpPr>
        <p:spPr>
          <a:xfrm>
            <a:off x="611560" y="908720"/>
            <a:ext cx="1296144" cy="1296144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100" b="1" dirty="0">
                <a:latin typeface="Calibri Light" pitchFamily="34" charset="0"/>
              </a:rPr>
              <a:t>Utilisation des antibiotiques</a:t>
            </a: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CC802220-2763-4D08-B234-B71A8CE2155B}"/>
              </a:ext>
            </a:extLst>
          </p:cNvPr>
          <p:cNvSpPr/>
          <p:nvPr/>
        </p:nvSpPr>
        <p:spPr>
          <a:xfrm>
            <a:off x="1691680" y="908720"/>
            <a:ext cx="1224136" cy="1297261"/>
          </a:xfrm>
          <a:prstGeom prst="ellipse">
            <a:avLst/>
          </a:prstGeom>
          <a:solidFill>
            <a:srgbClr val="FFC000">
              <a:alpha val="57000"/>
            </a:srgb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800" b="1" dirty="0">
                <a:solidFill>
                  <a:schemeClr val="tx1"/>
                </a:solidFill>
                <a:latin typeface="Calibri Light" pitchFamily="34" charset="0"/>
              </a:rPr>
              <a:t>IAS</a:t>
            </a:r>
          </a:p>
        </p:txBody>
      </p:sp>
    </p:spTree>
    <p:extLst>
      <p:ext uri="{BB962C8B-B14F-4D97-AF65-F5344CB8AC3E}">
        <p14:creationId xmlns:p14="http://schemas.microsoft.com/office/powerpoint/2010/main" val="35408967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ctr" rtl="0">
              <a:spcBef>
                <a:spcPts val="0"/>
              </a:spcBef>
              <a:buNone/>
            </a:pPr>
            <a:fld id="{00000000-1234-1234-1234-123412341234}" type="slidenum">
              <a:rPr lang="en" sz="2400" smtClean="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rPr>
              <a:pPr lvl="0" algn="ctr" rtl="0">
                <a:spcBef>
                  <a:spcPts val="0"/>
                </a:spcBef>
                <a:buNone/>
              </a:pPr>
              <a:t>26</a:t>
            </a:fld>
            <a:endParaRPr lang="en" sz="2400">
              <a:solidFill>
                <a:srgbClr val="FFFFFF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4282298"/>
              </p:ext>
            </p:extLst>
          </p:nvPr>
        </p:nvGraphicFramePr>
        <p:xfrm>
          <a:off x="1043608" y="0"/>
          <a:ext cx="6912769" cy="6779679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28502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3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89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1429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3200" dirty="0"/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3000" dirty="0"/>
                        <a:t>Début de la IAS</a:t>
                      </a:r>
                      <a:endParaRPr lang="fr-CH" sz="3000" dirty="0">
                        <a:latin typeface="Calibri Light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1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3200" dirty="0"/>
                        <a:t>ET</a:t>
                      </a:r>
                      <a:endParaRPr lang="fr-CH" sz="3200" b="1" dirty="0">
                        <a:solidFill>
                          <a:schemeClr val="tx1"/>
                        </a:solidFill>
                        <a:latin typeface="Calibri Light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3200" dirty="0"/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3000" dirty="0"/>
                        <a:t>Définition de cas</a:t>
                      </a:r>
                      <a:endParaRPr lang="fr-CH" sz="3000" dirty="0">
                        <a:latin typeface="Calibri Light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9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500" dirty="0"/>
                        <a:t>A partir du jour 3 d’hospitalisation</a:t>
                      </a:r>
                      <a:endParaRPr lang="fr-CH" sz="1500" dirty="0">
                        <a:solidFill>
                          <a:schemeClr val="tx1"/>
                        </a:solidFill>
                        <a:latin typeface="Calibri Light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H" sz="2400" b="1" dirty="0">
                        <a:solidFill>
                          <a:schemeClr val="tx1"/>
                        </a:solidFill>
                        <a:latin typeface="Calibri Light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500" dirty="0">
                          <a:solidFill>
                            <a:schemeClr val="tx1"/>
                          </a:solidFill>
                        </a:rPr>
                        <a:t>Les définitions d’une infection liée aux soins sont remplies le jour de l’enquête </a:t>
                      </a:r>
                      <a:endParaRPr lang="fr-CH" sz="1500" dirty="0">
                        <a:solidFill>
                          <a:schemeClr val="tx1"/>
                        </a:solidFill>
                        <a:latin typeface="Calibri Light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69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500" dirty="0"/>
                        <a:t>OU</a:t>
                      </a:r>
                      <a:endParaRPr lang="fr-CH" sz="1500" dirty="0">
                        <a:solidFill>
                          <a:schemeClr val="tx1"/>
                        </a:solidFill>
                        <a:latin typeface="Calibri Light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5421">
                <a:tc rowSpan="2">
                  <a:txBody>
                    <a:bodyPr/>
                    <a:lstStyle/>
                    <a:p>
                      <a:r>
                        <a:rPr lang="fr-CH" sz="15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Au jour 1 (jour de l’admission) ou au jour 2 ET les critères pour une SSI sont réunis (avec chirurgie il y a 30 jours/90 jours) 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OU</a:t>
                      </a:r>
                      <a:endParaRPr lang="fr-CH" sz="1400" b="0" dirty="0">
                        <a:solidFill>
                          <a:schemeClr val="tx1"/>
                        </a:solidFill>
                        <a:latin typeface="Calibri Light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7163">
                <a:tc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500" dirty="0">
                          <a:solidFill>
                            <a:schemeClr val="tx1"/>
                          </a:solidFill>
                        </a:rPr>
                        <a:t>Le patient reçoit un traitement </a:t>
                      </a:r>
                      <a:r>
                        <a:rPr lang="fr-FR" sz="1500" baseline="300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fr-CH" sz="1500" dirty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ET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H" sz="1400" dirty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500" dirty="0">
                          <a:solidFill>
                            <a:schemeClr val="tx1"/>
                          </a:solidFill>
                        </a:rPr>
                        <a:t>L’infection a répondu aux définitions d’une IAS entre jour de l’entrée et jour de l’enquête</a:t>
                      </a:r>
                      <a:endParaRPr lang="fr-CH" sz="1500" b="0" dirty="0">
                        <a:solidFill>
                          <a:schemeClr val="tx1"/>
                        </a:solidFill>
                        <a:latin typeface="Calibri Light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09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500" dirty="0"/>
                        <a:t>OU</a:t>
                      </a:r>
                      <a:endParaRPr lang="fr-CH" sz="1500" dirty="0">
                        <a:solidFill>
                          <a:schemeClr val="tx1"/>
                        </a:solidFill>
                        <a:latin typeface="Calibri Light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H" sz="1050" b="0" dirty="0">
                        <a:solidFill>
                          <a:schemeClr val="tx1"/>
                        </a:solidFill>
                        <a:latin typeface="Calibri Light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838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500" dirty="0"/>
                        <a:t>Au jour 1 ou au jour 2 ET le patient est sorti d’un hôpital de soins aigus dans les dernières 48 heures</a:t>
                      </a:r>
                      <a:endParaRPr lang="fr-CH" sz="1500" dirty="0">
                        <a:solidFill>
                          <a:schemeClr val="tx1"/>
                        </a:solidFill>
                        <a:latin typeface="Calibri Light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09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500" dirty="0"/>
                        <a:t>OU</a:t>
                      </a:r>
                      <a:endParaRPr lang="fr-CH" sz="1500" dirty="0">
                        <a:solidFill>
                          <a:schemeClr val="tx1"/>
                        </a:solidFill>
                        <a:latin typeface="Calibri Light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H" sz="1100" b="0" dirty="0">
                        <a:solidFill>
                          <a:schemeClr val="tx1"/>
                        </a:solidFill>
                        <a:latin typeface="Calibri Light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1048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500" dirty="0"/>
                        <a:t>Au jour 1 ou au jour 2 ET le patient présente une CDI et il est sorti d’un hôpital de soins aigus au cours de dernières 28 jours</a:t>
                      </a:r>
                      <a:r>
                        <a:rPr lang="fr-FR" sz="1500" baseline="30000" dirty="0"/>
                        <a:t>2</a:t>
                      </a:r>
                      <a:endParaRPr lang="fr-CH" sz="1500" dirty="0">
                        <a:solidFill>
                          <a:schemeClr val="tx1"/>
                        </a:solidFill>
                        <a:latin typeface="Calibri Light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H" sz="1100" b="0" dirty="0">
                        <a:solidFill>
                          <a:schemeClr val="tx1"/>
                        </a:solidFill>
                        <a:latin typeface="Calibri Light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09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500" dirty="0"/>
                        <a:t>OU</a:t>
                      </a:r>
                      <a:endParaRPr lang="fr-CH" sz="1500" dirty="0">
                        <a:solidFill>
                          <a:schemeClr val="tx1"/>
                        </a:solidFill>
                        <a:latin typeface="Calibri Light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8838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500" dirty="0"/>
                        <a:t>Au jour 1 ou au jour 2 ET le patient a reçu un dispositif médical (et pertinent) lors de son séjour </a:t>
                      </a:r>
                      <a:endParaRPr lang="fr-CH" sz="1500" dirty="0">
                        <a:solidFill>
                          <a:schemeClr val="tx1"/>
                        </a:solidFill>
                        <a:latin typeface="Calibri Light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38" name="Group 9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1960762"/>
              </p:ext>
            </p:extLst>
          </p:nvPr>
        </p:nvGraphicFramePr>
        <p:xfrm>
          <a:off x="323528" y="260648"/>
          <a:ext cx="8635427" cy="6494506"/>
        </p:xfrm>
        <a:graphic>
          <a:graphicData uri="http://schemas.openxmlformats.org/drawingml/2006/table">
            <a:tbl>
              <a:tblPr/>
              <a:tblGrid>
                <a:gridCol w="2706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96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19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53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65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40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755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53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8836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018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84406" marR="84406" marT="45717" marB="45717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IAS 1</a:t>
                      </a:r>
                      <a:endParaRPr kumimoji="0" 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84406" marR="8440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IAS 2</a:t>
                      </a:r>
                      <a:endParaRPr kumimoji="0" 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84406" marR="8440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243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Code IAS</a:t>
                      </a:r>
                      <a:endParaRPr kumimoji="0" 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84406" marR="84406" marT="45717" marB="45717" anchor="b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 </a:t>
                      </a:r>
                    </a:p>
                  </a:txBody>
                  <a:tcPr marL="84406" marR="84406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 </a:t>
                      </a:r>
                    </a:p>
                  </a:txBody>
                  <a:tcPr marL="84406" marR="84406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43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Dispositif pertinent </a:t>
                      </a:r>
                      <a:r>
                        <a:rPr kumimoji="0" lang="fr-FR" sz="1600" b="1" i="0" u="none" strike="noStrike" cap="none" normalizeH="0" baseline="3000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(3)</a:t>
                      </a:r>
                    </a:p>
                  </a:txBody>
                  <a:tcPr marL="84406" marR="84406" marT="45717" marB="45717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r-FR" altLang="en-US" sz="1600" noProof="0" dirty="0">
                          <a:latin typeface="+mn-lt"/>
                          <a:sym typeface="Wingdings" pitchFamily="2" charset="2"/>
                        </a:rPr>
                        <a:t></a:t>
                      </a:r>
                      <a:r>
                        <a:rPr kumimoji="0" 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Oui   </a:t>
                      </a:r>
                      <a:r>
                        <a:rPr lang="fr-FR" altLang="en-US" sz="1600" noProof="0" dirty="0">
                          <a:latin typeface="+mn-lt"/>
                          <a:sym typeface="Wingdings" pitchFamily="2" charset="2"/>
                        </a:rPr>
                        <a:t></a:t>
                      </a:r>
                      <a:r>
                        <a:rPr kumimoji="0" 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Non  </a:t>
                      </a:r>
                      <a:r>
                        <a:rPr lang="fr-FR" altLang="en-US" sz="1600" noProof="0" dirty="0">
                          <a:latin typeface="+mn-lt"/>
                          <a:sym typeface="Wingdings" pitchFamily="2" charset="2"/>
                        </a:rPr>
                        <a:t></a:t>
                      </a:r>
                      <a:r>
                        <a:rPr kumimoji="0" 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?</a:t>
                      </a:r>
                    </a:p>
                  </a:txBody>
                  <a:tcPr marL="84406" marR="8440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r-FR" altLang="en-US" sz="1600" noProof="0">
                          <a:latin typeface="+mn-lt"/>
                          <a:sym typeface="Wingdings" pitchFamily="2" charset="2"/>
                        </a:rPr>
                        <a:t></a:t>
                      </a:r>
                      <a:r>
                        <a:rPr kumimoji="0" lang="fr-FR" sz="16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Oui   </a:t>
                      </a:r>
                      <a:r>
                        <a:rPr lang="fr-FR" altLang="en-US" sz="1600" noProof="0">
                          <a:latin typeface="+mn-lt"/>
                          <a:sym typeface="Wingdings" pitchFamily="2" charset="2"/>
                        </a:rPr>
                        <a:t></a:t>
                      </a:r>
                      <a:r>
                        <a:rPr kumimoji="0" lang="fr-FR" sz="16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Non  </a:t>
                      </a:r>
                      <a:r>
                        <a:rPr lang="fr-FR" altLang="en-US" sz="1600" noProof="0">
                          <a:latin typeface="+mn-lt"/>
                          <a:sym typeface="Wingdings" pitchFamily="2" charset="2"/>
                        </a:rPr>
                        <a:t></a:t>
                      </a:r>
                      <a:r>
                        <a:rPr kumimoji="0" lang="fr-FR" sz="16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?</a:t>
                      </a:r>
                    </a:p>
                  </a:txBody>
                  <a:tcPr marL="84406" marR="8440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455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Présent à l‘admission</a:t>
                      </a:r>
                      <a:endParaRPr kumimoji="0" 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84406" marR="84406" marT="45717" marB="45717" anchor="b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r-FR" altLang="en-US" sz="1600" noProof="0" dirty="0">
                          <a:latin typeface="+mn-lt"/>
                          <a:sym typeface="Wingdings" pitchFamily="2" charset="2"/>
                        </a:rPr>
                        <a:t></a:t>
                      </a:r>
                      <a:r>
                        <a:rPr kumimoji="0" 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Oui   </a:t>
                      </a:r>
                      <a:r>
                        <a:rPr lang="fr-FR" altLang="en-US" sz="1600" noProof="0" dirty="0">
                          <a:latin typeface="+mn-lt"/>
                          <a:sym typeface="Wingdings" pitchFamily="2" charset="2"/>
                        </a:rPr>
                        <a:t></a:t>
                      </a:r>
                      <a:r>
                        <a:rPr kumimoji="0" 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Non</a:t>
                      </a:r>
                    </a:p>
                  </a:txBody>
                  <a:tcPr marL="84406" marR="84406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r-FR" altLang="en-US" sz="1600" noProof="0" dirty="0">
                          <a:latin typeface="+mn-lt"/>
                          <a:sym typeface="Wingdings" pitchFamily="2" charset="2"/>
                        </a:rPr>
                        <a:t></a:t>
                      </a:r>
                      <a:r>
                        <a:rPr kumimoji="0" 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Oui   </a:t>
                      </a:r>
                      <a:r>
                        <a:rPr lang="fr-FR" altLang="en-US" sz="1600" noProof="0" dirty="0">
                          <a:latin typeface="+mn-lt"/>
                          <a:sym typeface="Wingdings" pitchFamily="2" charset="2"/>
                        </a:rPr>
                        <a:t></a:t>
                      </a:r>
                      <a:r>
                        <a:rPr kumimoji="0" 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Non</a:t>
                      </a:r>
                    </a:p>
                  </a:txBody>
                  <a:tcPr marL="84406" marR="84406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729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charset="0"/>
                        </a:rPr>
                        <a:t>Si présente à l’admission, séjour lié à la IAS?</a:t>
                      </a:r>
                      <a:endParaRPr kumimoji="0" lang="fr-FR" sz="1600" b="1" i="0" u="none" strike="noStrike" cap="none" normalizeH="0" baseline="3000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84406" marR="84406" marT="45717" marB="45717" anchor="b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en-US" sz="1600" noProof="0" dirty="0">
                          <a:solidFill>
                            <a:srgbClr val="FF0000"/>
                          </a:solidFill>
                          <a:latin typeface="+mn-lt"/>
                          <a:sym typeface="Wingdings" pitchFamily="2" charset="2"/>
                        </a:rPr>
                        <a:t></a:t>
                      </a:r>
                      <a:r>
                        <a:rPr kumimoji="0" 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charset="0"/>
                        </a:rPr>
                        <a:t> Oui   </a:t>
                      </a:r>
                      <a:r>
                        <a:rPr lang="fr-FR" altLang="en-US" sz="1600" noProof="0" dirty="0">
                          <a:solidFill>
                            <a:srgbClr val="FF0000"/>
                          </a:solidFill>
                          <a:latin typeface="+mn-lt"/>
                          <a:sym typeface="Wingdings" pitchFamily="2" charset="2"/>
                        </a:rPr>
                        <a:t></a:t>
                      </a:r>
                      <a:r>
                        <a:rPr kumimoji="0" 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charset="0"/>
                        </a:rPr>
                        <a:t> Non  </a:t>
                      </a:r>
                      <a:r>
                        <a:rPr lang="fr-FR" altLang="en-US" sz="1600" noProof="0" dirty="0">
                          <a:solidFill>
                            <a:srgbClr val="FF0000"/>
                          </a:solidFill>
                          <a:latin typeface="+mn-lt"/>
                          <a:sym typeface="Wingdings" pitchFamily="2" charset="2"/>
                        </a:rPr>
                        <a:t></a:t>
                      </a:r>
                      <a:r>
                        <a:rPr kumimoji="0" 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charset="0"/>
                        </a:rPr>
                        <a:t> ?</a:t>
                      </a:r>
                    </a:p>
                  </a:txBody>
                  <a:tcPr marL="84406" marR="8440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en-US" sz="1600" noProof="0" dirty="0">
                          <a:solidFill>
                            <a:srgbClr val="FF0000"/>
                          </a:solidFill>
                          <a:latin typeface="+mn-lt"/>
                          <a:sym typeface="Wingdings" pitchFamily="2" charset="2"/>
                        </a:rPr>
                        <a:t></a:t>
                      </a:r>
                      <a:r>
                        <a:rPr kumimoji="0" 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charset="0"/>
                        </a:rPr>
                        <a:t> Oui   </a:t>
                      </a:r>
                      <a:r>
                        <a:rPr lang="fr-FR" altLang="en-US" sz="1600" noProof="0" dirty="0">
                          <a:solidFill>
                            <a:srgbClr val="FF0000"/>
                          </a:solidFill>
                          <a:latin typeface="+mn-lt"/>
                          <a:sym typeface="Wingdings" pitchFamily="2" charset="2"/>
                        </a:rPr>
                        <a:t></a:t>
                      </a:r>
                      <a:r>
                        <a:rPr kumimoji="0" 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charset="0"/>
                        </a:rPr>
                        <a:t> Non  </a:t>
                      </a:r>
                      <a:r>
                        <a:rPr lang="fr-FR" altLang="en-US" sz="1600" noProof="0" dirty="0">
                          <a:solidFill>
                            <a:srgbClr val="FF0000"/>
                          </a:solidFill>
                          <a:latin typeface="+mn-lt"/>
                          <a:sym typeface="Wingdings" pitchFamily="2" charset="2"/>
                        </a:rPr>
                        <a:t></a:t>
                      </a:r>
                      <a:r>
                        <a:rPr kumimoji="0" 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charset="0"/>
                        </a:rPr>
                        <a:t> ?</a:t>
                      </a:r>
                    </a:p>
                  </a:txBody>
                  <a:tcPr marL="84406" marR="8440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5455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Début de l‘IAS  </a:t>
                      </a:r>
                      <a:r>
                        <a:rPr kumimoji="0" lang="fr-FR" sz="1600" b="1" i="0" u="none" strike="noStrike" cap="none" normalizeH="0" baseline="3000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(4)</a:t>
                      </a:r>
                    </a:p>
                  </a:txBody>
                  <a:tcPr marL="84406" marR="84406" marT="45717" marB="45717" anchor="b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      /         /            (jj/mm/aaaa)</a:t>
                      </a:r>
                    </a:p>
                  </a:txBody>
                  <a:tcPr marL="84406" marR="8440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      /         /            (jj/mm/aaaa)</a:t>
                      </a:r>
                    </a:p>
                  </a:txBody>
                  <a:tcPr marL="84406" marR="8440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911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Attribution</a:t>
                      </a:r>
                      <a:endParaRPr kumimoji="0" 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84406" marR="84406" marT="45717" marB="45717" anchor="ctr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/>
                        <a:buChar char="¨"/>
                        <a:tabLst/>
                        <a:defRPr/>
                      </a:pPr>
                      <a:r>
                        <a:rPr kumimoji="0" 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 Cet hôpital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/>
                        <a:buChar char="¨"/>
                        <a:tabLst/>
                        <a:defRPr/>
                      </a:pPr>
                      <a:r>
                        <a:rPr kumimoji="0" 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 Autre hôpital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/>
                        <a:buChar char="¨"/>
                        <a:tabLst/>
                        <a:defRPr/>
                      </a:pPr>
                      <a:r>
                        <a:rPr kumimoji="0" 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 ?</a:t>
                      </a:r>
                    </a:p>
                  </a:txBody>
                  <a:tcPr marL="84406" marR="8440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/>
                        <a:buChar char="¨"/>
                        <a:tabLst/>
                        <a:defRPr/>
                      </a:pPr>
                      <a:r>
                        <a:rPr kumimoji="0" lang="fr-FR" sz="16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 Cet hôpital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/>
                        <a:buChar char="¨"/>
                        <a:tabLst/>
                        <a:defRPr/>
                      </a:pPr>
                      <a:r>
                        <a:rPr kumimoji="0" lang="fr-FR" sz="16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 Autre hôpital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/>
                        <a:buChar char="¨"/>
                        <a:tabLst/>
                        <a:defRPr/>
                      </a:pPr>
                      <a:r>
                        <a:rPr kumimoji="0" lang="fr-FR" sz="16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 ?</a:t>
                      </a:r>
                    </a:p>
                  </a:txBody>
                  <a:tcPr marL="84406" marR="8440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63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IAS associée à ce service</a:t>
                      </a:r>
                      <a:endParaRPr kumimoji="0" 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84406" marR="84406" marT="45717" marB="45717" anchor="b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r-FR" altLang="en-US" sz="1600" noProof="0">
                          <a:latin typeface="+mn-lt"/>
                          <a:sym typeface="Wingdings" pitchFamily="2" charset="2"/>
                        </a:rPr>
                        <a:t></a:t>
                      </a:r>
                      <a:r>
                        <a:rPr kumimoji="0" lang="fr-FR" sz="16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Oui   </a:t>
                      </a:r>
                      <a:r>
                        <a:rPr lang="fr-FR" altLang="en-US" sz="1600" noProof="0">
                          <a:latin typeface="+mn-lt"/>
                          <a:sym typeface="Wingdings" pitchFamily="2" charset="2"/>
                        </a:rPr>
                        <a:t></a:t>
                      </a:r>
                      <a:r>
                        <a:rPr kumimoji="0" lang="fr-FR" sz="16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Non  </a:t>
                      </a:r>
                      <a:r>
                        <a:rPr lang="fr-FR" altLang="en-US" sz="1600" noProof="0">
                          <a:latin typeface="+mn-lt"/>
                          <a:sym typeface="Wingdings" pitchFamily="2" charset="2"/>
                        </a:rPr>
                        <a:t></a:t>
                      </a:r>
                      <a:r>
                        <a:rPr kumimoji="0" lang="fr-FR" sz="16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?</a:t>
                      </a:r>
                    </a:p>
                  </a:txBody>
                  <a:tcPr marL="84406" marR="8440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r-FR" altLang="en-US" sz="1600" noProof="0">
                          <a:latin typeface="+mn-lt"/>
                          <a:sym typeface="Wingdings" pitchFamily="2" charset="2"/>
                        </a:rPr>
                        <a:t></a:t>
                      </a:r>
                      <a:r>
                        <a:rPr kumimoji="0" lang="fr-FR" sz="16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Oui   </a:t>
                      </a:r>
                      <a:r>
                        <a:rPr lang="fr-FR" altLang="en-US" sz="1600" noProof="0">
                          <a:latin typeface="+mn-lt"/>
                          <a:sym typeface="Wingdings" pitchFamily="2" charset="2"/>
                        </a:rPr>
                        <a:t></a:t>
                      </a:r>
                      <a:r>
                        <a:rPr kumimoji="0" lang="fr-FR" sz="16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Non  </a:t>
                      </a:r>
                      <a:r>
                        <a:rPr lang="fr-FR" altLang="en-US" sz="1600" noProof="0">
                          <a:latin typeface="+mn-lt"/>
                          <a:sym typeface="Wingdings" pitchFamily="2" charset="2"/>
                        </a:rPr>
                        <a:t></a:t>
                      </a:r>
                      <a:r>
                        <a:rPr kumimoji="0" lang="fr-FR" sz="16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?</a:t>
                      </a:r>
                    </a:p>
                  </a:txBody>
                  <a:tcPr marL="84406" marR="8440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18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Si BSI: Source </a:t>
                      </a:r>
                      <a:r>
                        <a:rPr kumimoji="0" lang="fr-FR" sz="1600" b="1" i="0" u="none" strike="noStrike" cap="none" normalizeH="0" baseline="3000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(5)</a:t>
                      </a:r>
                    </a:p>
                  </a:txBody>
                  <a:tcPr marL="84406" marR="84406" marT="45717" marB="45717" anchor="b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 </a:t>
                      </a:r>
                    </a:p>
                  </a:txBody>
                  <a:tcPr marL="84406" marR="84406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 </a:t>
                      </a:r>
                    </a:p>
                  </a:txBody>
                  <a:tcPr marL="84406" marR="84406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1466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84406" marR="84406" marT="45717" marB="45717" anchor="b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Code MO</a:t>
                      </a:r>
                    </a:p>
                  </a:txBody>
                  <a:tcPr marL="84406" marR="84406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Résistance </a:t>
                      </a:r>
                      <a:endParaRPr kumimoji="0" lang="fr-FR" sz="1600" b="0" i="0" u="none" strike="noStrike" cap="none" normalizeH="0" baseline="3000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84406" marR="84406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fr-FR" sz="1600" noProof="0">
                          <a:solidFill>
                            <a:schemeClr val="tx1"/>
                          </a:solidFill>
                          <a:latin typeface="+mn-lt"/>
                        </a:rPr>
                        <a:t>PDR</a:t>
                      </a:r>
                    </a:p>
                  </a:txBody>
                  <a:tcPr marL="84406" marR="84406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Code MO</a:t>
                      </a:r>
                    </a:p>
                  </a:txBody>
                  <a:tcPr marL="84406" marR="84406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Résistance </a:t>
                      </a:r>
                      <a:endParaRPr kumimoji="0" lang="fr-FR" sz="1600" b="0" i="0" u="none" strike="noStrike" cap="none" normalizeH="0" baseline="3000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84406" marR="84406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noProof="0">
                          <a:solidFill>
                            <a:schemeClr val="tx1"/>
                          </a:solidFill>
                          <a:latin typeface="+mn-lt"/>
                        </a:rPr>
                        <a:t>PDR</a:t>
                      </a:r>
                    </a:p>
                  </a:txBody>
                  <a:tcPr marL="84406" marR="84406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765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AB </a:t>
                      </a:r>
                      <a:r>
                        <a:rPr kumimoji="0" lang="fr-FR" sz="1600" b="0" i="0" u="none" strike="noStrike" cap="none" normalizeH="0" baseline="3000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(6)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SIR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AB </a:t>
                      </a:r>
                      <a:r>
                        <a:rPr kumimoji="0" lang="fr-FR" sz="1600" b="0" i="0" u="none" strike="noStrike" cap="none" normalizeH="0" baseline="3000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(6)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SIR</a:t>
                      </a:r>
                    </a:p>
                  </a:txBody>
                  <a:tcPr marL="0" marR="0" marT="0" marB="0" anchor="ctr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7584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Microorganisme 1</a:t>
                      </a:r>
                      <a:endParaRPr kumimoji="0" 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42203" marR="42203" anchor="ctr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758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7584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Microorganisme 2</a:t>
                      </a:r>
                      <a:endParaRPr kumimoji="0" 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42203" marR="42203" anchor="ctr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0" marR="0" marT="0" marB="0" anchor="b" horzOverflow="overflow"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758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7584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Microorganisme 3</a:t>
                      </a:r>
                      <a:endParaRPr kumimoji="0" 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42203" marR="42203" anchor="ctr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758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02997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396E3DA8-E9BC-42DD-821A-5C85E70B507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8650" y="3017520"/>
            <a:ext cx="822960" cy="822960"/>
          </a:xfrm>
          <a:prstGeom prst="rect">
            <a:avLst/>
          </a:prstGeom>
        </p:spPr>
      </p:pic>
      <p:sp>
        <p:nvSpPr>
          <p:cNvPr id="4" name="Shape 99"/>
          <p:cNvSpPr txBox="1">
            <a:spLocks/>
          </p:cNvSpPr>
          <p:nvPr/>
        </p:nvSpPr>
        <p:spPr>
          <a:xfrm>
            <a:off x="1403648" y="3140968"/>
            <a:ext cx="4055176" cy="2520280"/>
          </a:xfrm>
          <a:prstGeom prst="rect">
            <a:avLst/>
          </a:prstGeom>
        </p:spPr>
        <p:txBody>
          <a:bodyPr vert="horz" lIns="91440" tIns="45720" rIns="91440" bIns="45720" rtlCol="0" anchorCtr="0">
            <a:no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fr-FR" sz="3200" dirty="0">
                <a:solidFill>
                  <a:prstClr val="black"/>
                </a:solidFill>
                <a:latin typeface="Calibri Light" pitchFamily="34" charset="0"/>
                <a:cs typeface="Arial" panose="020B0604020202020204" pitchFamily="34" charset="0"/>
                <a:sym typeface="Arial"/>
              </a:rPr>
              <a:t>5. Définitions</a:t>
            </a:r>
          </a:p>
        </p:txBody>
      </p:sp>
    </p:spTree>
    <p:extLst>
      <p:ext uri="{BB962C8B-B14F-4D97-AF65-F5344CB8AC3E}">
        <p14:creationId xmlns:p14="http://schemas.microsoft.com/office/powerpoint/2010/main" val="20632185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00000000-1234-1234-1234-123412341234}" type="slidenum">
              <a:rPr lang="en" sz="2400">
                <a:solidFill>
                  <a:srgbClr val="FFFFFF"/>
                </a:solidFill>
                <a:latin typeface="Calibri Light" pitchFamily="34" charset="0"/>
                <a:ea typeface="Dosis"/>
                <a:cs typeface="Dosis"/>
                <a:sym typeface="Dosis"/>
              </a:rPr>
              <a:pPr algn="ctr"/>
              <a:t>29</a:t>
            </a:fld>
            <a:endParaRPr lang="en" sz="2400">
              <a:solidFill>
                <a:srgbClr val="FFFFFF"/>
              </a:solidFill>
              <a:latin typeface="Calibri Light" pitchFamily="34" charset="0"/>
              <a:ea typeface="Dosis"/>
              <a:cs typeface="Dosis"/>
              <a:sym typeface="Dosis"/>
            </a:endParaRPr>
          </a:p>
        </p:txBody>
      </p:sp>
      <p:pic>
        <p:nvPicPr>
          <p:cNvPr id="2050" name="Picture 2" descr="http://www.perspektive-hausarzt-bw.de/wp-content/uploads/2015/03/367-643x33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57251"/>
            <a:ext cx="9144000" cy="51435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35497" y="908722"/>
            <a:ext cx="40252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>
                <a:solidFill>
                  <a:schemeClr val="bg1"/>
                </a:solidFill>
                <a:latin typeface="Calibri Light" pitchFamily="34" charset="0"/>
                <a:cs typeface="Arial" panose="020B0604020202020204" pitchFamily="34" charset="0"/>
              </a:rPr>
              <a:t>SSI : Infection du site chirurgical</a:t>
            </a:r>
          </a:p>
        </p:txBody>
      </p:sp>
      <p:sp>
        <p:nvSpPr>
          <p:cNvPr id="5" name="Forme libre 4"/>
          <p:cNvSpPr/>
          <p:nvPr/>
        </p:nvSpPr>
        <p:spPr>
          <a:xfrm>
            <a:off x="107507" y="1484784"/>
            <a:ext cx="2876897" cy="4392488"/>
          </a:xfrm>
          <a:custGeom>
            <a:avLst/>
            <a:gdLst>
              <a:gd name="connsiteX0" fmla="*/ 0 w 3293451"/>
              <a:gd name="connsiteY0" fmla="*/ 329345 h 4392488"/>
              <a:gd name="connsiteX1" fmla="*/ 96463 w 3293451"/>
              <a:gd name="connsiteY1" fmla="*/ 96463 h 4392488"/>
              <a:gd name="connsiteX2" fmla="*/ 329345 w 3293451"/>
              <a:gd name="connsiteY2" fmla="*/ 0 h 4392488"/>
              <a:gd name="connsiteX3" fmla="*/ 2964106 w 3293451"/>
              <a:gd name="connsiteY3" fmla="*/ 0 h 4392488"/>
              <a:gd name="connsiteX4" fmla="*/ 3196988 w 3293451"/>
              <a:gd name="connsiteY4" fmla="*/ 96463 h 4392488"/>
              <a:gd name="connsiteX5" fmla="*/ 3293451 w 3293451"/>
              <a:gd name="connsiteY5" fmla="*/ 329345 h 4392488"/>
              <a:gd name="connsiteX6" fmla="*/ 3293451 w 3293451"/>
              <a:gd name="connsiteY6" fmla="*/ 4063143 h 4392488"/>
              <a:gd name="connsiteX7" fmla="*/ 3196988 w 3293451"/>
              <a:gd name="connsiteY7" fmla="*/ 4296025 h 4392488"/>
              <a:gd name="connsiteX8" fmla="*/ 2964106 w 3293451"/>
              <a:gd name="connsiteY8" fmla="*/ 4392488 h 4392488"/>
              <a:gd name="connsiteX9" fmla="*/ 329345 w 3293451"/>
              <a:gd name="connsiteY9" fmla="*/ 4392488 h 4392488"/>
              <a:gd name="connsiteX10" fmla="*/ 96463 w 3293451"/>
              <a:gd name="connsiteY10" fmla="*/ 4296025 h 4392488"/>
              <a:gd name="connsiteX11" fmla="*/ 0 w 3293451"/>
              <a:gd name="connsiteY11" fmla="*/ 4063143 h 4392488"/>
              <a:gd name="connsiteX12" fmla="*/ 0 w 3293451"/>
              <a:gd name="connsiteY12" fmla="*/ 329345 h 4392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93451" h="4392488">
                <a:moveTo>
                  <a:pt x="0" y="329345"/>
                </a:moveTo>
                <a:cubicBezTo>
                  <a:pt x="0" y="241997"/>
                  <a:pt x="34699" y="158227"/>
                  <a:pt x="96463" y="96463"/>
                </a:cubicBezTo>
                <a:cubicBezTo>
                  <a:pt x="158227" y="34699"/>
                  <a:pt x="241998" y="0"/>
                  <a:pt x="329345" y="0"/>
                </a:cubicBezTo>
                <a:lnTo>
                  <a:pt x="2964106" y="0"/>
                </a:lnTo>
                <a:cubicBezTo>
                  <a:pt x="3051454" y="0"/>
                  <a:pt x="3135224" y="34699"/>
                  <a:pt x="3196988" y="96463"/>
                </a:cubicBezTo>
                <a:cubicBezTo>
                  <a:pt x="3258752" y="158227"/>
                  <a:pt x="3293451" y="241998"/>
                  <a:pt x="3293451" y="329345"/>
                </a:cubicBezTo>
                <a:lnTo>
                  <a:pt x="3293451" y="4063143"/>
                </a:lnTo>
                <a:cubicBezTo>
                  <a:pt x="3293451" y="4150491"/>
                  <a:pt x="3258752" y="4234261"/>
                  <a:pt x="3196988" y="4296025"/>
                </a:cubicBezTo>
                <a:cubicBezTo>
                  <a:pt x="3135224" y="4357789"/>
                  <a:pt x="3051454" y="4392488"/>
                  <a:pt x="2964106" y="4392488"/>
                </a:cubicBezTo>
                <a:lnTo>
                  <a:pt x="329345" y="4392488"/>
                </a:lnTo>
                <a:cubicBezTo>
                  <a:pt x="241997" y="4392488"/>
                  <a:pt x="158227" y="4357789"/>
                  <a:pt x="96463" y="4296025"/>
                </a:cubicBezTo>
                <a:cubicBezTo>
                  <a:pt x="34699" y="4234261"/>
                  <a:pt x="0" y="4150490"/>
                  <a:pt x="0" y="4063143"/>
                </a:cubicBezTo>
                <a:lnTo>
                  <a:pt x="0" y="329345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</p:spPr>
        <p:style>
          <a:lnRef idx="0">
            <a:schemeClr val="accent2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5720" tIns="45720" rIns="45720" bIns="3120462" numCol="1" spcCol="1270" anchor="t" anchorCtr="0">
            <a:noAutofit/>
          </a:bodyPr>
          <a:lstStyle/>
          <a:p>
            <a:pPr lvl="0"/>
            <a:endParaRPr lang="fr-FR" sz="1100" dirty="0">
              <a:latin typeface="Calibri Light" pitchFamily="34" charset="0"/>
              <a:cs typeface="Arial" panose="020B0604020202020204" pitchFamily="34" charset="0"/>
            </a:endParaRPr>
          </a:p>
          <a:p>
            <a:pPr lvl="0"/>
            <a:r>
              <a:rPr lang="fr-FR" sz="1100" dirty="0">
                <a:latin typeface="Calibri Light" pitchFamily="34" charset="0"/>
                <a:cs typeface="Arial" panose="020B0604020202020204" pitchFamily="34" charset="0"/>
              </a:rPr>
              <a:t>L'infection survient dans les 30 jours après une intervention chirurgicale</a:t>
            </a:r>
            <a:endParaRPr lang="fr-CH" sz="1100" dirty="0">
              <a:latin typeface="Calibri Light" pitchFamily="34" charset="0"/>
              <a:cs typeface="Arial" panose="020B0604020202020204" pitchFamily="34" charset="0"/>
            </a:endParaRPr>
          </a:p>
          <a:p>
            <a:pPr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e-CH" sz="1100" dirty="0">
              <a:latin typeface="Calibri Light" pitchFamily="34" charset="0"/>
            </a:endParaRPr>
          </a:p>
          <a:p>
            <a:pPr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050" b="1" i="1" dirty="0">
                <a:solidFill>
                  <a:srgbClr val="C00000"/>
                </a:solidFill>
                <a:latin typeface="Calibri Light" pitchFamily="34" charset="0"/>
                <a:cs typeface="Arial" panose="020B0604020202020204" pitchFamily="34" charset="0"/>
              </a:rPr>
              <a:t>Infection </a:t>
            </a:r>
            <a:r>
              <a:rPr lang="fr-FR" sz="1050" b="1" i="1" dirty="0" err="1">
                <a:solidFill>
                  <a:srgbClr val="C00000"/>
                </a:solidFill>
                <a:latin typeface="Calibri Light" pitchFamily="34" charset="0"/>
                <a:cs typeface="Arial" panose="020B0604020202020204" pitchFamily="34" charset="0"/>
              </a:rPr>
              <a:t>incisionnelle</a:t>
            </a:r>
            <a:r>
              <a:rPr lang="fr-FR" sz="1050" b="1" i="1" dirty="0">
                <a:solidFill>
                  <a:srgbClr val="C00000"/>
                </a:solidFill>
                <a:latin typeface="Calibri Light" pitchFamily="34" charset="0"/>
                <a:cs typeface="Arial" panose="020B0604020202020204" pitchFamily="34" charset="0"/>
              </a:rPr>
              <a:t> superficielle (SSI-S)</a:t>
            </a:r>
            <a:endParaRPr lang="de-CH" sz="1050" dirty="0">
              <a:latin typeface="Calibri Light" pitchFamily="34" charset="0"/>
              <a:cs typeface="Arial" panose="020B0604020202020204" pitchFamily="34" charset="0"/>
            </a:endParaRPr>
          </a:p>
        </p:txBody>
      </p:sp>
      <p:sp>
        <p:nvSpPr>
          <p:cNvPr id="6" name="Forme libre 5"/>
          <p:cNvSpPr/>
          <p:nvPr/>
        </p:nvSpPr>
        <p:spPr>
          <a:xfrm>
            <a:off x="248100" y="2636913"/>
            <a:ext cx="2634761" cy="2927125"/>
          </a:xfrm>
          <a:custGeom>
            <a:avLst/>
            <a:gdLst>
              <a:gd name="connsiteX0" fmla="*/ 0 w 2634761"/>
              <a:gd name="connsiteY0" fmla="*/ 263476 h 2855117"/>
              <a:gd name="connsiteX1" fmla="*/ 77171 w 2634761"/>
              <a:gd name="connsiteY1" fmla="*/ 77170 h 2855117"/>
              <a:gd name="connsiteX2" fmla="*/ 263477 w 2634761"/>
              <a:gd name="connsiteY2" fmla="*/ 0 h 2855117"/>
              <a:gd name="connsiteX3" fmla="*/ 2371285 w 2634761"/>
              <a:gd name="connsiteY3" fmla="*/ 0 h 2855117"/>
              <a:gd name="connsiteX4" fmla="*/ 2557591 w 2634761"/>
              <a:gd name="connsiteY4" fmla="*/ 77171 h 2855117"/>
              <a:gd name="connsiteX5" fmla="*/ 2634761 w 2634761"/>
              <a:gd name="connsiteY5" fmla="*/ 263477 h 2855117"/>
              <a:gd name="connsiteX6" fmla="*/ 2634761 w 2634761"/>
              <a:gd name="connsiteY6" fmla="*/ 2591641 h 2855117"/>
              <a:gd name="connsiteX7" fmla="*/ 2557591 w 2634761"/>
              <a:gd name="connsiteY7" fmla="*/ 2777947 h 2855117"/>
              <a:gd name="connsiteX8" fmla="*/ 2371285 w 2634761"/>
              <a:gd name="connsiteY8" fmla="*/ 2855117 h 2855117"/>
              <a:gd name="connsiteX9" fmla="*/ 263476 w 2634761"/>
              <a:gd name="connsiteY9" fmla="*/ 2855117 h 2855117"/>
              <a:gd name="connsiteX10" fmla="*/ 77170 w 2634761"/>
              <a:gd name="connsiteY10" fmla="*/ 2777947 h 2855117"/>
              <a:gd name="connsiteX11" fmla="*/ 0 w 2634761"/>
              <a:gd name="connsiteY11" fmla="*/ 2591641 h 2855117"/>
              <a:gd name="connsiteX12" fmla="*/ 0 w 2634761"/>
              <a:gd name="connsiteY12" fmla="*/ 263476 h 2855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34761" h="2855117">
                <a:moveTo>
                  <a:pt x="0" y="263476"/>
                </a:moveTo>
                <a:cubicBezTo>
                  <a:pt x="0" y="193598"/>
                  <a:pt x="27759" y="126582"/>
                  <a:pt x="77171" y="77170"/>
                </a:cubicBezTo>
                <a:cubicBezTo>
                  <a:pt x="126582" y="27759"/>
                  <a:pt x="193599" y="0"/>
                  <a:pt x="263477" y="0"/>
                </a:cubicBezTo>
                <a:lnTo>
                  <a:pt x="2371285" y="0"/>
                </a:lnTo>
                <a:cubicBezTo>
                  <a:pt x="2441163" y="0"/>
                  <a:pt x="2508179" y="27759"/>
                  <a:pt x="2557591" y="77171"/>
                </a:cubicBezTo>
                <a:cubicBezTo>
                  <a:pt x="2607002" y="126582"/>
                  <a:pt x="2634761" y="193599"/>
                  <a:pt x="2634761" y="263477"/>
                </a:cubicBezTo>
                <a:lnTo>
                  <a:pt x="2634761" y="2591641"/>
                </a:lnTo>
                <a:cubicBezTo>
                  <a:pt x="2634761" y="2661519"/>
                  <a:pt x="2607002" y="2728535"/>
                  <a:pt x="2557591" y="2777947"/>
                </a:cubicBezTo>
                <a:cubicBezTo>
                  <a:pt x="2508180" y="2827358"/>
                  <a:pt x="2441163" y="2855117"/>
                  <a:pt x="2371285" y="2855117"/>
                </a:cubicBezTo>
                <a:lnTo>
                  <a:pt x="263476" y="2855117"/>
                </a:lnTo>
                <a:cubicBezTo>
                  <a:pt x="193598" y="2855117"/>
                  <a:pt x="126582" y="2827358"/>
                  <a:pt x="77170" y="2777947"/>
                </a:cubicBezTo>
                <a:cubicBezTo>
                  <a:pt x="27759" y="2728536"/>
                  <a:pt x="0" y="2661519"/>
                  <a:pt x="0" y="2591641"/>
                </a:cubicBezTo>
                <a:lnTo>
                  <a:pt x="0" y="263476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</p:spPr>
        <p:style>
          <a:lnRef idx="0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2570" tIns="96220" rIns="102570" bIns="96220" numCol="1" spcCol="1270" anchor="t" anchorCtr="0">
            <a:noAutofit/>
          </a:bodyPr>
          <a:lstStyle/>
          <a:p>
            <a:pPr marL="87313" indent="-87313"/>
            <a:r>
              <a:rPr lang="fr-FR" sz="1000" b="1" dirty="0">
                <a:latin typeface="Calibri Light" pitchFamily="34" charset="0"/>
                <a:cs typeface="Arial" panose="020B0604020202020204" pitchFamily="34" charset="0"/>
              </a:rPr>
              <a:t>peau, tissus sous-cutanés</a:t>
            </a:r>
          </a:p>
          <a:p>
            <a:pPr marL="87313" indent="-87313"/>
            <a:endParaRPr lang="fr-FR" sz="1000" b="1" dirty="0">
              <a:latin typeface="Calibri Light" pitchFamily="34" charset="0"/>
              <a:cs typeface="Arial" panose="020B0604020202020204" pitchFamily="34" charset="0"/>
            </a:endParaRPr>
          </a:p>
          <a:p>
            <a:pPr marL="87313" indent="-87313"/>
            <a:r>
              <a:rPr lang="fr-FR" sz="1000" b="1" dirty="0">
                <a:latin typeface="Calibri Light" pitchFamily="34" charset="0"/>
                <a:cs typeface="Arial" panose="020B0604020202020204" pitchFamily="34" charset="0"/>
              </a:rPr>
              <a:t>ET </a:t>
            </a:r>
            <a:r>
              <a:rPr lang="fr-FR" sz="1000" dirty="0">
                <a:latin typeface="Calibri Light" pitchFamily="34" charset="0"/>
                <a:cs typeface="Arial" panose="020B0604020202020204" pitchFamily="34" charset="0"/>
              </a:rPr>
              <a:t>au moins 1 critères suivants :</a:t>
            </a:r>
            <a:endParaRPr lang="fr-CH" sz="1000" dirty="0">
              <a:latin typeface="Calibri Light" pitchFamily="34" charset="0"/>
              <a:cs typeface="Arial" panose="020B0604020202020204" pitchFamily="34" charset="0"/>
            </a:endParaRPr>
          </a:p>
          <a:p>
            <a:pPr marL="87313" lvl="1" indent="-87313">
              <a:buFont typeface="Arial" pitchFamily="34" charset="0"/>
              <a:buChar char="•"/>
            </a:pPr>
            <a:r>
              <a:rPr lang="fr-FR" sz="1000" dirty="0">
                <a:latin typeface="Calibri Light" pitchFamily="34" charset="0"/>
                <a:cs typeface="Arial" panose="020B0604020202020204" pitchFamily="34" charset="0"/>
              </a:rPr>
              <a:t> Ecoulement purulent du site de l’incision avec ou sans confirmation microbiologique</a:t>
            </a:r>
            <a:endParaRPr lang="fr-CH" sz="1000" dirty="0">
              <a:latin typeface="Calibri Light" pitchFamily="34" charset="0"/>
              <a:cs typeface="Arial" panose="020B0604020202020204" pitchFamily="34" charset="0"/>
            </a:endParaRPr>
          </a:p>
          <a:p>
            <a:pPr marL="87313" lvl="1" indent="-87313">
              <a:buFont typeface="Arial" pitchFamily="34" charset="0"/>
              <a:buChar char="•"/>
            </a:pPr>
            <a:r>
              <a:rPr lang="fr-CH" sz="1000" dirty="0">
                <a:latin typeface="Calibri Light" pitchFamily="34" charset="0"/>
                <a:cs typeface="Arial" panose="020B0604020202020204" pitchFamily="34" charset="0"/>
              </a:rPr>
              <a:t> </a:t>
            </a:r>
            <a:r>
              <a:rPr lang="fr-FR" sz="1000" dirty="0">
                <a:latin typeface="Calibri Light" pitchFamily="34" charset="0"/>
                <a:cs typeface="Arial" panose="020B0604020202020204" pitchFamily="34" charset="0"/>
              </a:rPr>
              <a:t>Microorganismes isolés à partir d'une culture d’un tissu ou liquide obtenu par incision superficielle et aseptique</a:t>
            </a:r>
            <a:endParaRPr lang="fr-CH" sz="1000" dirty="0">
              <a:latin typeface="Calibri Light" pitchFamily="34" charset="0"/>
              <a:cs typeface="Arial" panose="020B0604020202020204" pitchFamily="34" charset="0"/>
            </a:endParaRPr>
          </a:p>
          <a:p>
            <a:pPr marL="87313" lvl="1" indent="-87313">
              <a:buFont typeface="Arial" pitchFamily="34" charset="0"/>
              <a:buChar char="•"/>
            </a:pPr>
            <a:r>
              <a:rPr lang="fr-CH" sz="1000" dirty="0">
                <a:latin typeface="Calibri Light" pitchFamily="34" charset="0"/>
                <a:cs typeface="Arial" panose="020B0604020202020204" pitchFamily="34" charset="0"/>
              </a:rPr>
              <a:t> </a:t>
            </a:r>
            <a:r>
              <a:rPr lang="fr-FR" sz="1000" dirty="0">
                <a:latin typeface="Calibri Light" pitchFamily="34" charset="0"/>
                <a:cs typeface="Arial" panose="020B0604020202020204" pitchFamily="34" charset="0"/>
              </a:rPr>
              <a:t>Au moins un des signes ou symptômes suivants : douleur ou sensibilité, tuméfaction localisée, rougeur ou chaleur </a:t>
            </a:r>
            <a:r>
              <a:rPr lang="fr-FR" sz="1000" b="1" dirty="0">
                <a:latin typeface="Calibri Light" pitchFamily="34" charset="0"/>
                <a:cs typeface="Arial" panose="020B0604020202020204" pitchFamily="34" charset="0"/>
              </a:rPr>
              <a:t>ET</a:t>
            </a:r>
            <a:r>
              <a:rPr lang="fr-FR" sz="1000" dirty="0">
                <a:latin typeface="Calibri Light" pitchFamily="34" charset="0"/>
                <a:cs typeface="Arial" panose="020B0604020202020204" pitchFamily="34" charset="0"/>
              </a:rPr>
              <a:t> ouverture délibérée de la plaie par le chirurgien, sauf si la culture du frottis de plaie est négative</a:t>
            </a:r>
            <a:endParaRPr lang="fr-CH" sz="1000" dirty="0">
              <a:latin typeface="Calibri Light" pitchFamily="34" charset="0"/>
              <a:cs typeface="Arial" panose="020B0604020202020204" pitchFamily="34" charset="0"/>
            </a:endParaRPr>
          </a:p>
          <a:p>
            <a:pPr marL="87313" lvl="1" indent="-87313">
              <a:buFont typeface="Arial" pitchFamily="34" charset="0"/>
              <a:buChar char="•"/>
            </a:pPr>
            <a:r>
              <a:rPr lang="fr-CH" sz="1000" dirty="0">
                <a:latin typeface="Calibri Light" pitchFamily="34" charset="0"/>
                <a:cs typeface="Arial" panose="020B0604020202020204" pitchFamily="34" charset="0"/>
              </a:rPr>
              <a:t> </a:t>
            </a:r>
            <a:r>
              <a:rPr lang="fr-FR" sz="1000" dirty="0">
                <a:latin typeface="Calibri Light" pitchFamily="34" charset="0"/>
                <a:cs typeface="Arial" panose="020B0604020202020204" pitchFamily="34" charset="0"/>
              </a:rPr>
              <a:t>Diagnostic de l’infection suite à une incision superficielle effectué par un chirurgien ou un médecin traitant</a:t>
            </a:r>
            <a:endParaRPr lang="fr-CH" sz="1000" dirty="0">
              <a:latin typeface="Calibri Light" pitchFamily="34" charset="0"/>
              <a:cs typeface="Arial" panose="020B0604020202020204" pitchFamily="34" charset="0"/>
            </a:endParaRPr>
          </a:p>
        </p:txBody>
      </p:sp>
      <p:sp>
        <p:nvSpPr>
          <p:cNvPr id="7" name="Forme libre 6"/>
          <p:cNvSpPr/>
          <p:nvPr/>
        </p:nvSpPr>
        <p:spPr>
          <a:xfrm>
            <a:off x="3087968" y="1484784"/>
            <a:ext cx="2952328" cy="4392488"/>
          </a:xfrm>
          <a:custGeom>
            <a:avLst/>
            <a:gdLst>
              <a:gd name="connsiteX0" fmla="*/ 0 w 3293451"/>
              <a:gd name="connsiteY0" fmla="*/ 329345 h 4392488"/>
              <a:gd name="connsiteX1" fmla="*/ 96463 w 3293451"/>
              <a:gd name="connsiteY1" fmla="*/ 96463 h 4392488"/>
              <a:gd name="connsiteX2" fmla="*/ 329345 w 3293451"/>
              <a:gd name="connsiteY2" fmla="*/ 0 h 4392488"/>
              <a:gd name="connsiteX3" fmla="*/ 2964106 w 3293451"/>
              <a:gd name="connsiteY3" fmla="*/ 0 h 4392488"/>
              <a:gd name="connsiteX4" fmla="*/ 3196988 w 3293451"/>
              <a:gd name="connsiteY4" fmla="*/ 96463 h 4392488"/>
              <a:gd name="connsiteX5" fmla="*/ 3293451 w 3293451"/>
              <a:gd name="connsiteY5" fmla="*/ 329345 h 4392488"/>
              <a:gd name="connsiteX6" fmla="*/ 3293451 w 3293451"/>
              <a:gd name="connsiteY6" fmla="*/ 4063143 h 4392488"/>
              <a:gd name="connsiteX7" fmla="*/ 3196988 w 3293451"/>
              <a:gd name="connsiteY7" fmla="*/ 4296025 h 4392488"/>
              <a:gd name="connsiteX8" fmla="*/ 2964106 w 3293451"/>
              <a:gd name="connsiteY8" fmla="*/ 4392488 h 4392488"/>
              <a:gd name="connsiteX9" fmla="*/ 329345 w 3293451"/>
              <a:gd name="connsiteY9" fmla="*/ 4392488 h 4392488"/>
              <a:gd name="connsiteX10" fmla="*/ 96463 w 3293451"/>
              <a:gd name="connsiteY10" fmla="*/ 4296025 h 4392488"/>
              <a:gd name="connsiteX11" fmla="*/ 0 w 3293451"/>
              <a:gd name="connsiteY11" fmla="*/ 4063143 h 4392488"/>
              <a:gd name="connsiteX12" fmla="*/ 0 w 3293451"/>
              <a:gd name="connsiteY12" fmla="*/ 329345 h 4392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93451" h="4392488">
                <a:moveTo>
                  <a:pt x="0" y="329345"/>
                </a:moveTo>
                <a:cubicBezTo>
                  <a:pt x="0" y="241997"/>
                  <a:pt x="34699" y="158227"/>
                  <a:pt x="96463" y="96463"/>
                </a:cubicBezTo>
                <a:cubicBezTo>
                  <a:pt x="158227" y="34699"/>
                  <a:pt x="241998" y="0"/>
                  <a:pt x="329345" y="0"/>
                </a:cubicBezTo>
                <a:lnTo>
                  <a:pt x="2964106" y="0"/>
                </a:lnTo>
                <a:cubicBezTo>
                  <a:pt x="3051454" y="0"/>
                  <a:pt x="3135224" y="34699"/>
                  <a:pt x="3196988" y="96463"/>
                </a:cubicBezTo>
                <a:cubicBezTo>
                  <a:pt x="3258752" y="158227"/>
                  <a:pt x="3293451" y="241998"/>
                  <a:pt x="3293451" y="329345"/>
                </a:cubicBezTo>
                <a:lnTo>
                  <a:pt x="3293451" y="4063143"/>
                </a:lnTo>
                <a:cubicBezTo>
                  <a:pt x="3293451" y="4150491"/>
                  <a:pt x="3258752" y="4234261"/>
                  <a:pt x="3196988" y="4296025"/>
                </a:cubicBezTo>
                <a:cubicBezTo>
                  <a:pt x="3135224" y="4357789"/>
                  <a:pt x="3051454" y="4392488"/>
                  <a:pt x="2964106" y="4392488"/>
                </a:cubicBezTo>
                <a:lnTo>
                  <a:pt x="329345" y="4392488"/>
                </a:lnTo>
                <a:cubicBezTo>
                  <a:pt x="241997" y="4392488"/>
                  <a:pt x="158227" y="4357789"/>
                  <a:pt x="96463" y="4296025"/>
                </a:cubicBezTo>
                <a:cubicBezTo>
                  <a:pt x="34699" y="4234261"/>
                  <a:pt x="0" y="4150490"/>
                  <a:pt x="0" y="4063143"/>
                </a:cubicBezTo>
                <a:lnTo>
                  <a:pt x="0" y="329345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</p:spPr>
        <p:style>
          <a:lnRef idx="0">
            <a:schemeClr val="accent2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1910" tIns="41910" rIns="41910" bIns="3116652" numCol="1" spcCol="1270" anchor="t" anchorCtr="0">
            <a:noAutofit/>
          </a:bodyPr>
          <a:lstStyle/>
          <a:p>
            <a:pPr lvl="0"/>
            <a:endParaRPr lang="fr-FR" sz="1100" dirty="0">
              <a:latin typeface="Calibri Light" pitchFamily="34" charset="0"/>
              <a:cs typeface="Arial" panose="020B0604020202020204" pitchFamily="34" charset="0"/>
            </a:endParaRPr>
          </a:p>
          <a:p>
            <a:pPr lvl="0"/>
            <a:r>
              <a:rPr lang="fr-FR" sz="1100" dirty="0">
                <a:latin typeface="Calibri Light" pitchFamily="34" charset="0"/>
                <a:cs typeface="Arial" panose="020B0604020202020204" pitchFamily="34" charset="0"/>
              </a:rPr>
              <a:t>L'infection survient dans les 30 jours après une intervention chirurgicale si aucun implant n'est laissé en place, ou dans les 90 jours si un implant est en place</a:t>
            </a:r>
          </a:p>
          <a:p>
            <a:pPr lvl="0"/>
            <a:endParaRPr lang="fr-CH" sz="1100" dirty="0">
              <a:latin typeface="Calibri Light" pitchFamily="34" charset="0"/>
            </a:endParaRPr>
          </a:p>
          <a:p>
            <a:pPr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100" b="1" i="1" dirty="0">
                <a:solidFill>
                  <a:srgbClr val="C00000"/>
                </a:solidFill>
                <a:latin typeface="Calibri Light" pitchFamily="34" charset="0"/>
                <a:cs typeface="Arial" panose="020B0604020202020204" pitchFamily="34" charset="0"/>
              </a:rPr>
              <a:t>Infection </a:t>
            </a:r>
            <a:r>
              <a:rPr lang="fr-FR" sz="1100" b="1" i="1" dirty="0" err="1">
                <a:solidFill>
                  <a:srgbClr val="C00000"/>
                </a:solidFill>
                <a:latin typeface="Calibri Light" pitchFamily="34" charset="0"/>
                <a:cs typeface="Arial" panose="020B0604020202020204" pitchFamily="34" charset="0"/>
              </a:rPr>
              <a:t>incisionnelle</a:t>
            </a:r>
            <a:r>
              <a:rPr lang="fr-FR" sz="1100" b="1" i="1" dirty="0">
                <a:solidFill>
                  <a:srgbClr val="C00000"/>
                </a:solidFill>
                <a:latin typeface="Calibri Light" pitchFamily="34" charset="0"/>
                <a:cs typeface="Arial" panose="020B0604020202020204" pitchFamily="34" charset="0"/>
              </a:rPr>
              <a:t> profonde (SSI-D)</a:t>
            </a:r>
            <a:endParaRPr lang="de-CH" sz="1100" dirty="0">
              <a:latin typeface="Calibri Light" pitchFamily="34" charset="0"/>
              <a:cs typeface="Arial" panose="020B0604020202020204" pitchFamily="34" charset="0"/>
            </a:endParaRPr>
          </a:p>
        </p:txBody>
      </p:sp>
      <p:sp>
        <p:nvSpPr>
          <p:cNvPr id="8" name="Forme libre 7"/>
          <p:cNvSpPr/>
          <p:nvPr/>
        </p:nvSpPr>
        <p:spPr>
          <a:xfrm>
            <a:off x="3159975" y="2708920"/>
            <a:ext cx="2808312" cy="2952328"/>
          </a:xfrm>
          <a:custGeom>
            <a:avLst/>
            <a:gdLst>
              <a:gd name="connsiteX0" fmla="*/ 0 w 3154757"/>
              <a:gd name="connsiteY0" fmla="*/ 142198 h 1421982"/>
              <a:gd name="connsiteX1" fmla="*/ 41649 w 3154757"/>
              <a:gd name="connsiteY1" fmla="*/ 41649 h 1421982"/>
              <a:gd name="connsiteX2" fmla="*/ 142198 w 3154757"/>
              <a:gd name="connsiteY2" fmla="*/ 0 h 1421982"/>
              <a:gd name="connsiteX3" fmla="*/ 3012559 w 3154757"/>
              <a:gd name="connsiteY3" fmla="*/ 0 h 1421982"/>
              <a:gd name="connsiteX4" fmla="*/ 3113108 w 3154757"/>
              <a:gd name="connsiteY4" fmla="*/ 41649 h 1421982"/>
              <a:gd name="connsiteX5" fmla="*/ 3154757 w 3154757"/>
              <a:gd name="connsiteY5" fmla="*/ 142198 h 1421982"/>
              <a:gd name="connsiteX6" fmla="*/ 3154757 w 3154757"/>
              <a:gd name="connsiteY6" fmla="*/ 1279784 h 1421982"/>
              <a:gd name="connsiteX7" fmla="*/ 3113108 w 3154757"/>
              <a:gd name="connsiteY7" fmla="*/ 1380333 h 1421982"/>
              <a:gd name="connsiteX8" fmla="*/ 3012559 w 3154757"/>
              <a:gd name="connsiteY8" fmla="*/ 1421982 h 1421982"/>
              <a:gd name="connsiteX9" fmla="*/ 142198 w 3154757"/>
              <a:gd name="connsiteY9" fmla="*/ 1421982 h 1421982"/>
              <a:gd name="connsiteX10" fmla="*/ 41649 w 3154757"/>
              <a:gd name="connsiteY10" fmla="*/ 1380333 h 1421982"/>
              <a:gd name="connsiteX11" fmla="*/ 0 w 3154757"/>
              <a:gd name="connsiteY11" fmla="*/ 1279784 h 1421982"/>
              <a:gd name="connsiteX12" fmla="*/ 0 w 3154757"/>
              <a:gd name="connsiteY12" fmla="*/ 142198 h 1421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154757" h="1421982">
                <a:moveTo>
                  <a:pt x="0" y="142198"/>
                </a:moveTo>
                <a:cubicBezTo>
                  <a:pt x="0" y="104485"/>
                  <a:pt x="14982" y="68316"/>
                  <a:pt x="41649" y="41649"/>
                </a:cubicBezTo>
                <a:cubicBezTo>
                  <a:pt x="68316" y="14982"/>
                  <a:pt x="104485" y="0"/>
                  <a:pt x="142198" y="0"/>
                </a:cubicBezTo>
                <a:lnTo>
                  <a:pt x="3012559" y="0"/>
                </a:lnTo>
                <a:cubicBezTo>
                  <a:pt x="3050272" y="0"/>
                  <a:pt x="3086441" y="14982"/>
                  <a:pt x="3113108" y="41649"/>
                </a:cubicBezTo>
                <a:cubicBezTo>
                  <a:pt x="3139775" y="68316"/>
                  <a:pt x="3154757" y="104485"/>
                  <a:pt x="3154757" y="142198"/>
                </a:cubicBezTo>
                <a:lnTo>
                  <a:pt x="3154757" y="1279784"/>
                </a:lnTo>
                <a:cubicBezTo>
                  <a:pt x="3154757" y="1317497"/>
                  <a:pt x="3139775" y="1353666"/>
                  <a:pt x="3113108" y="1380333"/>
                </a:cubicBezTo>
                <a:cubicBezTo>
                  <a:pt x="3086441" y="1407000"/>
                  <a:pt x="3050272" y="1421982"/>
                  <a:pt x="3012559" y="1421982"/>
                </a:cubicBezTo>
                <a:lnTo>
                  <a:pt x="142198" y="1421982"/>
                </a:lnTo>
                <a:cubicBezTo>
                  <a:pt x="104485" y="1421982"/>
                  <a:pt x="68316" y="1407000"/>
                  <a:pt x="41649" y="1380333"/>
                </a:cubicBezTo>
                <a:cubicBezTo>
                  <a:pt x="14982" y="1353666"/>
                  <a:pt x="0" y="1317497"/>
                  <a:pt x="0" y="1279784"/>
                </a:cubicBezTo>
                <a:lnTo>
                  <a:pt x="0" y="142198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</p:spPr>
        <p:style>
          <a:lnRef idx="0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7048" tIns="60698" rIns="67048" bIns="60698" numCol="1" spcCol="1270" anchor="t" anchorCtr="0">
            <a:noAutofit/>
          </a:bodyPr>
          <a:lstStyle/>
          <a:p>
            <a:pPr marL="87313" indent="-87313"/>
            <a:r>
              <a:rPr lang="fr-FR" sz="1000" b="1" dirty="0">
                <a:latin typeface="Calibri Light" pitchFamily="34" charset="0"/>
                <a:cs typeface="Arial" panose="020B0604020202020204" pitchFamily="34" charset="0"/>
              </a:rPr>
              <a:t>tissus mous profonds de l'incision (p.ex. fascia, muscle) </a:t>
            </a:r>
          </a:p>
          <a:p>
            <a:pPr marL="87313" indent="-87313"/>
            <a:endParaRPr lang="fr-FR" sz="1000" b="1" dirty="0">
              <a:latin typeface="Calibri Light" pitchFamily="34" charset="0"/>
              <a:cs typeface="Arial" panose="020B0604020202020204" pitchFamily="34" charset="0"/>
            </a:endParaRPr>
          </a:p>
          <a:p>
            <a:pPr marL="87313" indent="-87313"/>
            <a:r>
              <a:rPr lang="fr-FR" sz="1000" b="1" dirty="0">
                <a:latin typeface="Calibri Light" pitchFamily="34" charset="0"/>
                <a:cs typeface="Arial" panose="020B0604020202020204" pitchFamily="34" charset="0"/>
              </a:rPr>
              <a:t>ET</a:t>
            </a:r>
            <a:r>
              <a:rPr lang="fr-FR" sz="1000" dirty="0">
                <a:latin typeface="Calibri Light" pitchFamily="34" charset="0"/>
                <a:cs typeface="Arial" panose="020B0604020202020204" pitchFamily="34" charset="0"/>
              </a:rPr>
              <a:t> au moins un des critères suivants :</a:t>
            </a:r>
          </a:p>
          <a:p>
            <a:pPr marL="87313" indent="-87313">
              <a:buFont typeface="Arial" pitchFamily="34" charset="0"/>
              <a:buChar char="•"/>
            </a:pPr>
            <a:r>
              <a:rPr lang="fr-FR" sz="1000" dirty="0">
                <a:latin typeface="Calibri Light" pitchFamily="34" charset="0"/>
                <a:cs typeface="Arial" panose="020B0604020202020204" pitchFamily="34" charset="0"/>
              </a:rPr>
              <a:t> Ecoulement purulent au niveau de l'incision profonde</a:t>
            </a:r>
            <a:endParaRPr lang="fr-CH" sz="1000" dirty="0">
              <a:latin typeface="Calibri Light" pitchFamily="34" charset="0"/>
              <a:cs typeface="Arial" panose="020B0604020202020204" pitchFamily="34" charset="0"/>
            </a:endParaRPr>
          </a:p>
          <a:p>
            <a:pPr marL="87313" indent="-87313">
              <a:buFont typeface="Arial" pitchFamily="34" charset="0"/>
              <a:buChar char="•"/>
            </a:pPr>
            <a:r>
              <a:rPr lang="fr-CH" sz="1000" dirty="0">
                <a:latin typeface="Calibri Light" pitchFamily="34" charset="0"/>
                <a:cs typeface="Arial" panose="020B0604020202020204" pitchFamily="34" charset="0"/>
              </a:rPr>
              <a:t> </a:t>
            </a:r>
            <a:r>
              <a:rPr lang="fr-FR" sz="1000" dirty="0">
                <a:latin typeface="Calibri Light" pitchFamily="34" charset="0"/>
                <a:cs typeface="Arial" panose="020B0604020202020204" pitchFamily="34" charset="0"/>
              </a:rPr>
              <a:t>Déhiscence spontanée de la plaie ou ouverture délibérée par un chirurgien lorsque le patient présente au moins 1 des suivants : &gt; 38 ° C, dl ou sensibilité à la palpation, sauf si culture frottis de plaie(-)</a:t>
            </a:r>
            <a:endParaRPr lang="fr-CH" sz="1000" dirty="0">
              <a:latin typeface="Calibri Light" pitchFamily="34" charset="0"/>
              <a:cs typeface="Arial" panose="020B0604020202020204" pitchFamily="34" charset="0"/>
            </a:endParaRPr>
          </a:p>
          <a:p>
            <a:pPr marL="87313" indent="-87313">
              <a:buFont typeface="Arial" pitchFamily="34" charset="0"/>
              <a:buChar char="•"/>
            </a:pPr>
            <a:r>
              <a:rPr lang="fr-CH" sz="1000" dirty="0">
                <a:latin typeface="Calibri Light" pitchFamily="34" charset="0"/>
                <a:cs typeface="Arial" panose="020B0604020202020204" pitchFamily="34" charset="0"/>
              </a:rPr>
              <a:t> </a:t>
            </a:r>
            <a:r>
              <a:rPr lang="fr-FR" sz="1000" dirty="0">
                <a:latin typeface="Calibri Light" pitchFamily="34" charset="0"/>
                <a:cs typeface="Arial" panose="020B0604020202020204" pitchFamily="34" charset="0"/>
              </a:rPr>
              <a:t>Abcès ou autre signe d'infection profonde détectée l’examen direct, lors d'une ré- intervention ou à l’examen pathologique ou </a:t>
            </a:r>
            <a:r>
              <a:rPr lang="fr-FR" sz="1000" dirty="0" err="1">
                <a:latin typeface="Calibri Light" pitchFamily="34" charset="0"/>
                <a:cs typeface="Arial" panose="020B0604020202020204" pitchFamily="34" charset="0"/>
              </a:rPr>
              <a:t>Rx</a:t>
            </a:r>
            <a:endParaRPr lang="fr-CH" sz="1000" dirty="0">
              <a:latin typeface="Calibri Light" pitchFamily="34" charset="0"/>
              <a:cs typeface="Arial" panose="020B0604020202020204" pitchFamily="34" charset="0"/>
            </a:endParaRPr>
          </a:p>
          <a:p>
            <a:pPr marL="87313" indent="-87313">
              <a:buFont typeface="Arial" pitchFamily="34" charset="0"/>
              <a:buChar char="•"/>
            </a:pPr>
            <a:r>
              <a:rPr lang="fr-CH" sz="1000" dirty="0">
                <a:latin typeface="Calibri Light" pitchFamily="34" charset="0"/>
                <a:cs typeface="Arial" panose="020B0604020202020204" pitchFamily="34" charset="0"/>
              </a:rPr>
              <a:t> </a:t>
            </a:r>
            <a:r>
              <a:rPr lang="fr-FR" sz="1000" dirty="0">
                <a:latin typeface="Calibri Light" pitchFamily="34" charset="0"/>
                <a:cs typeface="Arial" panose="020B0604020202020204" pitchFamily="34" charset="0"/>
              </a:rPr>
              <a:t>Dg établi par le chirurgien ou le médecin traitant</a:t>
            </a:r>
            <a:endParaRPr lang="fr-CH" sz="1000" dirty="0">
              <a:latin typeface="Calibri Light" pitchFamily="34" charset="0"/>
              <a:cs typeface="Arial" panose="020B0604020202020204" pitchFamily="34" charset="0"/>
            </a:endParaRPr>
          </a:p>
        </p:txBody>
      </p:sp>
      <p:sp>
        <p:nvSpPr>
          <p:cNvPr id="9" name="Forme libre 8"/>
          <p:cNvSpPr/>
          <p:nvPr/>
        </p:nvSpPr>
        <p:spPr>
          <a:xfrm>
            <a:off x="6156176" y="1484784"/>
            <a:ext cx="2880320" cy="4392488"/>
          </a:xfrm>
          <a:custGeom>
            <a:avLst/>
            <a:gdLst>
              <a:gd name="connsiteX0" fmla="*/ 0 w 3293451"/>
              <a:gd name="connsiteY0" fmla="*/ 329345 h 4392488"/>
              <a:gd name="connsiteX1" fmla="*/ 96463 w 3293451"/>
              <a:gd name="connsiteY1" fmla="*/ 96463 h 4392488"/>
              <a:gd name="connsiteX2" fmla="*/ 329345 w 3293451"/>
              <a:gd name="connsiteY2" fmla="*/ 0 h 4392488"/>
              <a:gd name="connsiteX3" fmla="*/ 2964106 w 3293451"/>
              <a:gd name="connsiteY3" fmla="*/ 0 h 4392488"/>
              <a:gd name="connsiteX4" fmla="*/ 3196988 w 3293451"/>
              <a:gd name="connsiteY4" fmla="*/ 96463 h 4392488"/>
              <a:gd name="connsiteX5" fmla="*/ 3293451 w 3293451"/>
              <a:gd name="connsiteY5" fmla="*/ 329345 h 4392488"/>
              <a:gd name="connsiteX6" fmla="*/ 3293451 w 3293451"/>
              <a:gd name="connsiteY6" fmla="*/ 4063143 h 4392488"/>
              <a:gd name="connsiteX7" fmla="*/ 3196988 w 3293451"/>
              <a:gd name="connsiteY7" fmla="*/ 4296025 h 4392488"/>
              <a:gd name="connsiteX8" fmla="*/ 2964106 w 3293451"/>
              <a:gd name="connsiteY8" fmla="*/ 4392488 h 4392488"/>
              <a:gd name="connsiteX9" fmla="*/ 329345 w 3293451"/>
              <a:gd name="connsiteY9" fmla="*/ 4392488 h 4392488"/>
              <a:gd name="connsiteX10" fmla="*/ 96463 w 3293451"/>
              <a:gd name="connsiteY10" fmla="*/ 4296025 h 4392488"/>
              <a:gd name="connsiteX11" fmla="*/ 0 w 3293451"/>
              <a:gd name="connsiteY11" fmla="*/ 4063143 h 4392488"/>
              <a:gd name="connsiteX12" fmla="*/ 0 w 3293451"/>
              <a:gd name="connsiteY12" fmla="*/ 329345 h 4392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93451" h="4392488">
                <a:moveTo>
                  <a:pt x="0" y="329345"/>
                </a:moveTo>
                <a:cubicBezTo>
                  <a:pt x="0" y="241997"/>
                  <a:pt x="34699" y="158227"/>
                  <a:pt x="96463" y="96463"/>
                </a:cubicBezTo>
                <a:cubicBezTo>
                  <a:pt x="158227" y="34699"/>
                  <a:pt x="241998" y="0"/>
                  <a:pt x="329345" y="0"/>
                </a:cubicBezTo>
                <a:lnTo>
                  <a:pt x="2964106" y="0"/>
                </a:lnTo>
                <a:cubicBezTo>
                  <a:pt x="3051454" y="0"/>
                  <a:pt x="3135224" y="34699"/>
                  <a:pt x="3196988" y="96463"/>
                </a:cubicBezTo>
                <a:cubicBezTo>
                  <a:pt x="3258752" y="158227"/>
                  <a:pt x="3293451" y="241998"/>
                  <a:pt x="3293451" y="329345"/>
                </a:cubicBezTo>
                <a:lnTo>
                  <a:pt x="3293451" y="4063143"/>
                </a:lnTo>
                <a:cubicBezTo>
                  <a:pt x="3293451" y="4150491"/>
                  <a:pt x="3258752" y="4234261"/>
                  <a:pt x="3196988" y="4296025"/>
                </a:cubicBezTo>
                <a:cubicBezTo>
                  <a:pt x="3135224" y="4357789"/>
                  <a:pt x="3051454" y="4392488"/>
                  <a:pt x="2964106" y="4392488"/>
                </a:cubicBezTo>
                <a:lnTo>
                  <a:pt x="329345" y="4392488"/>
                </a:lnTo>
                <a:cubicBezTo>
                  <a:pt x="241997" y="4392488"/>
                  <a:pt x="158227" y="4357789"/>
                  <a:pt x="96463" y="4296025"/>
                </a:cubicBezTo>
                <a:cubicBezTo>
                  <a:pt x="34699" y="4234261"/>
                  <a:pt x="0" y="4150490"/>
                  <a:pt x="0" y="4063143"/>
                </a:cubicBezTo>
                <a:lnTo>
                  <a:pt x="0" y="329345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</p:spPr>
        <p:style>
          <a:lnRef idx="0">
            <a:schemeClr val="accent2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1910" tIns="41910" rIns="41910" bIns="3116652" numCol="1" spcCol="1270" anchor="t" anchorCtr="0">
            <a:noAutofit/>
          </a:bodyPr>
          <a:lstStyle/>
          <a:p>
            <a:pPr lvl="0"/>
            <a:endParaRPr lang="fr-FR" sz="1100" dirty="0">
              <a:latin typeface="Calibri Light" pitchFamily="34" charset="0"/>
              <a:cs typeface="Arial" panose="020B0604020202020204" pitchFamily="34" charset="0"/>
            </a:endParaRPr>
          </a:p>
          <a:p>
            <a:pPr lvl="0"/>
            <a:r>
              <a:rPr lang="fr-FR" sz="1100" dirty="0">
                <a:latin typeface="Calibri Light" pitchFamily="34" charset="0"/>
                <a:cs typeface="Arial" panose="020B0604020202020204" pitchFamily="34" charset="0"/>
              </a:rPr>
              <a:t>L'infection survient dans les 30 jours après une intervention chirurgicale si aucun implant n'est laissé en place, ou dans les 90 jours si un implant est en place</a:t>
            </a:r>
          </a:p>
          <a:p>
            <a:pPr lvl="0"/>
            <a:endParaRPr lang="fr-FR" sz="1100" dirty="0">
              <a:latin typeface="Calibri Light" pitchFamily="34" charset="0"/>
            </a:endParaRPr>
          </a:p>
          <a:p>
            <a:pPr algn="ctr"/>
            <a:r>
              <a:rPr lang="fr-FR" sz="1100" b="1" i="1" dirty="0">
                <a:solidFill>
                  <a:srgbClr val="C00000"/>
                </a:solidFill>
                <a:latin typeface="Calibri Light" pitchFamily="34" charset="0"/>
                <a:cs typeface="Arial" panose="020B0604020202020204" pitchFamily="34" charset="0"/>
              </a:rPr>
              <a:t>Infection d’organe et/ou d’espace (SSI-O)</a:t>
            </a:r>
            <a:endParaRPr lang="fr-CH" sz="1100" b="1" i="1" dirty="0">
              <a:solidFill>
                <a:srgbClr val="C00000"/>
              </a:solidFill>
              <a:latin typeface="Calibri Light" pitchFamily="34" charset="0"/>
              <a:cs typeface="Arial" panose="020B0604020202020204" pitchFamily="34" charset="0"/>
            </a:endParaRPr>
          </a:p>
          <a:p>
            <a:pPr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e-CH" sz="1100" dirty="0">
              <a:latin typeface="Calibri Light" pitchFamily="34" charset="0"/>
            </a:endParaRPr>
          </a:p>
        </p:txBody>
      </p:sp>
      <p:sp>
        <p:nvSpPr>
          <p:cNvPr id="10" name="Forme libre 9"/>
          <p:cNvSpPr/>
          <p:nvPr/>
        </p:nvSpPr>
        <p:spPr>
          <a:xfrm>
            <a:off x="6228184" y="2780928"/>
            <a:ext cx="2725830" cy="2880320"/>
          </a:xfrm>
          <a:custGeom>
            <a:avLst/>
            <a:gdLst>
              <a:gd name="connsiteX0" fmla="*/ 0 w 3121639"/>
              <a:gd name="connsiteY0" fmla="*/ 142198 h 1421982"/>
              <a:gd name="connsiteX1" fmla="*/ 41649 w 3121639"/>
              <a:gd name="connsiteY1" fmla="*/ 41649 h 1421982"/>
              <a:gd name="connsiteX2" fmla="*/ 142198 w 3121639"/>
              <a:gd name="connsiteY2" fmla="*/ 0 h 1421982"/>
              <a:gd name="connsiteX3" fmla="*/ 2979441 w 3121639"/>
              <a:gd name="connsiteY3" fmla="*/ 0 h 1421982"/>
              <a:gd name="connsiteX4" fmla="*/ 3079990 w 3121639"/>
              <a:gd name="connsiteY4" fmla="*/ 41649 h 1421982"/>
              <a:gd name="connsiteX5" fmla="*/ 3121639 w 3121639"/>
              <a:gd name="connsiteY5" fmla="*/ 142198 h 1421982"/>
              <a:gd name="connsiteX6" fmla="*/ 3121639 w 3121639"/>
              <a:gd name="connsiteY6" fmla="*/ 1279784 h 1421982"/>
              <a:gd name="connsiteX7" fmla="*/ 3079990 w 3121639"/>
              <a:gd name="connsiteY7" fmla="*/ 1380333 h 1421982"/>
              <a:gd name="connsiteX8" fmla="*/ 2979441 w 3121639"/>
              <a:gd name="connsiteY8" fmla="*/ 1421982 h 1421982"/>
              <a:gd name="connsiteX9" fmla="*/ 142198 w 3121639"/>
              <a:gd name="connsiteY9" fmla="*/ 1421982 h 1421982"/>
              <a:gd name="connsiteX10" fmla="*/ 41649 w 3121639"/>
              <a:gd name="connsiteY10" fmla="*/ 1380333 h 1421982"/>
              <a:gd name="connsiteX11" fmla="*/ 0 w 3121639"/>
              <a:gd name="connsiteY11" fmla="*/ 1279784 h 1421982"/>
              <a:gd name="connsiteX12" fmla="*/ 0 w 3121639"/>
              <a:gd name="connsiteY12" fmla="*/ 142198 h 1421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121639" h="1421982">
                <a:moveTo>
                  <a:pt x="0" y="142198"/>
                </a:moveTo>
                <a:cubicBezTo>
                  <a:pt x="0" y="104485"/>
                  <a:pt x="14982" y="68316"/>
                  <a:pt x="41649" y="41649"/>
                </a:cubicBezTo>
                <a:cubicBezTo>
                  <a:pt x="68316" y="14982"/>
                  <a:pt x="104485" y="0"/>
                  <a:pt x="142198" y="0"/>
                </a:cubicBezTo>
                <a:lnTo>
                  <a:pt x="2979441" y="0"/>
                </a:lnTo>
                <a:cubicBezTo>
                  <a:pt x="3017154" y="0"/>
                  <a:pt x="3053323" y="14982"/>
                  <a:pt x="3079990" y="41649"/>
                </a:cubicBezTo>
                <a:cubicBezTo>
                  <a:pt x="3106657" y="68316"/>
                  <a:pt x="3121639" y="104485"/>
                  <a:pt x="3121639" y="142198"/>
                </a:cubicBezTo>
                <a:lnTo>
                  <a:pt x="3121639" y="1279784"/>
                </a:lnTo>
                <a:cubicBezTo>
                  <a:pt x="3121639" y="1317497"/>
                  <a:pt x="3106657" y="1353666"/>
                  <a:pt x="3079990" y="1380333"/>
                </a:cubicBezTo>
                <a:cubicBezTo>
                  <a:pt x="3053323" y="1407000"/>
                  <a:pt x="3017154" y="1421982"/>
                  <a:pt x="2979441" y="1421982"/>
                </a:cubicBezTo>
                <a:lnTo>
                  <a:pt x="142198" y="1421982"/>
                </a:lnTo>
                <a:cubicBezTo>
                  <a:pt x="104485" y="1421982"/>
                  <a:pt x="68316" y="1407000"/>
                  <a:pt x="41649" y="1380333"/>
                </a:cubicBezTo>
                <a:cubicBezTo>
                  <a:pt x="14982" y="1353666"/>
                  <a:pt x="0" y="1317497"/>
                  <a:pt x="0" y="1279784"/>
                </a:cubicBezTo>
                <a:lnTo>
                  <a:pt x="0" y="142198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</p:spPr>
        <p:style>
          <a:lnRef idx="0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1968" tIns="56888" rIns="61968" bIns="56888" numCol="1" spcCol="1270" anchor="t" anchorCtr="0">
            <a:noAutofit/>
          </a:bodyPr>
          <a:lstStyle/>
          <a:p>
            <a:pPr marL="87313" indent="-87313"/>
            <a:r>
              <a:rPr lang="fr-FR" sz="1050" b="1" dirty="0">
                <a:latin typeface="Calibri Light" pitchFamily="34" charset="0"/>
                <a:cs typeface="Arial" panose="020B0604020202020204" pitchFamily="34" charset="0"/>
              </a:rPr>
              <a:t>n’importe quelle partie anatomique </a:t>
            </a:r>
            <a:r>
              <a:rPr lang="fr-FR" sz="1050" dirty="0">
                <a:latin typeface="Calibri Light" pitchFamily="34" charset="0"/>
                <a:cs typeface="Arial" panose="020B0604020202020204" pitchFamily="34" charset="0"/>
              </a:rPr>
              <a:t>qui était ouverte ou manipulée lors de l’intervention </a:t>
            </a:r>
            <a:r>
              <a:rPr lang="fr-FR" sz="1050" b="1" dirty="0">
                <a:latin typeface="Calibri Light" pitchFamily="34" charset="0"/>
                <a:cs typeface="Arial" panose="020B0604020202020204" pitchFamily="34" charset="0"/>
              </a:rPr>
              <a:t>ET</a:t>
            </a:r>
            <a:r>
              <a:rPr lang="fr-FR" sz="1050" dirty="0">
                <a:latin typeface="Calibri Light" pitchFamily="34" charset="0"/>
                <a:cs typeface="Arial" panose="020B0604020202020204" pitchFamily="34" charset="0"/>
              </a:rPr>
              <a:t> au moins un des critères suivants :</a:t>
            </a:r>
            <a:endParaRPr lang="fr-CH" sz="1050" dirty="0">
              <a:latin typeface="Calibri Light" pitchFamily="34" charset="0"/>
              <a:cs typeface="Arial" panose="020B0604020202020204" pitchFamily="34" charset="0"/>
            </a:endParaRPr>
          </a:p>
          <a:p>
            <a:pPr marL="87313" indent="-87313">
              <a:buFont typeface="Arial" pitchFamily="34" charset="0"/>
              <a:buChar char="•"/>
            </a:pPr>
            <a:r>
              <a:rPr lang="fr-FR" sz="1050" dirty="0">
                <a:latin typeface="Calibri Light" pitchFamily="34" charset="0"/>
                <a:cs typeface="Arial" panose="020B0604020202020204" pitchFamily="34" charset="0"/>
              </a:rPr>
              <a:t> Ecoulement purulent par un drain qui est placé à travers d’une plaie dans un organe et/ou espace</a:t>
            </a:r>
            <a:endParaRPr lang="fr-CH" sz="1050" dirty="0">
              <a:latin typeface="Calibri Light" pitchFamily="34" charset="0"/>
              <a:cs typeface="Arial" panose="020B0604020202020204" pitchFamily="34" charset="0"/>
            </a:endParaRPr>
          </a:p>
          <a:p>
            <a:pPr marL="87313" indent="-87313">
              <a:buFont typeface="Arial" pitchFamily="34" charset="0"/>
              <a:buChar char="•"/>
            </a:pPr>
            <a:r>
              <a:rPr lang="fr-CH" sz="1050" dirty="0">
                <a:latin typeface="Calibri Light" pitchFamily="34" charset="0"/>
                <a:cs typeface="Arial" panose="020B0604020202020204" pitchFamily="34" charset="0"/>
              </a:rPr>
              <a:t> </a:t>
            </a:r>
            <a:r>
              <a:rPr lang="fr-FR" sz="1050" dirty="0">
                <a:latin typeface="Calibri Light" pitchFamily="34" charset="0"/>
                <a:cs typeface="Arial" panose="020B0604020202020204" pitchFamily="34" charset="0"/>
              </a:rPr>
              <a:t>Microorganismes isolés aseptiquement depuis l’organe et/ou l’espace </a:t>
            </a:r>
            <a:endParaRPr lang="fr-CH" sz="1050" dirty="0">
              <a:latin typeface="Calibri Light" pitchFamily="34" charset="0"/>
              <a:cs typeface="Arial" panose="020B0604020202020204" pitchFamily="34" charset="0"/>
            </a:endParaRPr>
          </a:p>
          <a:p>
            <a:pPr marL="87313" indent="-87313">
              <a:buFont typeface="Arial" pitchFamily="34" charset="0"/>
              <a:buChar char="•"/>
            </a:pPr>
            <a:r>
              <a:rPr lang="fr-CH" sz="1050" dirty="0">
                <a:latin typeface="Calibri Light" pitchFamily="34" charset="0"/>
                <a:cs typeface="Arial" panose="020B0604020202020204" pitchFamily="34" charset="0"/>
              </a:rPr>
              <a:t> </a:t>
            </a:r>
            <a:r>
              <a:rPr lang="fr-FR" sz="1050" dirty="0">
                <a:latin typeface="Calibri Light" pitchFamily="34" charset="0"/>
                <a:cs typeface="Arial" panose="020B0604020202020204" pitchFamily="34" charset="0"/>
              </a:rPr>
              <a:t>Abcès ou autre preuve d'infection impliquant l'organe et/ou l'espace qui est trouvé à l'examen direct, lors d’une ré-intervention ou par examen pathologique ou </a:t>
            </a:r>
            <a:r>
              <a:rPr lang="fr-FR" sz="1050" dirty="0" err="1">
                <a:latin typeface="Calibri Light" pitchFamily="34" charset="0"/>
                <a:cs typeface="Arial" panose="020B0604020202020204" pitchFamily="34" charset="0"/>
              </a:rPr>
              <a:t>Rx</a:t>
            </a:r>
            <a:endParaRPr lang="fr-CH" sz="1050" dirty="0">
              <a:latin typeface="Calibri Light" pitchFamily="34" charset="0"/>
              <a:cs typeface="Arial" panose="020B0604020202020204" pitchFamily="34" charset="0"/>
            </a:endParaRPr>
          </a:p>
          <a:p>
            <a:pPr marL="87313" indent="-87313">
              <a:buFont typeface="Arial" pitchFamily="34" charset="0"/>
              <a:buChar char="•"/>
            </a:pPr>
            <a:r>
              <a:rPr lang="fr-CH" sz="1050" dirty="0">
                <a:latin typeface="Calibri Light" pitchFamily="34" charset="0"/>
                <a:cs typeface="Arial" panose="020B0604020202020204" pitchFamily="34" charset="0"/>
              </a:rPr>
              <a:t> </a:t>
            </a:r>
            <a:r>
              <a:rPr lang="fr-FR" sz="1050" dirty="0">
                <a:latin typeface="Calibri Light" pitchFamily="34" charset="0"/>
                <a:cs typeface="Arial" panose="020B0604020202020204" pitchFamily="34" charset="0"/>
              </a:rPr>
              <a:t>Dg par un chirurgien ou un médecin traitant</a:t>
            </a:r>
            <a:endParaRPr lang="fr-CH" sz="1050" dirty="0">
              <a:latin typeface="Calibri Light" pitchFamily="34" charset="0"/>
              <a:cs typeface="Arial" panose="020B0604020202020204" pitchFamily="34" charset="0"/>
            </a:endParaRPr>
          </a:p>
          <a:p>
            <a:pPr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e-CH" sz="1000" dirty="0">
              <a:latin typeface="Calibri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039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Rectangle 123">
            <a:extLst>
              <a:ext uri="{FF2B5EF4-FFF2-40B4-BE49-F238E27FC236}">
                <a16:creationId xmlns:a16="http://schemas.microsoft.com/office/drawing/2014/main" id="{8D70B121-56F4-4848-B38B-182089D909F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2D72A2C9-F3CA-4216-8BAD-FA4C970C3C4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Shape 181"/>
          <p:cNvSpPr txBox="1">
            <a:spLocks noGrp="1"/>
          </p:cNvSpPr>
          <p:nvPr>
            <p:ph type="title"/>
          </p:nvPr>
        </p:nvSpPr>
        <p:spPr>
          <a:xfrm>
            <a:off x="628652" y="963878"/>
            <a:ext cx="2620771" cy="4930247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algn="r">
              <a:lnSpc>
                <a:spcPct val="90000"/>
              </a:lnSpc>
              <a:spcBef>
                <a:spcPct val="0"/>
              </a:spcBef>
            </a:pPr>
            <a:r>
              <a:rPr lang="fr-FR" kern="1200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Objectives</a:t>
            </a:r>
            <a:r>
              <a:rPr lang="fr-FR" dirty="0" err="1">
                <a:solidFill>
                  <a:schemeClr val="accent1"/>
                </a:solidFill>
              </a:rPr>
              <a:t>PPS</a:t>
            </a:r>
            <a:endParaRPr lang="fr-FR" kern="12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3" name="Shape 183"/>
          <p:cNvSpPr txBox="1">
            <a:spLocks noGrp="1"/>
          </p:cNvSpPr>
          <p:nvPr>
            <p:ph type="body" idx="2"/>
          </p:nvPr>
        </p:nvSpPr>
        <p:spPr>
          <a:xfrm>
            <a:off x="3732025" y="963878"/>
            <a:ext cx="4783327" cy="4930247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1" indent="-228600">
              <a:lnSpc>
                <a:spcPct val="90000"/>
              </a:lnSpc>
              <a:spcAft>
                <a:spcPts val="600"/>
              </a:spcAft>
              <a:buFont typeface="Courier New" pitchFamily="49" charset="0"/>
              <a:buChar char="o"/>
            </a:pPr>
            <a:r>
              <a:rPr lang="fr-FR" sz="2100" dirty="0"/>
              <a:t>Estimer la prévalence des IAS et l’utilisation des antimicrobiens</a:t>
            </a:r>
          </a:p>
          <a:p>
            <a:pPr lvl="1" indent="-228600">
              <a:lnSpc>
                <a:spcPct val="90000"/>
              </a:lnSpc>
              <a:spcAft>
                <a:spcPts val="600"/>
              </a:spcAft>
              <a:buFont typeface="Courier New" pitchFamily="49" charset="0"/>
              <a:buChar char="o"/>
            </a:pPr>
            <a:r>
              <a:rPr lang="fr-FR" sz="2100" dirty="0"/>
              <a:t>Évaluer l’implémentation des éléments clés pour la prévention des IAS et de la résistance antimicrobienne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None/>
            </a:pPr>
            <a:endParaRPr lang="fr-FR" sz="2100" dirty="0"/>
          </a:p>
          <a:p>
            <a:pPr indent="-228600">
              <a:lnSpc>
                <a:spcPct val="90000"/>
              </a:lnSpc>
              <a:spcAft>
                <a:spcPts val="600"/>
              </a:spcAft>
            </a:pPr>
            <a:r>
              <a:rPr lang="fr-FR" sz="2100" dirty="0"/>
              <a:t>Pour 2021: </a:t>
            </a:r>
          </a:p>
          <a:p>
            <a:pPr lvl="1" indent="-228600">
              <a:lnSpc>
                <a:spcPct val="90000"/>
              </a:lnSpc>
              <a:spcAft>
                <a:spcPts val="600"/>
              </a:spcAft>
              <a:buFont typeface="Courier New" pitchFamily="49" charset="0"/>
              <a:buChar char="o"/>
            </a:pPr>
            <a:r>
              <a:rPr lang="fr-CH" sz="2100" dirty="0"/>
              <a:t>Comparaison avec les années précédentes</a:t>
            </a:r>
          </a:p>
        </p:txBody>
      </p:sp>
    </p:spTree>
    <p:extLst>
      <p:ext uri="{BB962C8B-B14F-4D97-AF65-F5344CB8AC3E}">
        <p14:creationId xmlns:p14="http://schemas.microsoft.com/office/powerpoint/2010/main" val="2957507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862" name="Picture 6" descr="Résultat de recherche d'images pour &quot;PNEUMONIA IMAGE&quot;"/>
          <p:cNvPicPr>
            <a:picLocks noChangeAspect="1" noChangeArrowheads="1"/>
          </p:cNvPicPr>
          <p:nvPr/>
        </p:nvPicPr>
        <p:blipFill>
          <a:blip r:embed="rId3" cstate="print">
            <a:lum bright="10000"/>
          </a:blip>
          <a:srcRect/>
          <a:stretch>
            <a:fillRect/>
          </a:stretch>
        </p:blipFill>
        <p:spPr bwMode="auto">
          <a:xfrm>
            <a:off x="-1" y="857251"/>
            <a:ext cx="5103317" cy="5143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Zone de texte 2"/>
          <p:cNvSpPr txBox="1">
            <a:spLocks noChangeArrowheads="1"/>
          </p:cNvSpPr>
          <p:nvPr/>
        </p:nvSpPr>
        <p:spPr bwMode="auto">
          <a:xfrm rot="5400000">
            <a:off x="4916215" y="587227"/>
            <a:ext cx="437132" cy="25202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fr-FR" sz="2000">
                <a:latin typeface="Calibri Light" pitchFamily="34" charset="0"/>
                <a:cs typeface="Arial" panose="020B0604020202020204" pitchFamily="34" charset="0"/>
              </a:rPr>
              <a:t>RX</a:t>
            </a: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 rot="5400000">
            <a:off x="4882755" y="1772819"/>
            <a:ext cx="504053" cy="25202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fr-FR" sz="2000">
                <a:latin typeface="Calibri Light" pitchFamily="34" charset="0"/>
                <a:cs typeface="Arial" panose="020B0604020202020204" pitchFamily="34" charset="0"/>
              </a:rPr>
              <a:t>Symptômes</a:t>
            </a: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 rot="5400000">
            <a:off x="4882755" y="3140969"/>
            <a:ext cx="504053" cy="25202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fr-FR" sz="2000">
                <a:latin typeface="Calibri Light" pitchFamily="34" charset="0"/>
                <a:cs typeface="Arial" panose="020B0604020202020204" pitchFamily="34" charset="0"/>
              </a:rPr>
              <a:t>Microbiologie</a:t>
            </a:r>
          </a:p>
        </p:txBody>
      </p:sp>
      <p:sp>
        <p:nvSpPr>
          <p:cNvPr id="15" name="Plus 14"/>
          <p:cNvSpPr/>
          <p:nvPr/>
        </p:nvSpPr>
        <p:spPr>
          <a:xfrm>
            <a:off x="4882752" y="2276873"/>
            <a:ext cx="432048" cy="432048"/>
          </a:xfrm>
          <a:prstGeom prst="mathPlus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00">
              <a:solidFill>
                <a:schemeClr val="tx1"/>
              </a:solidFill>
              <a:latin typeface="Calibri Light" pitchFamily="34" charset="0"/>
            </a:endParaRPr>
          </a:p>
        </p:txBody>
      </p:sp>
      <p:sp>
        <p:nvSpPr>
          <p:cNvPr id="16" name="Plus 15"/>
          <p:cNvSpPr/>
          <p:nvPr/>
        </p:nvSpPr>
        <p:spPr>
          <a:xfrm>
            <a:off x="4882752" y="3501009"/>
            <a:ext cx="432048" cy="432048"/>
          </a:xfrm>
          <a:prstGeom prst="mathPlus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00">
              <a:solidFill>
                <a:schemeClr val="tx1"/>
              </a:solidFill>
              <a:latin typeface="Calibri Light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5496" y="908720"/>
            <a:ext cx="13411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CH" sz="2000" b="1" dirty="0">
                <a:solidFill>
                  <a:schemeClr val="bg1"/>
                </a:solidFill>
                <a:latin typeface="Calibri Light" pitchFamily="34" charset="0"/>
                <a:cs typeface="Arial" panose="020B0604020202020204" pitchFamily="34" charset="0"/>
              </a:rPr>
              <a:t>Pneumonie</a:t>
            </a:r>
          </a:p>
        </p:txBody>
      </p:sp>
    </p:spTree>
    <p:extLst>
      <p:ext uri="{BB962C8B-B14F-4D97-AF65-F5344CB8AC3E}">
        <p14:creationId xmlns:p14="http://schemas.microsoft.com/office/powerpoint/2010/main" val="3410229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Zone de texte 2"/>
          <p:cNvSpPr txBox="1">
            <a:spLocks noChangeArrowheads="1"/>
          </p:cNvSpPr>
          <p:nvPr/>
        </p:nvSpPr>
        <p:spPr bwMode="auto">
          <a:xfrm>
            <a:off x="179515" y="980728"/>
            <a:ext cx="365125" cy="36004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fr-CH" sz="1100">
                <a:latin typeface="Calibri Light" pitchFamily="34" charset="0"/>
                <a:cs typeface="Arial" panose="020B0604020202020204" pitchFamily="34" charset="0"/>
              </a:rPr>
              <a:t>RX</a:t>
            </a:r>
            <a:endParaRPr lang="fr-CH">
              <a:latin typeface="Calibri Light" pitchFamily="34" charset="0"/>
              <a:cs typeface="Arial" panose="020B0604020202020204" pitchFamily="34" charset="0"/>
            </a:endParaRPr>
          </a:p>
        </p:txBody>
      </p:sp>
      <p:sp>
        <p:nvSpPr>
          <p:cNvPr id="121859" name="Text Box 3"/>
          <p:cNvSpPr txBox="1">
            <a:spLocks noChangeArrowheads="1"/>
          </p:cNvSpPr>
          <p:nvPr/>
        </p:nvSpPr>
        <p:spPr bwMode="auto">
          <a:xfrm>
            <a:off x="179514" y="1414323"/>
            <a:ext cx="365125" cy="132189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fr-CH" sz="1100">
                <a:latin typeface="Calibri Light" pitchFamily="34" charset="0"/>
                <a:cs typeface="Arial" panose="020B0604020202020204" pitchFamily="34" charset="0"/>
              </a:rPr>
              <a:t>Symptômes</a:t>
            </a:r>
            <a:endParaRPr lang="fr-CH">
              <a:latin typeface="Calibri Light" pitchFamily="34" charset="0"/>
              <a:cs typeface="Arial" panose="020B0604020202020204" pitchFamily="34" charset="0"/>
            </a:endParaRPr>
          </a:p>
        </p:txBody>
      </p:sp>
      <p:sp>
        <p:nvSpPr>
          <p:cNvPr id="121860" name="Text Box 4"/>
          <p:cNvSpPr txBox="1">
            <a:spLocks noChangeArrowheads="1"/>
          </p:cNvSpPr>
          <p:nvPr/>
        </p:nvSpPr>
        <p:spPr bwMode="auto">
          <a:xfrm>
            <a:off x="179512" y="2852936"/>
            <a:ext cx="363538" cy="3477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fr-CH" sz="1100">
                <a:latin typeface="Calibri Light" pitchFamily="34" charset="0"/>
                <a:cs typeface="Arial" panose="020B0604020202020204" pitchFamily="34" charset="0"/>
              </a:rPr>
              <a:t>Microbiologie</a:t>
            </a:r>
            <a:endParaRPr lang="fr-CH">
              <a:latin typeface="Calibri Light" pitchFamily="34" charset="0"/>
              <a:cs typeface="Arial" panose="020B0604020202020204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755576" y="980729"/>
            <a:ext cx="7704856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CH" sz="900">
                <a:latin typeface="Calibri Light" pitchFamily="34" charset="0"/>
                <a:cs typeface="Arial" panose="020B0604020202020204" pitchFamily="34" charset="0"/>
              </a:rPr>
              <a:t>≥ 2 Rx thorax ou CT-scans thoraciques consécutifs  montrant une pneumonie chez un patient ayant une maladie cardiaque ou pulmonaire sous-jacente (si pas de cardiopathie/ maladie pulmonaire, 1 Rx thorax ou CT scan est suffisante)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755576" y="1412778"/>
            <a:ext cx="7704856" cy="13234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fr-CH" sz="900">
                <a:latin typeface="Calibri Light" pitchFamily="34" charset="0"/>
                <a:cs typeface="Arial" panose="020B0604020202020204" pitchFamily="34" charset="0"/>
              </a:rPr>
              <a:t> </a:t>
            </a:r>
            <a:r>
              <a:rPr lang="fr-CH" sz="1000">
                <a:latin typeface="Calibri Light" pitchFamily="34" charset="0"/>
                <a:cs typeface="Arial" panose="020B0604020202020204" pitchFamily="34" charset="0"/>
              </a:rPr>
              <a:t>Fièvre&gt; 38 °C sans autre cause ; </a:t>
            </a:r>
          </a:p>
          <a:p>
            <a:pPr lvl="0">
              <a:buFont typeface="Arial" pitchFamily="34" charset="0"/>
              <a:buChar char="•"/>
            </a:pPr>
            <a:r>
              <a:rPr lang="fr-CH" sz="1000">
                <a:latin typeface="Calibri Light" pitchFamily="34" charset="0"/>
                <a:cs typeface="Arial" panose="020B0604020202020204" pitchFamily="34" charset="0"/>
              </a:rPr>
              <a:t> Leucopénie (&lt;4000 WBC / mm</a:t>
            </a:r>
            <a:r>
              <a:rPr lang="fr-CH" sz="1000" baseline="30000">
                <a:latin typeface="Calibri Light" pitchFamily="34" charset="0"/>
                <a:cs typeface="Arial" panose="020B0604020202020204" pitchFamily="34" charset="0"/>
              </a:rPr>
              <a:t>3</a:t>
            </a:r>
            <a:r>
              <a:rPr lang="fr-CH" sz="1000">
                <a:latin typeface="Calibri Light" pitchFamily="34" charset="0"/>
                <a:cs typeface="Arial" panose="020B0604020202020204" pitchFamily="34" charset="0"/>
              </a:rPr>
              <a:t>) ou leucocytose (12000 WBC / mm</a:t>
            </a:r>
            <a:r>
              <a:rPr lang="fr-CH" sz="1000" baseline="30000">
                <a:latin typeface="Calibri Light" pitchFamily="34" charset="0"/>
                <a:cs typeface="Arial" panose="020B0604020202020204" pitchFamily="34" charset="0"/>
              </a:rPr>
              <a:t>3</a:t>
            </a:r>
            <a:r>
              <a:rPr lang="fr-CH" sz="1000">
                <a:latin typeface="Calibri Light" pitchFamily="34" charset="0"/>
                <a:cs typeface="Arial" panose="020B0604020202020204" pitchFamily="34" charset="0"/>
              </a:rPr>
              <a:t>) </a:t>
            </a:r>
          </a:p>
          <a:p>
            <a:pPr lvl="0">
              <a:buFont typeface="Arial" pitchFamily="34" charset="0"/>
              <a:buChar char="•"/>
            </a:pPr>
            <a:r>
              <a:rPr lang="fr-CH" sz="1000" b="1">
                <a:latin typeface="Calibri Light" pitchFamily="34" charset="0"/>
                <a:cs typeface="Arial" panose="020B0604020202020204" pitchFamily="34" charset="0"/>
              </a:rPr>
              <a:t> ET</a:t>
            </a:r>
            <a:r>
              <a:rPr lang="fr-CH" sz="1000">
                <a:latin typeface="Calibri Light" pitchFamily="34" charset="0"/>
                <a:cs typeface="Arial" panose="020B0604020202020204" pitchFamily="34" charset="0"/>
              </a:rPr>
              <a:t> au moins un des éléments suivants </a:t>
            </a:r>
            <a:r>
              <a:rPr lang="fr-CH" sz="1000" u="sng">
                <a:latin typeface="Calibri Light" pitchFamily="34" charset="0"/>
                <a:cs typeface="Arial" panose="020B0604020202020204" pitchFamily="34" charset="0"/>
              </a:rPr>
              <a:t>(ou au moins deux si la pneumonie est seulement clinique = PN 4 et PN 5):</a:t>
            </a:r>
          </a:p>
          <a:p>
            <a:pPr lvl="4">
              <a:buFont typeface="Wingdings" pitchFamily="2" charset="2"/>
              <a:buChar char="Ø"/>
            </a:pPr>
            <a:r>
              <a:rPr lang="fr-CH" sz="1000">
                <a:latin typeface="Calibri Light" pitchFamily="34" charset="0"/>
                <a:cs typeface="Arial" panose="020B0604020202020204" pitchFamily="34" charset="0"/>
              </a:rPr>
              <a:t>Apparition récente d’une expectoration purulente ou changement d’aspect de l’expectoration (couleur, odeur, quantité, consistance)</a:t>
            </a:r>
          </a:p>
          <a:p>
            <a:pPr lvl="4">
              <a:buFont typeface="Wingdings" pitchFamily="2" charset="2"/>
              <a:buChar char="Ø"/>
            </a:pPr>
            <a:r>
              <a:rPr lang="fr-CH" sz="1000">
                <a:latin typeface="Calibri Light" pitchFamily="34" charset="0"/>
                <a:cs typeface="Arial" panose="020B0604020202020204" pitchFamily="34" charset="0"/>
              </a:rPr>
              <a:t>Toux ou dyspnée ou tachypnée</a:t>
            </a:r>
          </a:p>
          <a:p>
            <a:pPr lvl="4">
              <a:buFont typeface="Wingdings" pitchFamily="2" charset="2"/>
              <a:buChar char="Ø"/>
            </a:pPr>
            <a:r>
              <a:rPr lang="fr-CH" sz="1000">
                <a:latin typeface="Calibri Light" pitchFamily="34" charset="0"/>
                <a:cs typeface="Arial" panose="020B0604020202020204" pitchFamily="34" charset="0"/>
              </a:rPr>
              <a:t>Auscultation indicative pour une pneumonie </a:t>
            </a:r>
          </a:p>
          <a:p>
            <a:pPr lvl="4">
              <a:buFont typeface="Wingdings" pitchFamily="2" charset="2"/>
              <a:buChar char="Ø"/>
            </a:pPr>
            <a:r>
              <a:rPr lang="fr-CH" sz="1000">
                <a:latin typeface="Calibri Light" pitchFamily="34" charset="0"/>
                <a:cs typeface="Arial" panose="020B0604020202020204" pitchFamily="34" charset="0"/>
              </a:rPr>
              <a:t>Aggravation d’échanges de gaz 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755576" y="2852936"/>
            <a:ext cx="7704856" cy="34778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fr-CH" sz="1000" dirty="0">
                <a:latin typeface="Calibri Light" pitchFamily="34" charset="0"/>
                <a:cs typeface="Arial" panose="020B0604020202020204" pitchFamily="34" charset="0"/>
              </a:rPr>
              <a:t>A.   Tests bactériologiques réalisés : </a:t>
            </a:r>
          </a:p>
          <a:p>
            <a:pPr lvl="0"/>
            <a:r>
              <a:rPr lang="fr-CH" sz="1000" b="1" dirty="0">
                <a:latin typeface="Calibri Light" pitchFamily="34" charset="0"/>
                <a:cs typeface="Arial" panose="020B0604020202020204" pitchFamily="34" charset="0"/>
              </a:rPr>
              <a:t>Culture quantitative d'un prélèvement peu contaminé des voies respiratoires inférieures (PN1) :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fr-CH" sz="1000" dirty="0">
                <a:latin typeface="Calibri Light" pitchFamily="34" charset="0"/>
                <a:cs typeface="Arial" panose="020B0604020202020204" pitchFamily="34" charset="0"/>
              </a:rPr>
              <a:t>LBA &gt; 10</a:t>
            </a:r>
            <a:r>
              <a:rPr lang="fr-CH" sz="1000" baseline="30000" dirty="0">
                <a:latin typeface="Calibri Light" pitchFamily="34" charset="0"/>
                <a:cs typeface="Arial" panose="020B0604020202020204" pitchFamily="34" charset="0"/>
              </a:rPr>
              <a:t>4</a:t>
            </a:r>
            <a:r>
              <a:rPr lang="fr-CH" sz="1000" dirty="0">
                <a:latin typeface="Calibri Light" pitchFamily="34" charset="0"/>
                <a:cs typeface="Arial" panose="020B0604020202020204" pitchFamily="34" charset="0"/>
              </a:rPr>
              <a:t> UFC</a:t>
            </a:r>
            <a:r>
              <a:rPr lang="fr-CH" sz="1000" baseline="30000" dirty="0">
                <a:latin typeface="Calibri Light" pitchFamily="34" charset="0"/>
                <a:cs typeface="Arial" panose="020B0604020202020204" pitchFamily="34" charset="0"/>
              </a:rPr>
              <a:t>2</a:t>
            </a:r>
            <a:r>
              <a:rPr lang="fr-CH" sz="1000" dirty="0">
                <a:latin typeface="Calibri Light" pitchFamily="34" charset="0"/>
                <a:cs typeface="Arial" panose="020B0604020202020204" pitchFamily="34" charset="0"/>
              </a:rPr>
              <a:t> / ml OU ≥ 5% des cellules du LBA contenant des bactéries intracellulaires à l'examen direct </a:t>
            </a:r>
          </a:p>
          <a:p>
            <a:pPr marL="228600" lvl="4" indent="-228600">
              <a:buFont typeface="Arial" pitchFamily="34" charset="0"/>
              <a:buChar char="•"/>
            </a:pPr>
            <a:r>
              <a:rPr lang="fr-CH" sz="1000" dirty="0">
                <a:latin typeface="Calibri Light" pitchFamily="34" charset="0"/>
                <a:cs typeface="Arial" panose="020B0604020202020204" pitchFamily="34" charset="0"/>
              </a:rPr>
              <a:t>Brossage bronchique protégé &gt; 10</a:t>
            </a:r>
            <a:r>
              <a:rPr lang="fr-CH" sz="1000" baseline="30000" dirty="0">
                <a:latin typeface="Calibri Light" pitchFamily="34" charset="0"/>
                <a:cs typeface="Arial" panose="020B0604020202020204" pitchFamily="34" charset="0"/>
              </a:rPr>
              <a:t>3 </a:t>
            </a:r>
            <a:r>
              <a:rPr lang="fr-CH" sz="1000" dirty="0">
                <a:latin typeface="Calibri Light" pitchFamily="34" charset="0"/>
                <a:cs typeface="Arial" panose="020B0604020202020204" pitchFamily="34" charset="0"/>
              </a:rPr>
              <a:t>UFC / ml</a:t>
            </a:r>
          </a:p>
          <a:p>
            <a:pPr marL="228600" lvl="4" indent="-228600">
              <a:buFont typeface="Arial" pitchFamily="34" charset="0"/>
              <a:buChar char="•"/>
            </a:pPr>
            <a:r>
              <a:rPr lang="fr-CH" sz="1000" dirty="0">
                <a:latin typeface="Calibri Light" pitchFamily="34" charset="0"/>
                <a:cs typeface="Arial" panose="020B0604020202020204" pitchFamily="34" charset="0"/>
              </a:rPr>
              <a:t>Aspiration distale protégée  &gt; 10</a:t>
            </a:r>
            <a:r>
              <a:rPr lang="fr-CH" sz="1000" baseline="30000" dirty="0">
                <a:latin typeface="Calibri Light" pitchFamily="34" charset="0"/>
                <a:cs typeface="Arial" panose="020B0604020202020204" pitchFamily="34" charset="0"/>
              </a:rPr>
              <a:t>3 </a:t>
            </a:r>
            <a:r>
              <a:rPr lang="fr-CH" sz="1000" dirty="0">
                <a:latin typeface="Calibri Light" pitchFamily="34" charset="0"/>
                <a:cs typeface="Arial" panose="020B0604020202020204" pitchFamily="34" charset="0"/>
              </a:rPr>
              <a:t>UFC / ml</a:t>
            </a:r>
          </a:p>
          <a:p>
            <a:pPr lvl="4"/>
            <a:r>
              <a:rPr lang="fr-CH" sz="1000" b="1" dirty="0">
                <a:latin typeface="Calibri Light" pitchFamily="34" charset="0"/>
                <a:cs typeface="Arial" panose="020B0604020202020204" pitchFamily="34" charset="0"/>
              </a:rPr>
              <a:t>Culture quantitative d'un prélèvement possiblement contaminé de voies respiratoires inférieures (PN 2)</a:t>
            </a:r>
            <a:r>
              <a:rPr lang="fr-CH" sz="1000" dirty="0">
                <a:latin typeface="Calibri Light" pitchFamily="34" charset="0"/>
                <a:cs typeface="Arial" panose="020B0604020202020204" pitchFamily="34" charset="0"/>
              </a:rPr>
              <a:t> :</a:t>
            </a:r>
          </a:p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fr-CH" sz="1000" dirty="0">
                <a:latin typeface="Calibri Light" pitchFamily="34" charset="0"/>
                <a:cs typeface="Arial" panose="020B0604020202020204" pitchFamily="34" charset="0"/>
              </a:rPr>
              <a:t>Culture quantitative d'un prélèvement de voies respiratoires inférieures (p.ex. aspiration </a:t>
            </a:r>
            <a:r>
              <a:rPr lang="fr-CH" sz="1000" dirty="0" err="1">
                <a:latin typeface="Calibri Light" pitchFamily="34" charset="0"/>
                <a:cs typeface="Arial" panose="020B0604020202020204" pitchFamily="34" charset="0"/>
              </a:rPr>
              <a:t>endotrachéale</a:t>
            </a:r>
            <a:r>
              <a:rPr lang="fr-CH" sz="1000" dirty="0">
                <a:latin typeface="Calibri Light" pitchFamily="34" charset="0"/>
                <a:cs typeface="Arial" panose="020B0604020202020204" pitchFamily="34" charset="0"/>
              </a:rPr>
              <a:t>) ≥ 10</a:t>
            </a:r>
            <a:r>
              <a:rPr lang="fr-CH" sz="1000" baseline="30000" dirty="0">
                <a:latin typeface="Calibri Light" pitchFamily="34" charset="0"/>
                <a:cs typeface="Arial" panose="020B0604020202020204" pitchFamily="34" charset="0"/>
              </a:rPr>
              <a:t>6 </a:t>
            </a:r>
            <a:r>
              <a:rPr lang="fr-CH" sz="1000" dirty="0">
                <a:latin typeface="Calibri Light" pitchFamily="34" charset="0"/>
                <a:cs typeface="Arial" panose="020B0604020202020204" pitchFamily="34" charset="0"/>
              </a:rPr>
              <a:t>UFC / ml</a:t>
            </a:r>
          </a:p>
          <a:p>
            <a:pPr lvl="0"/>
            <a:r>
              <a:rPr lang="fr-CH" sz="1000" dirty="0">
                <a:latin typeface="Calibri Light" pitchFamily="34" charset="0"/>
                <a:cs typeface="Arial" panose="020B0604020202020204" pitchFamily="34" charset="0"/>
              </a:rPr>
              <a:t>B</a:t>
            </a:r>
            <a:r>
              <a:rPr lang="fr-CH" sz="1000" b="1" dirty="0">
                <a:latin typeface="Calibri Light" pitchFamily="34" charset="0"/>
                <a:cs typeface="Arial" panose="020B0604020202020204" pitchFamily="34" charset="0"/>
              </a:rPr>
              <a:t>.   Méthodes microbiologiques alternatives</a:t>
            </a:r>
            <a:r>
              <a:rPr lang="fr-CH" sz="1000" dirty="0">
                <a:latin typeface="Calibri Light" pitchFamily="34" charset="0"/>
                <a:cs typeface="Arial" panose="020B0604020202020204" pitchFamily="34" charset="0"/>
              </a:rPr>
              <a:t> </a:t>
            </a:r>
            <a:r>
              <a:rPr lang="fr-CH" sz="1000" b="1" dirty="0">
                <a:latin typeface="Calibri Light" pitchFamily="34" charset="0"/>
                <a:cs typeface="Arial" panose="020B0604020202020204" pitchFamily="34" charset="0"/>
              </a:rPr>
              <a:t>(PN3) :</a:t>
            </a:r>
            <a:endParaRPr lang="fr-CH" sz="1000" dirty="0">
              <a:latin typeface="Calibri Light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H" sz="1000" dirty="0">
                <a:latin typeface="Calibri Light" pitchFamily="34" charset="0"/>
                <a:cs typeface="Arial" panose="020B0604020202020204" pitchFamily="34" charset="0"/>
              </a:rPr>
              <a:t>Hémoculture positive sans relation avec une autre infection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H" sz="1000" dirty="0">
                <a:latin typeface="Calibri Light" pitchFamily="34" charset="0"/>
                <a:cs typeface="Arial" panose="020B0604020202020204" pitchFamily="34" charset="0"/>
              </a:rPr>
              <a:t>Culture d’un épanchement pleural + pour de microorganismes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H" sz="1000" dirty="0">
                <a:latin typeface="Calibri Light" pitchFamily="34" charset="0"/>
                <a:cs typeface="Arial" panose="020B0604020202020204" pitchFamily="34" charset="0"/>
              </a:rPr>
              <a:t>Abcès pulmonaire ou empyème avec culture positive par aspiration à l’aiguille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H" sz="1000" dirty="0">
                <a:latin typeface="Calibri Light" pitchFamily="34" charset="0"/>
                <a:cs typeface="Arial" panose="020B0604020202020204" pitchFamily="34" charset="0"/>
              </a:rPr>
              <a:t>Evidence d’une pneumonie dans un examen histologique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H" sz="1000" dirty="0">
                <a:latin typeface="Calibri Light" pitchFamily="34" charset="0"/>
                <a:cs typeface="Arial" panose="020B0604020202020204" pitchFamily="34" charset="0"/>
              </a:rPr>
              <a:t>Pneumonie par virus ou germes spécifiques  (</a:t>
            </a:r>
            <a:r>
              <a:rPr lang="fr-CH" sz="1000" i="1" dirty="0" err="1">
                <a:latin typeface="Calibri Light" pitchFamily="34" charset="0"/>
                <a:cs typeface="Arial" panose="020B0604020202020204" pitchFamily="34" charset="0"/>
              </a:rPr>
              <a:t>Legionella</a:t>
            </a:r>
            <a:r>
              <a:rPr lang="fr-CH" sz="1000" i="1" dirty="0">
                <a:latin typeface="Calibri Light" pitchFamily="34" charset="0"/>
                <a:cs typeface="Arial" panose="020B0604020202020204" pitchFamily="34" charset="0"/>
              </a:rPr>
              <a:t>, Aspergillus</a:t>
            </a:r>
            <a:r>
              <a:rPr lang="fr-CH" sz="1000" dirty="0">
                <a:latin typeface="Calibri Light" pitchFamily="34" charset="0"/>
                <a:cs typeface="Arial" panose="020B0604020202020204" pitchFamily="34" charset="0"/>
              </a:rPr>
              <a:t>, </a:t>
            </a:r>
            <a:r>
              <a:rPr lang="fr-CH" sz="1000" dirty="0" err="1">
                <a:latin typeface="Calibri Light" pitchFamily="34" charset="0"/>
                <a:cs typeface="Arial" panose="020B0604020202020204" pitchFamily="34" charset="0"/>
              </a:rPr>
              <a:t>mycobacteria</a:t>
            </a:r>
            <a:r>
              <a:rPr lang="fr-CH" sz="1000" dirty="0">
                <a:latin typeface="Calibri Light" pitchFamily="34" charset="0"/>
                <a:cs typeface="Arial" panose="020B0604020202020204" pitchFamily="34" charset="0"/>
              </a:rPr>
              <a:t>, </a:t>
            </a:r>
            <a:r>
              <a:rPr lang="fr-CH" sz="1000" dirty="0" err="1">
                <a:latin typeface="Calibri Light" pitchFamily="34" charset="0"/>
                <a:cs typeface="Arial" panose="020B0604020202020204" pitchFamily="34" charset="0"/>
              </a:rPr>
              <a:t>mycoplasma</a:t>
            </a:r>
            <a:r>
              <a:rPr lang="fr-CH" sz="1000" dirty="0">
                <a:latin typeface="Calibri Light" pitchFamily="34" charset="0"/>
                <a:cs typeface="Arial" panose="020B0604020202020204" pitchFamily="34" charset="0"/>
              </a:rPr>
              <a:t>, </a:t>
            </a:r>
            <a:r>
              <a:rPr lang="fr-CH" sz="1000" i="1" dirty="0" err="1">
                <a:latin typeface="Calibri Light" pitchFamily="34" charset="0"/>
                <a:cs typeface="Arial" panose="020B0604020202020204" pitchFamily="34" charset="0"/>
              </a:rPr>
              <a:t>Pneumocystis</a:t>
            </a:r>
            <a:r>
              <a:rPr lang="fr-CH" sz="1000" i="1" dirty="0">
                <a:latin typeface="Calibri Light" pitchFamily="34" charset="0"/>
                <a:cs typeface="Arial" panose="020B0604020202020204" pitchFamily="34" charset="0"/>
              </a:rPr>
              <a:t> </a:t>
            </a:r>
            <a:r>
              <a:rPr lang="fr-CH" sz="1000" i="1" dirty="0" err="1">
                <a:latin typeface="Calibri Light" pitchFamily="34" charset="0"/>
                <a:cs typeface="Arial" panose="020B0604020202020204" pitchFamily="34" charset="0"/>
              </a:rPr>
              <a:t>carinii</a:t>
            </a:r>
            <a:r>
              <a:rPr lang="fr-CH" sz="1000" dirty="0">
                <a:latin typeface="Calibri Light" pitchFamily="34" charset="0"/>
                <a:cs typeface="Arial" panose="020B0604020202020204" pitchFamily="34" charset="0"/>
              </a:rPr>
              <a:t>) :</a:t>
            </a:r>
          </a:p>
          <a:p>
            <a:pPr marL="171450" lvl="6" indent="-171450"/>
            <a:r>
              <a:rPr lang="fr-CH" sz="1000" dirty="0">
                <a:latin typeface="Calibri Light" pitchFamily="34" charset="0"/>
                <a:cs typeface="Arial" panose="020B0604020202020204" pitchFamily="34" charset="0"/>
              </a:rPr>
              <a:t>		- Antigène ou anticorps viral par sécrétions respiratoires (</a:t>
            </a:r>
            <a:r>
              <a:rPr lang="fr-CH" sz="1000" dirty="0" err="1">
                <a:latin typeface="Calibri Light" pitchFamily="34" charset="0"/>
                <a:cs typeface="Arial" panose="020B0604020202020204" pitchFamily="34" charset="0"/>
              </a:rPr>
              <a:t>e.g</a:t>
            </a:r>
            <a:r>
              <a:rPr lang="fr-CH" sz="1000" dirty="0">
                <a:latin typeface="Calibri Light" pitchFamily="34" charset="0"/>
                <a:cs typeface="Arial" panose="020B0604020202020204" pitchFamily="34" charset="0"/>
              </a:rPr>
              <a:t>. EIA, FAMA, </a:t>
            </a:r>
            <a:r>
              <a:rPr lang="fr-CH" sz="1000" dirty="0" err="1">
                <a:latin typeface="Calibri Light" pitchFamily="34" charset="0"/>
                <a:cs typeface="Arial" panose="020B0604020202020204" pitchFamily="34" charset="0"/>
              </a:rPr>
              <a:t>shell</a:t>
            </a:r>
            <a:r>
              <a:rPr lang="fr-CH" sz="1000" dirty="0">
                <a:latin typeface="Calibri Light" pitchFamily="34" charset="0"/>
                <a:cs typeface="Arial" panose="020B0604020202020204" pitchFamily="34" charset="0"/>
              </a:rPr>
              <a:t> </a:t>
            </a:r>
            <a:r>
              <a:rPr lang="fr-CH" sz="1000" dirty="0" err="1">
                <a:latin typeface="Calibri Light" pitchFamily="34" charset="0"/>
                <a:cs typeface="Arial" panose="020B0604020202020204" pitchFamily="34" charset="0"/>
              </a:rPr>
              <a:t>vial</a:t>
            </a:r>
            <a:r>
              <a:rPr lang="fr-CH" sz="1000" dirty="0">
                <a:latin typeface="Calibri Light" pitchFamily="34" charset="0"/>
                <a:cs typeface="Arial" panose="020B0604020202020204" pitchFamily="34" charset="0"/>
              </a:rPr>
              <a:t> </a:t>
            </a:r>
            <a:r>
              <a:rPr lang="fr-CH" sz="1000" dirty="0" err="1">
                <a:latin typeface="Calibri Light" pitchFamily="34" charset="0"/>
                <a:cs typeface="Arial" panose="020B0604020202020204" pitchFamily="34" charset="0"/>
              </a:rPr>
              <a:t>assay</a:t>
            </a:r>
            <a:r>
              <a:rPr lang="fr-CH" sz="1000" dirty="0">
                <a:latin typeface="Calibri Light" pitchFamily="34" charset="0"/>
                <a:cs typeface="Arial" panose="020B0604020202020204" pitchFamily="34" charset="0"/>
              </a:rPr>
              <a:t>, PCR)</a:t>
            </a:r>
          </a:p>
          <a:p>
            <a:pPr marL="171450" lvl="6" indent="-171450"/>
            <a:r>
              <a:rPr lang="fr-CH" sz="1000" dirty="0">
                <a:latin typeface="Calibri Light" pitchFamily="34" charset="0"/>
                <a:cs typeface="Arial" panose="020B0604020202020204" pitchFamily="34" charset="0"/>
              </a:rPr>
              <a:t>		- Résultat positif dans l’examen direct ou dans une culture des sécrétions bronchiques ou de tissu ;</a:t>
            </a:r>
          </a:p>
          <a:p>
            <a:pPr marL="171450" lvl="6" indent="-171450"/>
            <a:r>
              <a:rPr lang="fr-CH" sz="1000" dirty="0">
                <a:latin typeface="Calibri Light" pitchFamily="34" charset="0"/>
                <a:cs typeface="Arial" panose="020B0604020202020204" pitchFamily="34" charset="0"/>
              </a:rPr>
              <a:t>		- Séroconversion (p.ex. Influenza, </a:t>
            </a:r>
            <a:r>
              <a:rPr lang="fr-CH" sz="1000" i="1" dirty="0" err="1">
                <a:latin typeface="Calibri Light" pitchFamily="34" charset="0"/>
                <a:cs typeface="Arial" panose="020B0604020202020204" pitchFamily="34" charset="0"/>
              </a:rPr>
              <a:t>Legionella</a:t>
            </a:r>
            <a:r>
              <a:rPr lang="fr-CH" sz="1000" i="1" dirty="0">
                <a:latin typeface="Calibri Light" pitchFamily="34" charset="0"/>
                <a:cs typeface="Arial" panose="020B0604020202020204" pitchFamily="34" charset="0"/>
              </a:rPr>
              <a:t>, Chlamydia</a:t>
            </a:r>
            <a:r>
              <a:rPr lang="fr-CH" sz="1000" dirty="0">
                <a:latin typeface="Calibri Light" pitchFamily="34" charset="0"/>
                <a:cs typeface="Arial" panose="020B0604020202020204" pitchFamily="34" charset="0"/>
              </a:rPr>
              <a:t>);</a:t>
            </a:r>
          </a:p>
          <a:p>
            <a:pPr marL="171450" lvl="6" indent="-171450"/>
            <a:r>
              <a:rPr lang="fr-CH" sz="1000" dirty="0">
                <a:latin typeface="Calibri Light" pitchFamily="34" charset="0"/>
                <a:cs typeface="Arial" panose="020B0604020202020204" pitchFamily="34" charset="0"/>
              </a:rPr>
              <a:t>		- Détection d’un antigène dans les urines (p.ex. </a:t>
            </a:r>
            <a:r>
              <a:rPr lang="fr-CH" sz="1000" i="1" dirty="0" err="1">
                <a:latin typeface="Calibri Light" pitchFamily="34" charset="0"/>
                <a:cs typeface="Arial" panose="020B0604020202020204" pitchFamily="34" charset="0"/>
              </a:rPr>
              <a:t>Legionella</a:t>
            </a:r>
            <a:r>
              <a:rPr lang="fr-CH" sz="1000" dirty="0">
                <a:latin typeface="Calibri Light" pitchFamily="34" charset="0"/>
                <a:cs typeface="Arial" panose="020B0604020202020204" pitchFamily="34" charset="0"/>
              </a:rPr>
              <a:t>)</a:t>
            </a:r>
          </a:p>
          <a:p>
            <a:pPr lvl="0"/>
            <a:r>
              <a:rPr lang="fr-CH" sz="1000" dirty="0">
                <a:latin typeface="Calibri Light" pitchFamily="34" charset="0"/>
                <a:cs typeface="Arial" panose="020B0604020202020204" pitchFamily="34" charset="0"/>
              </a:rPr>
              <a:t>C.   Autres 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H" sz="1000" b="1" dirty="0">
                <a:latin typeface="Calibri Light" pitchFamily="34" charset="0"/>
                <a:cs typeface="Arial" panose="020B0604020202020204" pitchFamily="34" charset="0"/>
              </a:rPr>
              <a:t>Culture d’expectorations positive ou culture non quantitative positive d’un prélèvement de voies respiratoires inférieures (PN4)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H" sz="1000" b="1" dirty="0">
                <a:latin typeface="Calibri Light" pitchFamily="34" charset="0"/>
                <a:cs typeface="Arial" panose="020B0604020202020204" pitchFamily="34" charset="0"/>
              </a:rPr>
              <a:t>Sans microbiologie ou sans test positif (PN5)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CH" sz="1000" b="1" dirty="0">
              <a:latin typeface="Calibri Light" pitchFamily="34" charset="0"/>
              <a:cs typeface="Arial" panose="020B0604020202020204" pitchFamily="34" charset="0"/>
            </a:endParaRPr>
          </a:p>
          <a:p>
            <a:pPr marL="171450" indent="-171450"/>
            <a:endParaRPr lang="fr-CH" sz="1000" b="1" dirty="0">
              <a:latin typeface="Calibri Light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0675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8" grpId="0" animBg="1"/>
      <p:bldP spid="121859" grpId="0" animBg="1"/>
      <p:bldP spid="121860" grpId="0" animBg="1"/>
      <p:bldP spid="9" grpId="0" animBg="1"/>
      <p:bldP spid="10" grpId="0" animBg="1"/>
      <p:bldP spid="1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Nouveau diagnostic: LRI-PNEU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r-FR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LRI-PNEU : Pneumonie virale ou atypique sans documentation radiologique </a:t>
            </a:r>
            <a:endParaRPr lang="fr-CH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fr-FR" dirty="0">
                <a:latin typeface="Calibri Light" panose="020F0302020204030204" pitchFamily="34" charset="0"/>
                <a:cs typeface="Calibri Light" panose="020F0302020204030204" pitchFamily="34" charset="0"/>
              </a:rPr>
              <a:t>Ces infections doivent satisfaire aux critères suivants:</a:t>
            </a:r>
            <a:endParaRPr lang="fr-CH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fr-FR" dirty="0">
                <a:latin typeface="Calibri Light" panose="020F0302020204030204" pitchFamily="34" charset="0"/>
                <a:cs typeface="Calibri Light" panose="020F0302020204030204" pitchFamily="34" charset="0"/>
              </a:rPr>
              <a:t>Le patient se présente avec une péjoration de l’échange d’oxygène (diminution de la saturation), et le patient a au moins </a:t>
            </a:r>
            <a:r>
              <a:rPr lang="fr-FR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deux </a:t>
            </a:r>
            <a:r>
              <a:rPr lang="fr-FR" dirty="0">
                <a:latin typeface="Calibri Light" panose="020F0302020204030204" pitchFamily="34" charset="0"/>
                <a:cs typeface="Calibri Light" panose="020F0302020204030204" pitchFamily="34" charset="0"/>
              </a:rPr>
              <a:t>des signes ou symptômes suivants : fièvre (&gt; 38 °C),  toux, apparition récente ou augmentation des sécrétions respiratoires, râles ronflants, tachypnée, dyspnée* </a:t>
            </a:r>
            <a:r>
              <a:rPr lang="fr-FR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ET UN </a:t>
            </a:r>
            <a:r>
              <a:rPr lang="fr-FR" dirty="0">
                <a:latin typeface="Calibri Light" panose="020F0302020204030204" pitchFamily="34" charset="0"/>
                <a:cs typeface="Calibri Light" panose="020F0302020204030204" pitchFamily="34" charset="0"/>
              </a:rPr>
              <a:t>des critères suivants :</a:t>
            </a:r>
            <a:endParaRPr lang="fr-CH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0"/>
            <a:r>
              <a:rPr lang="fr-FR" dirty="0">
                <a:latin typeface="Calibri Light" panose="020F0302020204030204" pitchFamily="34" charset="0"/>
                <a:cs typeface="Calibri Light" panose="020F0302020204030204" pitchFamily="34" charset="0"/>
              </a:rPr>
              <a:t>Germe isolé par culture de matériel dans l’aspiration trachéale profonde ou dans une bronchoscopie</a:t>
            </a:r>
            <a:endParaRPr lang="fr-CH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0"/>
            <a:r>
              <a:rPr lang="fr-FR" dirty="0">
                <a:latin typeface="Calibri Light" panose="020F0302020204030204" pitchFamily="34" charset="0"/>
                <a:cs typeface="Calibri Light" panose="020F0302020204030204" pitchFamily="34" charset="0"/>
              </a:rPr>
              <a:t>Tests d’antigènes ou PCR positifs dans de sécrétions respiratoires</a:t>
            </a:r>
          </a:p>
          <a:p>
            <a:pPr lvl="0"/>
            <a:endParaRPr lang="fr-CH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fr-FR" dirty="0">
                <a:latin typeface="Calibri Light" panose="020F0302020204030204" pitchFamily="34" charset="0"/>
                <a:cs typeface="Calibri Light" panose="020F0302020204030204" pitchFamily="34" charset="0"/>
              </a:rPr>
              <a:t>*nouveau-nés, nourrissons : tirage intercostal, gémissement, Battement des ailes du nez</a:t>
            </a:r>
            <a:endParaRPr lang="fr-CH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94095620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661596262"/>
              </p:ext>
            </p:extLst>
          </p:nvPr>
        </p:nvGraphicFramePr>
        <p:xfrm>
          <a:off x="611562" y="1290420"/>
          <a:ext cx="8445127" cy="45868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919783" y="2060848"/>
            <a:ext cx="2304256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i="1" dirty="0">
                <a:solidFill>
                  <a:srgbClr val="FF0000"/>
                </a:solidFill>
                <a:latin typeface="Calibri Light" pitchFamily="34" charset="0"/>
                <a:cs typeface="Arial" panose="020B0604020202020204" pitchFamily="34" charset="0"/>
              </a:rPr>
              <a:t>Infection urinaire</a:t>
            </a:r>
          </a:p>
          <a:p>
            <a:endParaRPr lang="fr-CH" dirty="0">
              <a:latin typeface="Calibri Light" pitchFamily="34" charset="0"/>
              <a:cs typeface="Arial" panose="020B0604020202020204" pitchFamily="34" charset="0"/>
            </a:endParaRPr>
          </a:p>
          <a:p>
            <a:r>
              <a:rPr lang="fr-CH" dirty="0">
                <a:latin typeface="Calibri Light" pitchFamily="34" charset="0"/>
                <a:cs typeface="Arial" panose="020B0604020202020204" pitchFamily="34" charset="0"/>
              </a:rPr>
              <a:t>Critères cliniques:</a:t>
            </a:r>
          </a:p>
          <a:p>
            <a:pPr lvl="0"/>
            <a:r>
              <a:rPr lang="fr-FR" dirty="0">
                <a:latin typeface="Calibri Light" pitchFamily="34" charset="0"/>
                <a:cs typeface="Arial" panose="020B0604020202020204" pitchFamily="34" charset="0"/>
              </a:rPr>
              <a:t>fièvre (&gt; 38 °C), envie impérieuse, pollakiurie, dysurie ou sensibilité </a:t>
            </a:r>
          </a:p>
          <a:p>
            <a:pPr lvl="0"/>
            <a:r>
              <a:rPr lang="fr-FR" dirty="0" err="1">
                <a:latin typeface="Calibri Light" pitchFamily="34" charset="0"/>
                <a:cs typeface="Arial" panose="020B0604020202020204" pitchFamily="34" charset="0"/>
              </a:rPr>
              <a:t>sus-pubienne</a:t>
            </a:r>
            <a:r>
              <a:rPr lang="fr-FR" dirty="0">
                <a:latin typeface="Calibri Light" pitchFamily="34" charset="0"/>
                <a:cs typeface="Arial" panose="020B0604020202020204" pitchFamily="34" charset="0"/>
              </a:rPr>
              <a:t> </a:t>
            </a:r>
            <a:endParaRPr lang="fr-CH" dirty="0">
              <a:latin typeface="Calibri Light" pitchFamily="34" charset="0"/>
              <a:cs typeface="Arial" panose="020B0604020202020204" pitchFamily="34" charset="0"/>
            </a:endParaRPr>
          </a:p>
          <a:p>
            <a:endParaRPr lang="fr-CH" dirty="0">
              <a:latin typeface="Calibri Light" pitchFamily="34" charset="0"/>
              <a:cs typeface="Arial" panose="020B0604020202020204" pitchFamily="34" charset="0"/>
            </a:endParaRPr>
          </a:p>
          <a:p>
            <a:endParaRPr lang="fr-CH" dirty="0">
              <a:latin typeface="Calibri Light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51520" y="5673441"/>
            <a:ext cx="48965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100" dirty="0">
              <a:latin typeface="Calibri Light" pitchFamily="34" charset="0"/>
            </a:endParaRPr>
          </a:p>
          <a:p>
            <a:r>
              <a:rPr lang="fr-FR" sz="1100" dirty="0">
                <a:solidFill>
                  <a:srgbClr val="FF0000"/>
                </a:solidFill>
                <a:latin typeface="Calibri Light" pitchFamily="34" charset="0"/>
                <a:cs typeface="Arial" panose="020B0604020202020204" pitchFamily="34" charset="0"/>
              </a:rPr>
              <a:t>UTI-C : Bactériurie asymptomatique (exclue de la PPS, ne pas rapporter)</a:t>
            </a:r>
            <a:endParaRPr lang="fr-CH" sz="1100" dirty="0">
              <a:solidFill>
                <a:srgbClr val="FF0000"/>
              </a:solidFill>
              <a:latin typeface="Calibri Light" pitchFamily="34" charset="0"/>
              <a:cs typeface="Arial" panose="020B0604020202020204" pitchFamily="34" charset="0"/>
            </a:endParaRPr>
          </a:p>
          <a:p>
            <a:endParaRPr lang="fr-CH" dirty="0">
              <a:latin typeface="Calibri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6905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Image associée"/>
          <p:cNvPicPr>
            <a:picLocks noChangeAspect="1" noChangeArrowheads="1"/>
          </p:cNvPicPr>
          <p:nvPr/>
        </p:nvPicPr>
        <p:blipFill>
          <a:blip r:embed="rId3" cstate="print"/>
          <a:srcRect l="8961" t="10216" r="9108" b="18273"/>
          <a:stretch>
            <a:fillRect/>
          </a:stretch>
        </p:blipFill>
        <p:spPr bwMode="auto">
          <a:xfrm>
            <a:off x="179512" y="944724"/>
            <a:ext cx="3744416" cy="4914547"/>
          </a:xfrm>
          <a:prstGeom prst="rect">
            <a:avLst/>
          </a:prstGeom>
          <a:noFill/>
        </p:spPr>
      </p:pic>
      <p:sp>
        <p:nvSpPr>
          <p:cNvPr id="14" name="Forme libre 13"/>
          <p:cNvSpPr/>
          <p:nvPr/>
        </p:nvSpPr>
        <p:spPr>
          <a:xfrm>
            <a:off x="7236297" y="908721"/>
            <a:ext cx="1741938" cy="1760044"/>
          </a:xfrm>
          <a:custGeom>
            <a:avLst/>
            <a:gdLst>
              <a:gd name="connsiteX0" fmla="*/ 0 w 1557729"/>
              <a:gd name="connsiteY0" fmla="*/ 822250 h 1644500"/>
              <a:gd name="connsiteX1" fmla="*/ 213409 w 1557729"/>
              <a:gd name="connsiteY1" fmla="*/ 256794 h 1644500"/>
              <a:gd name="connsiteX2" fmla="*/ 778866 w 1557729"/>
              <a:gd name="connsiteY2" fmla="*/ 1 h 1644500"/>
              <a:gd name="connsiteX3" fmla="*/ 1344322 w 1557729"/>
              <a:gd name="connsiteY3" fmla="*/ 256795 h 1644500"/>
              <a:gd name="connsiteX4" fmla="*/ 1557730 w 1557729"/>
              <a:gd name="connsiteY4" fmla="*/ 822252 h 1644500"/>
              <a:gd name="connsiteX5" fmla="*/ 1344321 w 1557729"/>
              <a:gd name="connsiteY5" fmla="*/ 1387709 h 1644500"/>
              <a:gd name="connsiteX6" fmla="*/ 778864 w 1557729"/>
              <a:gd name="connsiteY6" fmla="*/ 1644502 h 1644500"/>
              <a:gd name="connsiteX7" fmla="*/ 213408 w 1557729"/>
              <a:gd name="connsiteY7" fmla="*/ 1387708 h 1644500"/>
              <a:gd name="connsiteX8" fmla="*/ 0 w 1557729"/>
              <a:gd name="connsiteY8" fmla="*/ 822251 h 1644500"/>
              <a:gd name="connsiteX9" fmla="*/ 0 w 1557729"/>
              <a:gd name="connsiteY9" fmla="*/ 822250 h 1644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57729" h="1644500">
                <a:moveTo>
                  <a:pt x="0" y="822250"/>
                </a:moveTo>
                <a:cubicBezTo>
                  <a:pt x="0" y="611884"/>
                  <a:pt x="76375" y="409519"/>
                  <a:pt x="213409" y="256794"/>
                </a:cubicBezTo>
                <a:cubicBezTo>
                  <a:pt x="360500" y="92861"/>
                  <a:pt x="564977" y="1"/>
                  <a:pt x="778866" y="1"/>
                </a:cubicBezTo>
                <a:cubicBezTo>
                  <a:pt x="992755" y="1"/>
                  <a:pt x="1197232" y="92862"/>
                  <a:pt x="1344322" y="256795"/>
                </a:cubicBezTo>
                <a:cubicBezTo>
                  <a:pt x="1481356" y="409521"/>
                  <a:pt x="1557730" y="611886"/>
                  <a:pt x="1557730" y="822252"/>
                </a:cubicBezTo>
                <a:cubicBezTo>
                  <a:pt x="1557730" y="1032618"/>
                  <a:pt x="1481356" y="1234983"/>
                  <a:pt x="1344321" y="1387709"/>
                </a:cubicBezTo>
                <a:cubicBezTo>
                  <a:pt x="1197231" y="1551643"/>
                  <a:pt x="992754" y="1644503"/>
                  <a:pt x="778864" y="1644502"/>
                </a:cubicBezTo>
                <a:cubicBezTo>
                  <a:pt x="564975" y="1644502"/>
                  <a:pt x="360498" y="1551642"/>
                  <a:pt x="213408" y="1387708"/>
                </a:cubicBezTo>
                <a:cubicBezTo>
                  <a:pt x="76374" y="1234982"/>
                  <a:pt x="0" y="1032617"/>
                  <a:pt x="0" y="822251"/>
                </a:cubicBezTo>
                <a:lnTo>
                  <a:pt x="0" y="82225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43364" tIns="256071" rIns="243364" bIns="256071" numCol="1" spcCol="1270" anchor="ctr" anchorCtr="0">
            <a:noAutofit/>
          </a:bodyPr>
          <a:lstStyle/>
          <a:p>
            <a:pPr lvl="0"/>
            <a:r>
              <a:rPr lang="fr-FR" sz="1200" dirty="0">
                <a:latin typeface="Calibri Light" pitchFamily="34" charset="0"/>
                <a:cs typeface="Arial" panose="020B0604020202020204" pitchFamily="34" charset="0"/>
              </a:rPr>
              <a:t>Fièvre (&gt; 38 °C), frissons ou hypotension</a:t>
            </a:r>
            <a:endParaRPr lang="fr-CH" sz="1200" dirty="0">
              <a:latin typeface="Calibri Light" pitchFamily="34" charset="0"/>
              <a:cs typeface="Arial" panose="020B0604020202020204" pitchFamily="34" charset="0"/>
            </a:endParaRPr>
          </a:p>
        </p:txBody>
      </p:sp>
      <p:sp>
        <p:nvSpPr>
          <p:cNvPr id="15" name="Forme libre 14"/>
          <p:cNvSpPr/>
          <p:nvPr/>
        </p:nvSpPr>
        <p:spPr>
          <a:xfrm>
            <a:off x="7740354" y="2759162"/>
            <a:ext cx="721637" cy="721637"/>
          </a:xfrm>
          <a:custGeom>
            <a:avLst/>
            <a:gdLst>
              <a:gd name="connsiteX0" fmla="*/ 95653 w 721637"/>
              <a:gd name="connsiteY0" fmla="*/ 275954 h 721637"/>
              <a:gd name="connsiteX1" fmla="*/ 275954 w 721637"/>
              <a:gd name="connsiteY1" fmla="*/ 275954 h 721637"/>
              <a:gd name="connsiteX2" fmla="*/ 275954 w 721637"/>
              <a:gd name="connsiteY2" fmla="*/ 95653 h 721637"/>
              <a:gd name="connsiteX3" fmla="*/ 445683 w 721637"/>
              <a:gd name="connsiteY3" fmla="*/ 95653 h 721637"/>
              <a:gd name="connsiteX4" fmla="*/ 445683 w 721637"/>
              <a:gd name="connsiteY4" fmla="*/ 275954 h 721637"/>
              <a:gd name="connsiteX5" fmla="*/ 625984 w 721637"/>
              <a:gd name="connsiteY5" fmla="*/ 275954 h 721637"/>
              <a:gd name="connsiteX6" fmla="*/ 625984 w 721637"/>
              <a:gd name="connsiteY6" fmla="*/ 445683 h 721637"/>
              <a:gd name="connsiteX7" fmla="*/ 445683 w 721637"/>
              <a:gd name="connsiteY7" fmla="*/ 445683 h 721637"/>
              <a:gd name="connsiteX8" fmla="*/ 445683 w 721637"/>
              <a:gd name="connsiteY8" fmla="*/ 625984 h 721637"/>
              <a:gd name="connsiteX9" fmla="*/ 275954 w 721637"/>
              <a:gd name="connsiteY9" fmla="*/ 625984 h 721637"/>
              <a:gd name="connsiteX10" fmla="*/ 275954 w 721637"/>
              <a:gd name="connsiteY10" fmla="*/ 445683 h 721637"/>
              <a:gd name="connsiteX11" fmla="*/ 95653 w 721637"/>
              <a:gd name="connsiteY11" fmla="*/ 445683 h 721637"/>
              <a:gd name="connsiteX12" fmla="*/ 95653 w 721637"/>
              <a:gd name="connsiteY12" fmla="*/ 275954 h 721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21637" h="721637">
                <a:moveTo>
                  <a:pt x="95653" y="275954"/>
                </a:moveTo>
                <a:lnTo>
                  <a:pt x="275954" y="275954"/>
                </a:lnTo>
                <a:lnTo>
                  <a:pt x="275954" y="95653"/>
                </a:lnTo>
                <a:lnTo>
                  <a:pt x="445683" y="95653"/>
                </a:lnTo>
                <a:lnTo>
                  <a:pt x="445683" y="275954"/>
                </a:lnTo>
                <a:lnTo>
                  <a:pt x="625984" y="275954"/>
                </a:lnTo>
                <a:lnTo>
                  <a:pt x="625984" y="445683"/>
                </a:lnTo>
                <a:lnTo>
                  <a:pt x="445683" y="445683"/>
                </a:lnTo>
                <a:lnTo>
                  <a:pt x="445683" y="625984"/>
                </a:lnTo>
                <a:lnTo>
                  <a:pt x="275954" y="625984"/>
                </a:lnTo>
                <a:lnTo>
                  <a:pt x="275954" y="445683"/>
                </a:lnTo>
                <a:lnTo>
                  <a:pt x="95653" y="445683"/>
                </a:lnTo>
                <a:lnTo>
                  <a:pt x="95653" y="275954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5653" tIns="275954" rIns="95653" bIns="275954" numCol="1" spcCol="1270" anchor="ctr" anchorCtr="0">
            <a:noAutofit/>
          </a:bodyPr>
          <a:lstStyle/>
          <a:p>
            <a:pPr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CH" sz="1200">
              <a:latin typeface="Calibri Light" pitchFamily="34" charset="0"/>
            </a:endParaRPr>
          </a:p>
        </p:txBody>
      </p:sp>
      <p:sp>
        <p:nvSpPr>
          <p:cNvPr id="17" name="Forme libre 16"/>
          <p:cNvSpPr/>
          <p:nvPr/>
        </p:nvSpPr>
        <p:spPr>
          <a:xfrm>
            <a:off x="3511647" y="2925324"/>
            <a:ext cx="395656" cy="462843"/>
          </a:xfrm>
          <a:custGeom>
            <a:avLst/>
            <a:gdLst>
              <a:gd name="connsiteX0" fmla="*/ 0 w 395656"/>
              <a:gd name="connsiteY0" fmla="*/ 92569 h 462843"/>
              <a:gd name="connsiteX1" fmla="*/ 197828 w 395656"/>
              <a:gd name="connsiteY1" fmla="*/ 92569 h 462843"/>
              <a:gd name="connsiteX2" fmla="*/ 197828 w 395656"/>
              <a:gd name="connsiteY2" fmla="*/ 0 h 462843"/>
              <a:gd name="connsiteX3" fmla="*/ 395656 w 395656"/>
              <a:gd name="connsiteY3" fmla="*/ 231422 h 462843"/>
              <a:gd name="connsiteX4" fmla="*/ 197828 w 395656"/>
              <a:gd name="connsiteY4" fmla="*/ 462843 h 462843"/>
              <a:gd name="connsiteX5" fmla="*/ 197828 w 395656"/>
              <a:gd name="connsiteY5" fmla="*/ 370274 h 462843"/>
              <a:gd name="connsiteX6" fmla="*/ 0 w 395656"/>
              <a:gd name="connsiteY6" fmla="*/ 370274 h 462843"/>
              <a:gd name="connsiteX7" fmla="*/ 0 w 395656"/>
              <a:gd name="connsiteY7" fmla="*/ 92569 h 462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5656" h="462843">
                <a:moveTo>
                  <a:pt x="0" y="92569"/>
                </a:moveTo>
                <a:lnTo>
                  <a:pt x="197828" y="92569"/>
                </a:lnTo>
                <a:lnTo>
                  <a:pt x="197828" y="0"/>
                </a:lnTo>
                <a:lnTo>
                  <a:pt x="395656" y="231422"/>
                </a:lnTo>
                <a:lnTo>
                  <a:pt x="197828" y="462843"/>
                </a:lnTo>
                <a:lnTo>
                  <a:pt x="197828" y="370274"/>
                </a:lnTo>
                <a:lnTo>
                  <a:pt x="0" y="370274"/>
                </a:lnTo>
                <a:lnTo>
                  <a:pt x="0" y="92569"/>
                </a:lnTo>
                <a:close/>
              </a:path>
            </a:pathLst>
          </a:custGeom>
          <a:solidFill>
            <a:schemeClr val="accent2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hueOff val="11250264"/>
              <a:satOff val="-16880"/>
              <a:lumOff val="-274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92569" rIns="118697" bIns="92569" numCol="1" spcCol="1270" anchor="ctr" anchorCtr="0">
            <a:noAutofit/>
          </a:bodyPr>
          <a:lstStyle/>
          <a:p>
            <a:pPr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CH" sz="1900">
              <a:latin typeface="Calibri Light" pitchFamily="34" charset="0"/>
            </a:endParaRPr>
          </a:p>
        </p:txBody>
      </p:sp>
      <p:sp>
        <p:nvSpPr>
          <p:cNvPr id="18" name="Forme libre 17"/>
          <p:cNvSpPr/>
          <p:nvPr/>
        </p:nvSpPr>
        <p:spPr>
          <a:xfrm>
            <a:off x="4071538" y="1912541"/>
            <a:ext cx="2488406" cy="2488407"/>
          </a:xfrm>
          <a:custGeom>
            <a:avLst/>
            <a:gdLst>
              <a:gd name="connsiteX0" fmla="*/ 0 w 2488406"/>
              <a:gd name="connsiteY0" fmla="*/ 1244203 h 2488406"/>
              <a:gd name="connsiteX1" fmla="*/ 364420 w 2488406"/>
              <a:gd name="connsiteY1" fmla="*/ 364419 h 2488406"/>
              <a:gd name="connsiteX2" fmla="*/ 1244205 w 2488406"/>
              <a:gd name="connsiteY2" fmla="*/ 2 h 2488406"/>
              <a:gd name="connsiteX3" fmla="*/ 2123989 w 2488406"/>
              <a:gd name="connsiteY3" fmla="*/ 364422 h 2488406"/>
              <a:gd name="connsiteX4" fmla="*/ 2488406 w 2488406"/>
              <a:gd name="connsiteY4" fmla="*/ 1244207 h 2488406"/>
              <a:gd name="connsiteX5" fmla="*/ 2123987 w 2488406"/>
              <a:gd name="connsiteY5" fmla="*/ 2123992 h 2488406"/>
              <a:gd name="connsiteX6" fmla="*/ 1244202 w 2488406"/>
              <a:gd name="connsiteY6" fmla="*/ 2488410 h 2488406"/>
              <a:gd name="connsiteX7" fmla="*/ 364418 w 2488406"/>
              <a:gd name="connsiteY7" fmla="*/ 2123991 h 2488406"/>
              <a:gd name="connsiteX8" fmla="*/ 0 w 2488406"/>
              <a:gd name="connsiteY8" fmla="*/ 1244206 h 2488406"/>
              <a:gd name="connsiteX9" fmla="*/ 0 w 2488406"/>
              <a:gd name="connsiteY9" fmla="*/ 1244203 h 2488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88406" h="2488406">
                <a:moveTo>
                  <a:pt x="0" y="1244203"/>
                </a:moveTo>
                <a:cubicBezTo>
                  <a:pt x="0" y="914220"/>
                  <a:pt x="131086" y="597752"/>
                  <a:pt x="364420" y="364419"/>
                </a:cubicBezTo>
                <a:cubicBezTo>
                  <a:pt x="597754" y="131086"/>
                  <a:pt x="914222" y="1"/>
                  <a:pt x="1244205" y="2"/>
                </a:cubicBezTo>
                <a:cubicBezTo>
                  <a:pt x="1574188" y="2"/>
                  <a:pt x="1890656" y="131088"/>
                  <a:pt x="2123989" y="364422"/>
                </a:cubicBezTo>
                <a:cubicBezTo>
                  <a:pt x="2357322" y="597756"/>
                  <a:pt x="2488407" y="914224"/>
                  <a:pt x="2488406" y="1244207"/>
                </a:cubicBezTo>
                <a:cubicBezTo>
                  <a:pt x="2488406" y="1574190"/>
                  <a:pt x="2357321" y="1890658"/>
                  <a:pt x="2123987" y="2123992"/>
                </a:cubicBezTo>
                <a:cubicBezTo>
                  <a:pt x="1890654" y="2357325"/>
                  <a:pt x="1574185" y="2488411"/>
                  <a:pt x="1244202" y="2488410"/>
                </a:cubicBezTo>
                <a:cubicBezTo>
                  <a:pt x="914219" y="2488410"/>
                  <a:pt x="597751" y="2357324"/>
                  <a:pt x="364418" y="2123991"/>
                </a:cubicBezTo>
                <a:cubicBezTo>
                  <a:pt x="131085" y="1890657"/>
                  <a:pt x="0" y="1574189"/>
                  <a:pt x="0" y="1244206"/>
                </a:cubicBezTo>
                <a:lnTo>
                  <a:pt x="0" y="1244203"/>
                </a:lnTo>
                <a:close/>
              </a:path>
            </a:pathLst>
          </a:custGeom>
          <a:solidFill>
            <a:srgbClr val="C00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11250264"/>
              <a:satOff val="-16880"/>
              <a:lumOff val="-2745"/>
              <a:alphaOff val="0"/>
            </a:schemeClr>
          </a:fillRef>
          <a:effectRef idx="0">
            <a:schemeClr val="accent3">
              <a:hueOff val="11250264"/>
              <a:satOff val="-16880"/>
              <a:lumOff val="-274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98709" tIns="398708" rIns="398709" bIns="398708" numCol="1" spcCol="1270" anchor="ctr" anchorCtr="0">
            <a:noAutofit/>
          </a:bodyPr>
          <a:lstStyle/>
          <a:p>
            <a:pPr algn="ctr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CH" sz="2000" dirty="0">
                <a:latin typeface="Calibri Light" pitchFamily="34" charset="0"/>
                <a:cs typeface="Arial" panose="020B0604020202020204" pitchFamily="34" charset="0"/>
              </a:rPr>
              <a:t>Bactériémie(BSI) </a:t>
            </a:r>
          </a:p>
        </p:txBody>
      </p:sp>
      <p:grpSp>
        <p:nvGrpSpPr>
          <p:cNvPr id="2" name="Groupe 36"/>
          <p:cNvGrpSpPr/>
          <p:nvPr/>
        </p:nvGrpSpPr>
        <p:grpSpPr>
          <a:xfrm>
            <a:off x="1835699" y="2492898"/>
            <a:ext cx="1480839" cy="1480839"/>
            <a:chOff x="382488" y="1472"/>
            <a:chExt cx="1480839" cy="1480839"/>
          </a:xfrm>
          <a:solidFill>
            <a:schemeClr val="accent2">
              <a:lumMod val="75000"/>
            </a:schemeClr>
          </a:solidFill>
        </p:grpSpPr>
        <p:sp>
          <p:nvSpPr>
            <p:cNvPr id="38" name="Ellipse 37"/>
            <p:cNvSpPr/>
            <p:nvPr/>
          </p:nvSpPr>
          <p:spPr>
            <a:xfrm>
              <a:off x="382488" y="1472"/>
              <a:ext cx="1480839" cy="1480839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9" name="Ellipse 4"/>
            <p:cNvSpPr/>
            <p:nvPr/>
          </p:nvSpPr>
          <p:spPr>
            <a:xfrm>
              <a:off x="599352" y="218336"/>
              <a:ext cx="1047111" cy="104711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/>
              <a:r>
                <a:rPr lang="fr-FR" sz="1200" dirty="0">
                  <a:latin typeface="Calibri Light" pitchFamily="34" charset="0"/>
                  <a:cs typeface="Arial" panose="020B0604020202020204" pitchFamily="34" charset="0"/>
                </a:rPr>
                <a:t>Germe pathogène </a:t>
              </a:r>
            </a:p>
            <a:p>
              <a:pPr lvl="0"/>
              <a:r>
                <a:rPr lang="fr-FR" sz="1200" dirty="0">
                  <a:latin typeface="Calibri Light" pitchFamily="34" charset="0"/>
                  <a:cs typeface="Arial" panose="020B0604020202020204" pitchFamily="34" charset="0"/>
                </a:rPr>
                <a:t>isolé par HC</a:t>
              </a:r>
              <a:endParaRPr lang="fr-CH" sz="1200" dirty="0">
                <a:latin typeface="Calibri Light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" name="Groupe 39"/>
          <p:cNvGrpSpPr/>
          <p:nvPr/>
        </p:nvGrpSpPr>
        <p:grpSpPr>
          <a:xfrm rot="10800000">
            <a:off x="6804251" y="2852936"/>
            <a:ext cx="470907" cy="550872"/>
            <a:chOff x="2085454" y="1756563"/>
            <a:chExt cx="470907" cy="550872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41" name="Flèche droite 40"/>
            <p:cNvSpPr/>
            <p:nvPr/>
          </p:nvSpPr>
          <p:spPr>
            <a:xfrm>
              <a:off x="2085454" y="1756563"/>
              <a:ext cx="470907" cy="550872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2" name="Flèche droite 4"/>
            <p:cNvSpPr/>
            <p:nvPr/>
          </p:nvSpPr>
          <p:spPr>
            <a:xfrm>
              <a:off x="2085454" y="1866737"/>
              <a:ext cx="329635" cy="33052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CH" sz="600">
                <a:latin typeface="Calibri Light" pitchFamily="34" charset="0"/>
              </a:endParaRPr>
            </a:p>
          </p:txBody>
        </p:sp>
      </p:grpSp>
      <p:sp>
        <p:nvSpPr>
          <p:cNvPr id="43" name="ZoneTexte 42"/>
          <p:cNvSpPr txBox="1"/>
          <p:nvPr/>
        </p:nvSpPr>
        <p:spPr>
          <a:xfrm>
            <a:off x="3923928" y="4523423"/>
            <a:ext cx="5040560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fr-CH" sz="1000" dirty="0">
                <a:latin typeface="Calibri Light" pitchFamily="34" charset="0"/>
                <a:cs typeface="Arial" panose="020B0604020202020204" pitchFamily="34" charset="0"/>
              </a:rPr>
              <a:t> </a:t>
            </a:r>
            <a:r>
              <a:rPr lang="fr-FR" sz="1000" dirty="0">
                <a:latin typeface="Calibri Light" pitchFamily="34" charset="0"/>
                <a:cs typeface="Arial" panose="020B0604020202020204" pitchFamily="34" charset="0"/>
              </a:rPr>
              <a:t>pulmonaire </a:t>
            </a:r>
            <a:r>
              <a:rPr lang="fr-FR" sz="1000" b="1" dirty="0">
                <a:latin typeface="Calibri Light" pitchFamily="34" charset="0"/>
                <a:cs typeface="Arial" panose="020B0604020202020204" pitchFamily="34" charset="0"/>
              </a:rPr>
              <a:t>(S-PUL)</a:t>
            </a:r>
            <a:endParaRPr lang="fr-CH" sz="1000" dirty="0">
              <a:latin typeface="Calibri Light" pitchFamily="34" charset="0"/>
              <a:cs typeface="Arial" panose="020B0604020202020204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fr-CH" sz="1000" dirty="0">
                <a:latin typeface="Calibri Light" pitchFamily="34" charset="0"/>
                <a:cs typeface="Arial" panose="020B0604020202020204" pitchFamily="34" charset="0"/>
              </a:rPr>
              <a:t> </a:t>
            </a:r>
            <a:r>
              <a:rPr lang="fr-FR" sz="1000" dirty="0">
                <a:latin typeface="Calibri Light" pitchFamily="34" charset="0"/>
                <a:cs typeface="Arial" panose="020B0604020202020204" pitchFamily="34" charset="0"/>
              </a:rPr>
              <a:t>infection urinaire </a:t>
            </a:r>
            <a:r>
              <a:rPr lang="fr-FR" sz="1000" b="1" dirty="0">
                <a:latin typeface="Calibri Light" pitchFamily="34" charset="0"/>
                <a:cs typeface="Arial" panose="020B0604020202020204" pitchFamily="34" charset="0"/>
              </a:rPr>
              <a:t>(S-UTI)</a:t>
            </a:r>
            <a:endParaRPr lang="fr-CH" sz="1000" dirty="0">
              <a:latin typeface="Calibri Light" pitchFamily="34" charset="0"/>
              <a:cs typeface="Arial" panose="020B0604020202020204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fr-CH" sz="1000" dirty="0">
                <a:latin typeface="Calibri Light" pitchFamily="34" charset="0"/>
                <a:cs typeface="Arial" panose="020B0604020202020204" pitchFamily="34" charset="0"/>
              </a:rPr>
              <a:t> </a:t>
            </a:r>
            <a:r>
              <a:rPr lang="fr-FR" sz="1000" dirty="0">
                <a:latin typeface="Calibri Light" pitchFamily="34" charset="0"/>
                <a:cs typeface="Arial" panose="020B0604020202020204" pitchFamily="34" charset="0"/>
              </a:rPr>
              <a:t>infection du tractus digestif </a:t>
            </a:r>
            <a:r>
              <a:rPr lang="fr-FR" sz="1000" b="1" dirty="0">
                <a:latin typeface="Calibri Light" pitchFamily="34" charset="0"/>
                <a:cs typeface="Arial" panose="020B0604020202020204" pitchFamily="34" charset="0"/>
              </a:rPr>
              <a:t>(S-DIG)</a:t>
            </a:r>
            <a:endParaRPr lang="fr-CH" sz="1000" dirty="0">
              <a:latin typeface="Calibri Light" pitchFamily="34" charset="0"/>
              <a:cs typeface="Arial" panose="020B0604020202020204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fr-CH" sz="1000" dirty="0">
                <a:latin typeface="Calibri Light" pitchFamily="34" charset="0"/>
                <a:cs typeface="Arial" panose="020B0604020202020204" pitchFamily="34" charset="0"/>
              </a:rPr>
              <a:t> </a:t>
            </a:r>
            <a:r>
              <a:rPr lang="fr-FR" sz="1000" dirty="0">
                <a:latin typeface="Calibri Light" pitchFamily="34" charset="0"/>
                <a:cs typeface="Arial" panose="020B0604020202020204" pitchFamily="34" charset="0"/>
              </a:rPr>
              <a:t>infection du site chirurgical </a:t>
            </a:r>
            <a:r>
              <a:rPr lang="fr-FR" sz="1000" b="1" dirty="0">
                <a:latin typeface="Calibri Light" pitchFamily="34" charset="0"/>
                <a:cs typeface="Arial" panose="020B0604020202020204" pitchFamily="34" charset="0"/>
              </a:rPr>
              <a:t>(S-SSI)</a:t>
            </a:r>
            <a:endParaRPr lang="fr-CH" sz="1000" dirty="0">
              <a:latin typeface="Calibri Light" pitchFamily="34" charset="0"/>
              <a:cs typeface="Arial" panose="020B0604020202020204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fr-CH" sz="1000" dirty="0">
                <a:latin typeface="Calibri Light" pitchFamily="34" charset="0"/>
                <a:cs typeface="Arial" panose="020B0604020202020204" pitchFamily="34" charset="0"/>
              </a:rPr>
              <a:t> </a:t>
            </a:r>
            <a:r>
              <a:rPr lang="fr-FR" sz="1000" dirty="0">
                <a:latin typeface="Calibri Light" pitchFamily="34" charset="0"/>
                <a:cs typeface="Arial" panose="020B0604020202020204" pitchFamily="34" charset="0"/>
              </a:rPr>
              <a:t>infection de la peau et des tissus mous </a:t>
            </a:r>
            <a:r>
              <a:rPr lang="fr-FR" sz="1000" b="1" dirty="0">
                <a:latin typeface="Calibri Light" pitchFamily="34" charset="0"/>
                <a:cs typeface="Arial" panose="020B0604020202020204" pitchFamily="34" charset="0"/>
              </a:rPr>
              <a:t>(S-SST)</a:t>
            </a:r>
            <a:endParaRPr lang="fr-CH" sz="1000" dirty="0">
              <a:latin typeface="Calibri Light" pitchFamily="34" charset="0"/>
              <a:cs typeface="Arial" panose="020B0604020202020204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fr-CH" sz="1000" dirty="0">
                <a:latin typeface="Calibri Light" pitchFamily="34" charset="0"/>
                <a:cs typeface="Arial" panose="020B0604020202020204" pitchFamily="34" charset="0"/>
              </a:rPr>
              <a:t> </a:t>
            </a:r>
            <a:r>
              <a:rPr lang="fr-FR" sz="1000" dirty="0">
                <a:latin typeface="Calibri Light" pitchFamily="34" charset="0"/>
                <a:cs typeface="Arial" panose="020B0604020202020204" pitchFamily="34" charset="0"/>
              </a:rPr>
              <a:t>autres infections </a:t>
            </a:r>
            <a:r>
              <a:rPr lang="fr-FR" sz="1000" b="1" dirty="0">
                <a:latin typeface="Calibri Light" pitchFamily="34" charset="0"/>
                <a:cs typeface="Arial" panose="020B0604020202020204" pitchFamily="34" charset="0"/>
              </a:rPr>
              <a:t>(S-OTH)</a:t>
            </a:r>
            <a:endParaRPr lang="fr-CH" sz="1000" dirty="0">
              <a:latin typeface="Calibri Light" pitchFamily="34" charset="0"/>
              <a:cs typeface="Arial" panose="020B0604020202020204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fr-FR" sz="1000" dirty="0">
                <a:latin typeface="Calibri Light" pitchFamily="34" charset="0"/>
                <a:cs typeface="Arial" panose="020B0604020202020204" pitchFamily="34" charset="0"/>
              </a:rPr>
              <a:t> Origine inconnue </a:t>
            </a:r>
            <a:r>
              <a:rPr lang="fr-FR" sz="1000" b="1" dirty="0">
                <a:latin typeface="Calibri Light" pitchFamily="34" charset="0"/>
                <a:cs typeface="Arial" panose="020B0604020202020204" pitchFamily="34" charset="0"/>
              </a:rPr>
              <a:t>(UO) </a:t>
            </a:r>
          </a:p>
          <a:p>
            <a:pPr lvl="0">
              <a:buFont typeface="Arial" pitchFamily="34" charset="0"/>
              <a:buChar char="•"/>
            </a:pPr>
            <a:r>
              <a:rPr lang="fr-FR" sz="1000" b="1" dirty="0">
                <a:latin typeface="Calibri Light" pitchFamily="34" charset="0"/>
                <a:cs typeface="Arial" panose="020B0604020202020204" pitchFamily="34" charset="0"/>
              </a:rPr>
              <a:t> </a:t>
            </a:r>
            <a:r>
              <a:rPr lang="fr-FR" sz="1000" dirty="0">
                <a:latin typeface="Calibri Light" pitchFamily="34" charset="0"/>
                <a:cs typeface="Arial" panose="020B0604020202020204" pitchFamily="34" charset="0"/>
              </a:rPr>
              <a:t>Cathéter vasculaire central, </a:t>
            </a:r>
            <a:r>
              <a:rPr lang="fr-FR" sz="1000" u="sng" dirty="0">
                <a:latin typeface="Calibri Light" pitchFamily="34" charset="0"/>
                <a:cs typeface="Arial" panose="020B0604020202020204" pitchFamily="34" charset="0"/>
              </a:rPr>
              <a:t>relation clinique </a:t>
            </a:r>
            <a:r>
              <a:rPr lang="fr-FR" sz="1000" b="1" dirty="0">
                <a:latin typeface="Calibri Light" pitchFamily="34" charset="0"/>
                <a:cs typeface="Arial" panose="020B0604020202020204" pitchFamily="34" charset="0"/>
              </a:rPr>
              <a:t>(C-CVC)</a:t>
            </a:r>
            <a:endParaRPr lang="fr-CH" sz="1000" b="1" dirty="0">
              <a:latin typeface="Calibri Light" pitchFamily="34" charset="0"/>
              <a:cs typeface="Arial" panose="020B0604020202020204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fr-CH" sz="1000" dirty="0">
                <a:latin typeface="Calibri Light" pitchFamily="34" charset="0"/>
                <a:cs typeface="Arial" panose="020B0604020202020204" pitchFamily="34" charset="0"/>
              </a:rPr>
              <a:t> </a:t>
            </a:r>
            <a:r>
              <a:rPr lang="fr-FR" sz="1000" dirty="0">
                <a:latin typeface="Calibri Light" pitchFamily="34" charset="0"/>
                <a:cs typeface="Arial" panose="020B0604020202020204" pitchFamily="34" charset="0"/>
              </a:rPr>
              <a:t>Cathéter vasculaire périphérique, </a:t>
            </a:r>
            <a:r>
              <a:rPr lang="fr-FR" sz="1000" u="sng" dirty="0">
                <a:latin typeface="Calibri Light" pitchFamily="34" charset="0"/>
                <a:cs typeface="Arial" panose="020B0604020202020204" pitchFamily="34" charset="0"/>
              </a:rPr>
              <a:t>relation clinique </a:t>
            </a:r>
            <a:r>
              <a:rPr lang="fr-FR" sz="1000" b="1" dirty="0">
                <a:latin typeface="Calibri Light" pitchFamily="34" charset="0"/>
                <a:cs typeface="Arial" panose="020B0604020202020204" pitchFamily="34" charset="0"/>
              </a:rPr>
              <a:t>(C-CVP)</a:t>
            </a:r>
            <a:endParaRPr lang="fr-CH" sz="1000" b="1" dirty="0">
              <a:latin typeface="Calibri Light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26703" y="868649"/>
            <a:ext cx="139884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b="1">
                <a:latin typeface="Calibri Light" pitchFamily="34" charset="0"/>
                <a:cs typeface="Arial" panose="020B0604020202020204" pitchFamily="34" charset="0"/>
              </a:rPr>
              <a:t>Bactériémie</a:t>
            </a:r>
          </a:p>
        </p:txBody>
      </p:sp>
      <p:sp>
        <p:nvSpPr>
          <p:cNvPr id="19" name="Forme libre 18"/>
          <p:cNvSpPr/>
          <p:nvPr/>
        </p:nvSpPr>
        <p:spPr>
          <a:xfrm>
            <a:off x="7236296" y="3645024"/>
            <a:ext cx="1713724" cy="1656184"/>
          </a:xfrm>
          <a:custGeom>
            <a:avLst/>
            <a:gdLst>
              <a:gd name="connsiteX0" fmla="*/ 0 w 1539564"/>
              <a:gd name="connsiteY0" fmla="*/ 747467 h 1494934"/>
              <a:gd name="connsiteX1" fmla="*/ 233528 w 1539564"/>
              <a:gd name="connsiteY1" fmla="*/ 211213 h 1494934"/>
              <a:gd name="connsiteX2" fmla="*/ 769783 w 1539564"/>
              <a:gd name="connsiteY2" fmla="*/ 1 h 1494934"/>
              <a:gd name="connsiteX3" fmla="*/ 1306037 w 1539564"/>
              <a:gd name="connsiteY3" fmla="*/ 211214 h 1494934"/>
              <a:gd name="connsiteX4" fmla="*/ 1539564 w 1539564"/>
              <a:gd name="connsiteY4" fmla="*/ 747469 h 1494934"/>
              <a:gd name="connsiteX5" fmla="*/ 1306036 w 1539564"/>
              <a:gd name="connsiteY5" fmla="*/ 1283724 h 1494934"/>
              <a:gd name="connsiteX6" fmla="*/ 769781 w 1539564"/>
              <a:gd name="connsiteY6" fmla="*/ 1494936 h 1494934"/>
              <a:gd name="connsiteX7" fmla="*/ 233526 w 1539564"/>
              <a:gd name="connsiteY7" fmla="*/ 1283723 h 1494934"/>
              <a:gd name="connsiteX8" fmla="*/ -1 w 1539564"/>
              <a:gd name="connsiteY8" fmla="*/ 747468 h 1494934"/>
              <a:gd name="connsiteX9" fmla="*/ 0 w 1539564"/>
              <a:gd name="connsiteY9" fmla="*/ 747467 h 1494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39564" h="1494934">
                <a:moveTo>
                  <a:pt x="0" y="747467"/>
                </a:moveTo>
                <a:cubicBezTo>
                  <a:pt x="0" y="545414"/>
                  <a:pt x="84242" y="351969"/>
                  <a:pt x="233528" y="211213"/>
                </a:cubicBezTo>
                <a:cubicBezTo>
                  <a:pt x="377185" y="75764"/>
                  <a:pt x="569544" y="1"/>
                  <a:pt x="769783" y="1"/>
                </a:cubicBezTo>
                <a:cubicBezTo>
                  <a:pt x="970022" y="1"/>
                  <a:pt x="1162380" y="75765"/>
                  <a:pt x="1306037" y="211214"/>
                </a:cubicBezTo>
                <a:cubicBezTo>
                  <a:pt x="1455323" y="351970"/>
                  <a:pt x="1539564" y="545416"/>
                  <a:pt x="1539564" y="747469"/>
                </a:cubicBezTo>
                <a:cubicBezTo>
                  <a:pt x="1539564" y="949522"/>
                  <a:pt x="1455322" y="1142967"/>
                  <a:pt x="1306036" y="1283724"/>
                </a:cubicBezTo>
                <a:cubicBezTo>
                  <a:pt x="1162379" y="1419173"/>
                  <a:pt x="970020" y="1494936"/>
                  <a:pt x="769781" y="1494936"/>
                </a:cubicBezTo>
                <a:cubicBezTo>
                  <a:pt x="569542" y="1494936"/>
                  <a:pt x="377184" y="1419172"/>
                  <a:pt x="233526" y="1283723"/>
                </a:cubicBezTo>
                <a:cubicBezTo>
                  <a:pt x="84240" y="1142967"/>
                  <a:pt x="-1" y="949521"/>
                  <a:pt x="-1" y="747468"/>
                </a:cubicBezTo>
                <a:lnTo>
                  <a:pt x="0" y="747467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5625132"/>
              <a:satOff val="-8440"/>
              <a:lumOff val="-1373"/>
              <a:alphaOff val="0"/>
            </a:schemeClr>
          </a:fillRef>
          <a:effectRef idx="0">
            <a:schemeClr val="accent3">
              <a:hueOff val="5625132"/>
              <a:satOff val="-8440"/>
              <a:lumOff val="-1373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4354" tIns="227818" rIns="234354" bIns="227818" numCol="1" spcCol="1270" anchor="ctr" anchorCtr="0">
            <a:noAutofit/>
          </a:bodyPr>
          <a:lstStyle/>
          <a:p>
            <a:pPr lvl="0"/>
            <a:r>
              <a:rPr lang="fr-FR" sz="1100" dirty="0">
                <a:latin typeface="Calibri Light" pitchFamily="34" charset="0"/>
                <a:cs typeface="Arial" panose="020B0604020202020204" pitchFamily="34" charset="0"/>
              </a:rPr>
              <a:t>Germe commensal de la peau  isolé    ≥ 2 HC prélevées à des moments différents,    (intervalle 48 h)</a:t>
            </a:r>
            <a:endParaRPr lang="fr-CH" sz="1100" dirty="0">
              <a:latin typeface="Calibri Light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957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7" grpId="0" animBg="1"/>
      <p:bldP spid="19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Image associée"/>
          <p:cNvPicPr>
            <a:picLocks noChangeAspect="1" noChangeArrowheads="1"/>
          </p:cNvPicPr>
          <p:nvPr/>
        </p:nvPicPr>
        <p:blipFill>
          <a:blip r:embed="rId3" cstate="print"/>
          <a:srcRect l="8961" t="10216" r="9108" b="18273"/>
          <a:stretch>
            <a:fillRect/>
          </a:stretch>
        </p:blipFill>
        <p:spPr bwMode="auto">
          <a:xfrm>
            <a:off x="179512" y="944724"/>
            <a:ext cx="3744416" cy="4914547"/>
          </a:xfrm>
          <a:prstGeom prst="rect">
            <a:avLst/>
          </a:prstGeom>
          <a:noFill/>
        </p:spPr>
      </p:pic>
      <p:sp>
        <p:nvSpPr>
          <p:cNvPr id="20" name="Rectangle 19"/>
          <p:cNvSpPr/>
          <p:nvPr/>
        </p:nvSpPr>
        <p:spPr>
          <a:xfrm>
            <a:off x="35496" y="881010"/>
            <a:ext cx="3923928" cy="5092031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latin typeface="Calibri Light" pitchFamily="34" charset="0"/>
              <a:cs typeface="Arial" panose="020B0604020202020204" pitchFamily="34" charset="0"/>
            </a:endParaRPr>
          </a:p>
        </p:txBody>
      </p:sp>
      <p:sp>
        <p:nvSpPr>
          <p:cNvPr id="22" name="ZoneTexte 29"/>
          <p:cNvSpPr txBox="1">
            <a:spLocks noChangeArrowheads="1"/>
          </p:cNvSpPr>
          <p:nvPr/>
        </p:nvSpPr>
        <p:spPr bwMode="auto">
          <a:xfrm>
            <a:off x="1331643" y="5354747"/>
            <a:ext cx="14260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ts val="500"/>
              </a:spcBef>
              <a:spcAft>
                <a:spcPts val="500"/>
              </a:spcAft>
            </a:pPr>
            <a:r>
              <a:rPr lang="fr-CH" b="1">
                <a:solidFill>
                  <a:srgbClr val="C00000"/>
                </a:solidFill>
                <a:latin typeface="Calibri Light" pitchFamily="34" charset="0"/>
                <a:cs typeface="Arial" panose="020B0604020202020204" pitchFamily="34" charset="0"/>
              </a:rPr>
              <a:t>Hiérarchie</a:t>
            </a:r>
            <a:endParaRPr lang="fr-CH">
              <a:solidFill>
                <a:srgbClr val="C00000"/>
              </a:solidFill>
              <a:latin typeface="Calibri Light" pitchFamily="34" charset="0"/>
              <a:cs typeface="Arial" panose="020B0604020202020204" pitchFamily="34" charset="0"/>
            </a:endParaRPr>
          </a:p>
        </p:txBody>
      </p:sp>
      <p:sp>
        <p:nvSpPr>
          <p:cNvPr id="23" name="Organigramme : Connecteur page suivante 9"/>
          <p:cNvSpPr>
            <a:spLocks noChangeArrowheads="1"/>
          </p:cNvSpPr>
          <p:nvPr/>
        </p:nvSpPr>
        <p:spPr bwMode="auto">
          <a:xfrm rot="16200000">
            <a:off x="1980459" y="627619"/>
            <a:ext cx="432049" cy="1426301"/>
          </a:xfrm>
          <a:prstGeom prst="flowChartOffpageConnector">
            <a:avLst/>
          </a:prstGeom>
          <a:solidFill>
            <a:schemeClr val="bg1">
              <a:lumMod val="50000"/>
            </a:schemeClr>
          </a:solidFill>
          <a:ln w="12700">
            <a:noFill/>
            <a:miter lim="800000"/>
            <a:headEnd/>
            <a:tailEnd/>
          </a:ln>
        </p:spPr>
        <p:txBody>
          <a:bodyPr vert="vert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ts val="500"/>
              </a:spcBef>
              <a:spcAft>
                <a:spcPts val="500"/>
              </a:spcAft>
            </a:pPr>
            <a:r>
              <a:rPr lang="fr-CH" sz="1000" b="1" dirty="0">
                <a:solidFill>
                  <a:schemeClr val="bg1"/>
                </a:solidFill>
                <a:latin typeface="Calibri Light" pitchFamily="34" charset="0"/>
                <a:cs typeface="Arial" panose="020B0604020202020204" pitchFamily="34" charset="0"/>
              </a:rPr>
              <a:t>Hémoculture</a:t>
            </a:r>
          </a:p>
        </p:txBody>
      </p:sp>
      <p:sp>
        <p:nvSpPr>
          <p:cNvPr id="24" name="Organigramme : Connecteur page suivante 10"/>
          <p:cNvSpPr>
            <a:spLocks noChangeArrowheads="1"/>
          </p:cNvSpPr>
          <p:nvPr/>
        </p:nvSpPr>
        <p:spPr bwMode="auto">
          <a:xfrm rot="16200000">
            <a:off x="1852846" y="1677414"/>
            <a:ext cx="678264" cy="1426101"/>
          </a:xfrm>
          <a:prstGeom prst="flowChartOffpageConnector">
            <a:avLst/>
          </a:prstGeom>
          <a:solidFill>
            <a:schemeClr val="bg1">
              <a:lumMod val="50000"/>
            </a:schemeClr>
          </a:solidFill>
          <a:ln w="12700">
            <a:noFill/>
            <a:miter lim="800000"/>
            <a:headEnd/>
            <a:tailEnd/>
          </a:ln>
        </p:spPr>
        <p:txBody>
          <a:bodyPr vert="vert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ts val="500"/>
              </a:spcBef>
              <a:spcAft>
                <a:spcPts val="500"/>
              </a:spcAft>
            </a:pPr>
            <a:r>
              <a:rPr lang="fr-CH" sz="1000" b="1" dirty="0">
                <a:solidFill>
                  <a:schemeClr val="bg1"/>
                </a:solidFill>
                <a:latin typeface="Calibri Light" pitchFamily="34" charset="0"/>
                <a:cs typeface="Arial" panose="020B0604020202020204" pitchFamily="34" charset="0"/>
              </a:rPr>
              <a:t>Culture cathéter ou DTTP (</a:t>
            </a:r>
            <a:r>
              <a:rPr lang="fr-CH" sz="1000" b="1" dirty="0" err="1">
                <a:solidFill>
                  <a:schemeClr val="bg1"/>
                </a:solidFill>
                <a:latin typeface="Calibri Light" pitchFamily="34" charset="0"/>
                <a:cs typeface="Arial" panose="020B0604020202020204" pitchFamily="34" charset="0"/>
              </a:rPr>
              <a:t>differential</a:t>
            </a:r>
            <a:r>
              <a:rPr lang="fr-CH" sz="1000" b="1" dirty="0">
                <a:solidFill>
                  <a:schemeClr val="bg1"/>
                </a:solidFill>
                <a:latin typeface="Calibri Light" pitchFamily="34" charset="0"/>
                <a:cs typeface="Arial" panose="020B0604020202020204" pitchFamily="34" charset="0"/>
              </a:rPr>
              <a:t> time to </a:t>
            </a:r>
            <a:r>
              <a:rPr lang="fr-CH" sz="1000" b="1" dirty="0" err="1">
                <a:solidFill>
                  <a:schemeClr val="bg1"/>
                </a:solidFill>
                <a:latin typeface="Calibri Light" pitchFamily="34" charset="0"/>
                <a:cs typeface="Arial" panose="020B0604020202020204" pitchFamily="34" charset="0"/>
              </a:rPr>
              <a:t>positivity</a:t>
            </a:r>
            <a:r>
              <a:rPr lang="fr-CH" sz="1000" b="1" dirty="0">
                <a:solidFill>
                  <a:schemeClr val="bg1"/>
                </a:solidFill>
                <a:latin typeface="Calibri Light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5" name="Organigramme : Connecteur page suivante 11"/>
          <p:cNvSpPr>
            <a:spLocks noChangeArrowheads="1"/>
          </p:cNvSpPr>
          <p:nvPr/>
        </p:nvSpPr>
        <p:spPr bwMode="auto">
          <a:xfrm rot="16200000">
            <a:off x="1852846" y="2730613"/>
            <a:ext cx="678264" cy="1426101"/>
          </a:xfrm>
          <a:prstGeom prst="flowChartOffpageConnector">
            <a:avLst/>
          </a:prstGeom>
          <a:solidFill>
            <a:schemeClr val="bg1">
              <a:lumMod val="50000"/>
            </a:schemeClr>
          </a:solidFill>
          <a:ln w="12700">
            <a:noFill/>
            <a:miter lim="800000"/>
            <a:headEnd/>
            <a:tailEnd/>
          </a:ln>
        </p:spPr>
        <p:txBody>
          <a:bodyPr vert="vert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ts val="500"/>
              </a:spcBef>
              <a:spcAft>
                <a:spcPts val="500"/>
              </a:spcAft>
            </a:pPr>
            <a:r>
              <a:rPr lang="fr-CH" sz="1000" b="1">
                <a:solidFill>
                  <a:schemeClr val="bg1"/>
                </a:solidFill>
                <a:latin typeface="Calibri Light" pitchFamily="34" charset="0"/>
                <a:cs typeface="Arial" panose="020B0604020202020204" pitchFamily="34" charset="0"/>
              </a:rPr>
              <a:t>Critères cliniques</a:t>
            </a:r>
          </a:p>
        </p:txBody>
      </p:sp>
      <p:sp>
        <p:nvSpPr>
          <p:cNvPr id="26" name="Organigramme : Connecteur page suivante 13"/>
          <p:cNvSpPr>
            <a:spLocks noChangeArrowheads="1"/>
          </p:cNvSpPr>
          <p:nvPr/>
        </p:nvSpPr>
        <p:spPr bwMode="auto">
          <a:xfrm rot="16200000">
            <a:off x="1852846" y="3783814"/>
            <a:ext cx="678264" cy="1426101"/>
          </a:xfrm>
          <a:prstGeom prst="flowChartOffpageConnector">
            <a:avLst/>
          </a:prstGeom>
          <a:solidFill>
            <a:schemeClr val="bg1">
              <a:lumMod val="50000"/>
            </a:schemeClr>
          </a:solidFill>
          <a:ln w="12700">
            <a:noFill/>
            <a:miter lim="800000"/>
            <a:headEnd/>
            <a:tailEnd/>
          </a:ln>
        </p:spPr>
        <p:txBody>
          <a:bodyPr vert="vert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ts val="500"/>
              </a:spcBef>
              <a:spcAft>
                <a:spcPts val="500"/>
              </a:spcAft>
            </a:pPr>
            <a:r>
              <a:rPr lang="fr-CH" sz="1000" b="1">
                <a:solidFill>
                  <a:schemeClr val="bg1"/>
                </a:solidFill>
                <a:latin typeface="Calibri Light" pitchFamily="34" charset="0"/>
                <a:cs typeface="Arial" panose="020B0604020202020204" pitchFamily="34" charset="0"/>
              </a:rPr>
              <a:t>IAS</a:t>
            </a:r>
          </a:p>
        </p:txBody>
      </p:sp>
      <p:sp>
        <p:nvSpPr>
          <p:cNvPr id="27" name="Rectangle 14"/>
          <p:cNvSpPr>
            <a:spLocks noChangeArrowheads="1"/>
          </p:cNvSpPr>
          <p:nvPr/>
        </p:nvSpPr>
        <p:spPr bwMode="auto">
          <a:xfrm>
            <a:off x="3081420" y="1124745"/>
            <a:ext cx="914519" cy="46054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ts val="500"/>
              </a:spcBef>
              <a:spcAft>
                <a:spcPts val="500"/>
              </a:spcAft>
            </a:pPr>
            <a:r>
              <a:rPr lang="fr-CH" sz="1400">
                <a:solidFill>
                  <a:srgbClr val="FFFFFF"/>
                </a:solidFill>
                <a:latin typeface="Calibri Light" pitchFamily="34" charset="0"/>
                <a:cs typeface="Arial" panose="020B0604020202020204" pitchFamily="34" charset="0"/>
              </a:rPr>
              <a:t>Positive</a:t>
            </a:r>
            <a:endParaRPr lang="fr-CH">
              <a:latin typeface="Calibri Light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15"/>
          <p:cNvSpPr>
            <a:spLocks noChangeArrowheads="1"/>
          </p:cNvSpPr>
          <p:nvPr/>
        </p:nvSpPr>
        <p:spPr bwMode="auto">
          <a:xfrm>
            <a:off x="3077017" y="1909216"/>
            <a:ext cx="899738" cy="94372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ts val="500"/>
              </a:spcBef>
              <a:spcAft>
                <a:spcPts val="500"/>
              </a:spcAft>
            </a:pPr>
            <a:r>
              <a:rPr lang="fr-CH" sz="900" dirty="0">
                <a:solidFill>
                  <a:schemeClr val="bg1"/>
                </a:solidFill>
                <a:latin typeface="Calibri Light" pitchFamily="34" charset="0"/>
                <a:cs typeface="Arial" panose="020B0604020202020204" pitchFamily="34" charset="0"/>
              </a:rPr>
              <a:t>Positive</a:t>
            </a:r>
          </a:p>
        </p:txBody>
      </p:sp>
      <p:sp>
        <p:nvSpPr>
          <p:cNvPr id="29" name="Rectangle 16"/>
          <p:cNvSpPr>
            <a:spLocks noChangeArrowheads="1"/>
          </p:cNvSpPr>
          <p:nvPr/>
        </p:nvSpPr>
        <p:spPr bwMode="auto">
          <a:xfrm>
            <a:off x="4060749" y="1909216"/>
            <a:ext cx="899738" cy="94372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ts val="500"/>
              </a:spcBef>
              <a:spcAft>
                <a:spcPts val="500"/>
              </a:spcAft>
            </a:pPr>
            <a:r>
              <a:rPr lang="fr-CH" sz="900" dirty="0">
                <a:solidFill>
                  <a:schemeClr val="bg1"/>
                </a:solidFill>
                <a:latin typeface="Calibri Light" pitchFamily="34" charset="0"/>
                <a:cs typeface="Arial" panose="020B0604020202020204" pitchFamily="34" charset="0"/>
              </a:rPr>
              <a:t>Négative (ou pas faite)</a:t>
            </a:r>
            <a:endParaRPr lang="fr-CH" sz="900" b="1" dirty="0">
              <a:solidFill>
                <a:schemeClr val="bg1"/>
              </a:solidFill>
              <a:latin typeface="Calibri Light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17"/>
          <p:cNvSpPr>
            <a:spLocks noChangeArrowheads="1"/>
          </p:cNvSpPr>
          <p:nvPr/>
        </p:nvSpPr>
        <p:spPr bwMode="auto">
          <a:xfrm>
            <a:off x="4065049" y="2958016"/>
            <a:ext cx="899738" cy="97159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ts val="500"/>
              </a:spcBef>
              <a:spcAft>
                <a:spcPts val="500"/>
              </a:spcAft>
            </a:pPr>
            <a:r>
              <a:rPr lang="fr-CH" sz="900">
                <a:latin typeface="Calibri Light" pitchFamily="34" charset="0"/>
                <a:cs typeface="Arial" panose="020B0604020202020204" pitchFamily="34" charset="0"/>
              </a:rPr>
              <a:t>Symptômes s’améliorent 48 heures après le retrait du cathéter</a:t>
            </a:r>
          </a:p>
        </p:txBody>
      </p:sp>
      <p:sp>
        <p:nvSpPr>
          <p:cNvPr id="31" name="Rectangle 18"/>
          <p:cNvSpPr>
            <a:spLocks noChangeArrowheads="1"/>
          </p:cNvSpPr>
          <p:nvPr/>
        </p:nvSpPr>
        <p:spPr bwMode="auto">
          <a:xfrm>
            <a:off x="3077017" y="4019817"/>
            <a:ext cx="899738" cy="9716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ts val="500"/>
              </a:spcBef>
              <a:spcAft>
                <a:spcPts val="500"/>
              </a:spcAft>
            </a:pPr>
            <a:r>
              <a:rPr lang="fr-CH" sz="800" dirty="0">
                <a:latin typeface="Calibri Light" pitchFamily="34" charset="0"/>
                <a:cs typeface="Arial" panose="020B0604020202020204" pitchFamily="34" charset="0"/>
              </a:rPr>
              <a:t>Infection associée à un cathéter microbiologiquement documentée</a:t>
            </a:r>
          </a:p>
        </p:txBody>
      </p:sp>
      <p:sp>
        <p:nvSpPr>
          <p:cNvPr id="32" name="Rectangle 19"/>
          <p:cNvSpPr>
            <a:spLocks noChangeArrowheads="1"/>
          </p:cNvSpPr>
          <p:nvPr/>
        </p:nvSpPr>
        <p:spPr bwMode="auto">
          <a:xfrm>
            <a:off x="4065206" y="4019817"/>
            <a:ext cx="899738" cy="9716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ts val="500"/>
              </a:spcBef>
              <a:spcAft>
                <a:spcPts val="500"/>
              </a:spcAft>
            </a:pPr>
            <a:r>
              <a:rPr lang="fr-CH" sz="800">
                <a:latin typeface="Calibri Light" pitchFamily="34" charset="0"/>
                <a:cs typeface="Arial" panose="020B0604020202020204" pitchFamily="34" charset="0"/>
              </a:rPr>
              <a:t>Bactériémie origine cathéter</a:t>
            </a:r>
          </a:p>
        </p:txBody>
      </p:sp>
      <p:sp>
        <p:nvSpPr>
          <p:cNvPr id="33" name="Rectangle 20"/>
          <p:cNvSpPr>
            <a:spLocks noChangeArrowheads="1"/>
          </p:cNvSpPr>
          <p:nvPr/>
        </p:nvSpPr>
        <p:spPr bwMode="auto">
          <a:xfrm>
            <a:off x="5076056" y="1124745"/>
            <a:ext cx="936104" cy="46054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ts val="500"/>
              </a:spcBef>
              <a:spcAft>
                <a:spcPts val="500"/>
              </a:spcAft>
            </a:pPr>
            <a:r>
              <a:rPr lang="fr-CH" sz="1400" dirty="0">
                <a:solidFill>
                  <a:schemeClr val="bg1"/>
                </a:solidFill>
                <a:latin typeface="Calibri Light" pitchFamily="34" charset="0"/>
                <a:cs typeface="Arial" panose="020B0604020202020204" pitchFamily="34" charset="0"/>
              </a:rPr>
              <a:t> Négative</a:t>
            </a:r>
          </a:p>
        </p:txBody>
      </p:sp>
      <p:sp>
        <p:nvSpPr>
          <p:cNvPr id="34" name="Rectangle 21"/>
          <p:cNvSpPr>
            <a:spLocks noChangeArrowheads="1"/>
          </p:cNvSpPr>
          <p:nvPr/>
        </p:nvSpPr>
        <p:spPr bwMode="auto">
          <a:xfrm>
            <a:off x="5076059" y="1913517"/>
            <a:ext cx="936105" cy="93942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ts val="500"/>
              </a:spcBef>
              <a:spcAft>
                <a:spcPts val="500"/>
              </a:spcAft>
            </a:pPr>
            <a:r>
              <a:rPr lang="fr-CH" sz="900" dirty="0">
                <a:solidFill>
                  <a:schemeClr val="bg1"/>
                </a:solidFill>
                <a:latin typeface="Calibri Light" pitchFamily="34" charset="0"/>
                <a:cs typeface="Arial" panose="020B0604020202020204" pitchFamily="34" charset="0"/>
              </a:rPr>
              <a:t>Positive</a:t>
            </a:r>
          </a:p>
        </p:txBody>
      </p:sp>
      <p:sp>
        <p:nvSpPr>
          <p:cNvPr id="35" name="Rectangle 22"/>
          <p:cNvSpPr>
            <a:spLocks noChangeArrowheads="1"/>
          </p:cNvSpPr>
          <p:nvPr/>
        </p:nvSpPr>
        <p:spPr bwMode="auto">
          <a:xfrm>
            <a:off x="7081041" y="1904816"/>
            <a:ext cx="947345" cy="94812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ts val="500"/>
              </a:spcBef>
              <a:spcAft>
                <a:spcPts val="500"/>
              </a:spcAft>
            </a:pPr>
            <a:r>
              <a:rPr lang="fr-CH" sz="900" dirty="0">
                <a:solidFill>
                  <a:schemeClr val="bg1"/>
                </a:solidFill>
                <a:latin typeface="Calibri Light" pitchFamily="34" charset="0"/>
                <a:cs typeface="Arial" panose="020B0604020202020204" pitchFamily="34" charset="0"/>
              </a:rPr>
              <a:t>Négative (ou pas faite)</a:t>
            </a:r>
            <a:endParaRPr lang="fr-CH" sz="900" b="1" dirty="0">
              <a:solidFill>
                <a:schemeClr val="bg1"/>
              </a:solidFill>
              <a:latin typeface="Calibri Light" pitchFamily="34" charset="0"/>
              <a:cs typeface="Arial" panose="020B0604020202020204" pitchFamily="34" charset="0"/>
            </a:endParaRPr>
          </a:p>
        </p:txBody>
      </p:sp>
      <p:sp>
        <p:nvSpPr>
          <p:cNvPr id="36" name="Rectangle 23"/>
          <p:cNvSpPr>
            <a:spLocks noChangeArrowheads="1"/>
          </p:cNvSpPr>
          <p:nvPr/>
        </p:nvSpPr>
        <p:spPr bwMode="auto">
          <a:xfrm>
            <a:off x="5105077" y="2958016"/>
            <a:ext cx="899738" cy="97159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ts val="500"/>
              </a:spcBef>
              <a:spcAft>
                <a:spcPts val="500"/>
              </a:spcAft>
            </a:pPr>
            <a:r>
              <a:rPr lang="fr-CH" sz="900">
                <a:latin typeface="Calibri Light" pitchFamily="34" charset="0"/>
                <a:cs typeface="Arial" panose="020B0604020202020204" pitchFamily="34" charset="0"/>
              </a:rPr>
              <a:t>Symptômes s’améliorent 48 heures après le retrait du cathéter</a:t>
            </a:r>
          </a:p>
        </p:txBody>
      </p:sp>
      <p:sp>
        <p:nvSpPr>
          <p:cNvPr id="37" name="Rectangle 24"/>
          <p:cNvSpPr>
            <a:spLocks noChangeArrowheads="1"/>
          </p:cNvSpPr>
          <p:nvPr/>
        </p:nvSpPr>
        <p:spPr bwMode="auto">
          <a:xfrm>
            <a:off x="6097408" y="2958016"/>
            <a:ext cx="899738" cy="97159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ts val="500"/>
              </a:spcBef>
              <a:spcAft>
                <a:spcPts val="500"/>
              </a:spcAft>
            </a:pPr>
            <a:r>
              <a:rPr lang="fr-CH" sz="900">
                <a:latin typeface="Calibri Light" pitchFamily="34" charset="0"/>
                <a:cs typeface="Arial" panose="020B0604020202020204" pitchFamily="34" charset="0"/>
              </a:rPr>
              <a:t>Pus et inflammation au site d’insertion</a:t>
            </a:r>
          </a:p>
        </p:txBody>
      </p:sp>
      <p:sp>
        <p:nvSpPr>
          <p:cNvPr id="40" name="Rectangle 25"/>
          <p:cNvSpPr>
            <a:spLocks noChangeArrowheads="1"/>
          </p:cNvSpPr>
          <p:nvPr/>
        </p:nvSpPr>
        <p:spPr bwMode="auto">
          <a:xfrm>
            <a:off x="7081041" y="2958016"/>
            <a:ext cx="947345" cy="97159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ts val="500"/>
              </a:spcBef>
              <a:spcAft>
                <a:spcPts val="500"/>
              </a:spcAft>
            </a:pPr>
            <a:r>
              <a:rPr lang="fr-CH" sz="900">
                <a:latin typeface="Calibri Light" pitchFamily="34" charset="0"/>
                <a:cs typeface="Arial" panose="020B0604020202020204" pitchFamily="34" charset="0"/>
              </a:rPr>
              <a:t>Pus et inflammation au site d’insertion</a:t>
            </a:r>
          </a:p>
        </p:txBody>
      </p:sp>
      <p:sp>
        <p:nvSpPr>
          <p:cNvPr id="44" name="Rectangle 26"/>
          <p:cNvSpPr>
            <a:spLocks noChangeArrowheads="1"/>
          </p:cNvSpPr>
          <p:nvPr/>
        </p:nvSpPr>
        <p:spPr bwMode="auto">
          <a:xfrm>
            <a:off x="5118076" y="4011215"/>
            <a:ext cx="899738" cy="9715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fr-CH" sz="800">
                <a:latin typeface="Calibri Light" pitchFamily="34" charset="0"/>
                <a:cs typeface="Arial" panose="020B0604020202020204" pitchFamily="34" charset="0"/>
              </a:rPr>
              <a:t>Infection générale associée à un cathéter </a:t>
            </a:r>
          </a:p>
          <a:p>
            <a:r>
              <a:rPr lang="fr-CH" sz="800" dirty="0">
                <a:latin typeface="Calibri Light" pitchFamily="34" charset="0"/>
                <a:cs typeface="Arial" panose="020B0604020202020204" pitchFamily="34" charset="0"/>
              </a:rPr>
              <a:t>(absence d’ HC positive) </a:t>
            </a:r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6097408" y="4019817"/>
            <a:ext cx="899738" cy="9716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fr-CH" sz="800">
                <a:latin typeface="Calibri Light" pitchFamily="34" charset="0"/>
                <a:cs typeface="Arial" panose="020B0604020202020204" pitchFamily="34" charset="0"/>
              </a:rPr>
              <a:t>Infection locale associée à un cathéter </a:t>
            </a:r>
          </a:p>
          <a:p>
            <a:r>
              <a:rPr lang="fr-CH" sz="800">
                <a:latin typeface="Calibri Light" pitchFamily="34" charset="0"/>
                <a:cs typeface="Arial" panose="020B0604020202020204" pitchFamily="34" charset="0"/>
              </a:rPr>
              <a:t>(absence d’ HC positive) </a:t>
            </a:r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7081041" y="4011215"/>
            <a:ext cx="947345" cy="9715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ts val="500"/>
              </a:spcBef>
              <a:spcAft>
                <a:spcPts val="500"/>
              </a:spcAft>
            </a:pPr>
            <a:r>
              <a:rPr lang="fr-CH" sz="800">
                <a:latin typeface="Calibri Light" pitchFamily="34" charset="0"/>
                <a:cs typeface="Arial" panose="020B0604020202020204" pitchFamily="34" charset="0"/>
              </a:rPr>
              <a:t>Infection veineuse ou artérielle</a:t>
            </a:r>
          </a:p>
        </p:txBody>
      </p:sp>
      <p:sp>
        <p:nvSpPr>
          <p:cNvPr id="47" name="Flèche : droite 30"/>
          <p:cNvSpPr>
            <a:spLocks noChangeArrowheads="1"/>
          </p:cNvSpPr>
          <p:nvPr/>
        </p:nvSpPr>
        <p:spPr bwMode="auto">
          <a:xfrm>
            <a:off x="2626348" y="5373216"/>
            <a:ext cx="5546052" cy="360040"/>
          </a:xfrm>
          <a:prstGeom prst="rightArrow">
            <a:avLst>
              <a:gd name="adj1" fmla="val 50000"/>
              <a:gd name="adj2" fmla="val 49985"/>
            </a:avLst>
          </a:prstGeom>
          <a:solidFill>
            <a:schemeClr val="bg1">
              <a:lumMod val="65000"/>
            </a:schemeClr>
          </a:solidFill>
          <a:ln w="127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fr-CH">
              <a:latin typeface="Calibri Light" pitchFamily="34" charset="0"/>
              <a:cs typeface="Arial" panose="020B0604020202020204" pitchFamily="34" charset="0"/>
            </a:endParaRPr>
          </a:p>
        </p:txBody>
      </p:sp>
      <p:sp>
        <p:nvSpPr>
          <p:cNvPr id="51" name="Rectangle 18"/>
          <p:cNvSpPr>
            <a:spLocks noChangeArrowheads="1"/>
          </p:cNvSpPr>
          <p:nvPr/>
        </p:nvSpPr>
        <p:spPr bwMode="auto">
          <a:xfrm>
            <a:off x="3077018" y="5021778"/>
            <a:ext cx="899738" cy="25161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ts val="500"/>
              </a:spcBef>
              <a:spcAft>
                <a:spcPts val="500"/>
              </a:spcAft>
            </a:pPr>
            <a:r>
              <a:rPr lang="fr-CH" sz="900" b="1">
                <a:latin typeface="Calibri Light" pitchFamily="34" charset="0"/>
                <a:cs typeface="Arial" panose="020B0604020202020204" pitchFamily="34" charset="0"/>
              </a:rPr>
              <a:t>(CRI3)</a:t>
            </a:r>
          </a:p>
        </p:txBody>
      </p:sp>
      <p:sp>
        <p:nvSpPr>
          <p:cNvPr id="52" name="Rectangle 19"/>
          <p:cNvSpPr>
            <a:spLocks noChangeArrowheads="1"/>
          </p:cNvSpPr>
          <p:nvPr/>
        </p:nvSpPr>
        <p:spPr bwMode="auto">
          <a:xfrm>
            <a:off x="4065207" y="5021778"/>
            <a:ext cx="866834" cy="24298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ts val="500"/>
              </a:spcBef>
              <a:spcAft>
                <a:spcPts val="500"/>
              </a:spcAft>
            </a:pPr>
            <a:r>
              <a:rPr lang="fr-CH" sz="600" b="1" dirty="0">
                <a:latin typeface="Calibri Light" pitchFamily="34" charset="0"/>
                <a:cs typeface="Arial" panose="020B0604020202020204" pitchFamily="34" charset="0"/>
              </a:rPr>
              <a:t>BSI</a:t>
            </a:r>
            <a:r>
              <a:rPr lang="fr-CH" sz="600" dirty="0">
                <a:latin typeface="Calibri Light" pitchFamily="34" charset="0"/>
                <a:cs typeface="Arial" panose="020B0604020202020204" pitchFamily="34" charset="0"/>
              </a:rPr>
              <a:t> (C-CVC; C-CVP</a:t>
            </a:r>
            <a:r>
              <a:rPr lang="fr-CH" sz="500" dirty="0">
                <a:latin typeface="Calibri Light" pitchFamily="34" charset="0"/>
                <a:cs typeface="Arial" panose="020B0604020202020204" pitchFamily="34" charset="0"/>
              </a:rPr>
              <a:t>)</a:t>
            </a:r>
            <a:endParaRPr lang="fr-CH" sz="500" b="1" dirty="0">
              <a:latin typeface="Calibri Light" pitchFamily="34" charset="0"/>
              <a:cs typeface="Arial" panose="020B0604020202020204" pitchFamily="34" charset="0"/>
            </a:endParaRPr>
          </a:p>
        </p:txBody>
      </p:sp>
      <p:sp>
        <p:nvSpPr>
          <p:cNvPr id="53" name="Rectangle 26"/>
          <p:cNvSpPr>
            <a:spLocks noChangeArrowheads="1"/>
          </p:cNvSpPr>
          <p:nvPr/>
        </p:nvSpPr>
        <p:spPr bwMode="auto">
          <a:xfrm>
            <a:off x="5118077" y="5013176"/>
            <a:ext cx="899738" cy="25158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CH" sz="900" b="1">
                <a:latin typeface="Calibri Light" pitchFamily="34" charset="0"/>
                <a:cs typeface="Arial" panose="020B0604020202020204" pitchFamily="34" charset="0"/>
              </a:rPr>
              <a:t>CRI2</a:t>
            </a:r>
          </a:p>
        </p:txBody>
      </p:sp>
      <p:sp>
        <p:nvSpPr>
          <p:cNvPr id="54" name="Rectangle 53"/>
          <p:cNvSpPr>
            <a:spLocks noChangeArrowheads="1"/>
          </p:cNvSpPr>
          <p:nvPr/>
        </p:nvSpPr>
        <p:spPr bwMode="auto">
          <a:xfrm>
            <a:off x="6097409" y="5021778"/>
            <a:ext cx="899738" cy="25161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CH" sz="900" b="1">
                <a:latin typeface="Calibri Light" pitchFamily="34" charset="0"/>
                <a:cs typeface="Arial" panose="020B0604020202020204" pitchFamily="34" charset="0"/>
              </a:rPr>
              <a:t>CRI1</a:t>
            </a:r>
          </a:p>
        </p:txBody>
      </p:sp>
      <p:sp>
        <p:nvSpPr>
          <p:cNvPr id="55" name="Rectangle 54"/>
          <p:cNvSpPr>
            <a:spLocks noChangeArrowheads="1"/>
          </p:cNvSpPr>
          <p:nvPr/>
        </p:nvSpPr>
        <p:spPr bwMode="auto">
          <a:xfrm>
            <a:off x="7081042" y="5013176"/>
            <a:ext cx="947345" cy="25158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ts val="500"/>
              </a:spcBef>
              <a:spcAft>
                <a:spcPts val="500"/>
              </a:spcAft>
            </a:pPr>
            <a:r>
              <a:rPr lang="fr-CH" sz="900" b="1">
                <a:latin typeface="Calibri Light" pitchFamily="34" charset="0"/>
                <a:cs typeface="Arial" panose="020B0604020202020204" pitchFamily="34" charset="0"/>
              </a:rPr>
              <a:t>CVS-VASC</a:t>
            </a:r>
          </a:p>
        </p:txBody>
      </p:sp>
      <p:sp>
        <p:nvSpPr>
          <p:cNvPr id="38" name="Rectangle 14"/>
          <p:cNvSpPr>
            <a:spLocks noChangeArrowheads="1"/>
          </p:cNvSpPr>
          <p:nvPr/>
        </p:nvSpPr>
        <p:spPr bwMode="auto">
          <a:xfrm>
            <a:off x="4067945" y="1124745"/>
            <a:ext cx="864096" cy="46054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ts val="500"/>
              </a:spcBef>
              <a:spcAft>
                <a:spcPts val="500"/>
              </a:spcAft>
            </a:pPr>
            <a:r>
              <a:rPr lang="fr-CH" sz="1400" dirty="0">
                <a:solidFill>
                  <a:srgbClr val="FFFFFF"/>
                </a:solidFill>
                <a:latin typeface="Calibri Light" pitchFamily="34" charset="0"/>
                <a:cs typeface="Arial" panose="020B0604020202020204" pitchFamily="34" charset="0"/>
              </a:rPr>
              <a:t>Positive</a:t>
            </a:r>
            <a:endParaRPr lang="fr-CH" dirty="0">
              <a:latin typeface="Calibri Light" pitchFamily="34" charset="0"/>
              <a:cs typeface="Arial" panose="020B0604020202020204" pitchFamily="34" charset="0"/>
            </a:endParaRPr>
          </a:p>
        </p:txBody>
      </p:sp>
      <p:sp>
        <p:nvSpPr>
          <p:cNvPr id="42" name="Rectangle 20"/>
          <p:cNvSpPr>
            <a:spLocks noChangeArrowheads="1"/>
          </p:cNvSpPr>
          <p:nvPr/>
        </p:nvSpPr>
        <p:spPr bwMode="auto">
          <a:xfrm>
            <a:off x="6084168" y="1124745"/>
            <a:ext cx="936104" cy="46054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ts val="500"/>
              </a:spcBef>
              <a:spcAft>
                <a:spcPts val="500"/>
              </a:spcAft>
            </a:pPr>
            <a:r>
              <a:rPr lang="fr-CH" sz="1400" dirty="0">
                <a:solidFill>
                  <a:schemeClr val="bg1"/>
                </a:solidFill>
                <a:latin typeface="Calibri Light" pitchFamily="34" charset="0"/>
                <a:cs typeface="Arial" panose="020B0604020202020204" pitchFamily="34" charset="0"/>
              </a:rPr>
              <a:t> Négative</a:t>
            </a:r>
          </a:p>
        </p:txBody>
      </p:sp>
      <p:sp>
        <p:nvSpPr>
          <p:cNvPr id="43" name="Rectangle 20"/>
          <p:cNvSpPr>
            <a:spLocks noChangeArrowheads="1"/>
          </p:cNvSpPr>
          <p:nvPr/>
        </p:nvSpPr>
        <p:spPr bwMode="auto">
          <a:xfrm>
            <a:off x="7092280" y="1124745"/>
            <a:ext cx="936104" cy="46054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ts val="500"/>
              </a:spcBef>
              <a:spcAft>
                <a:spcPts val="500"/>
              </a:spcAft>
            </a:pPr>
            <a:r>
              <a:rPr lang="fr-CH" sz="1400" dirty="0">
                <a:solidFill>
                  <a:schemeClr val="bg1"/>
                </a:solidFill>
                <a:latin typeface="Calibri Light" pitchFamily="34" charset="0"/>
                <a:cs typeface="Arial" panose="020B0604020202020204" pitchFamily="34" charset="0"/>
              </a:rPr>
              <a:t> Négative</a:t>
            </a:r>
          </a:p>
        </p:txBody>
      </p:sp>
      <p:sp>
        <p:nvSpPr>
          <p:cNvPr id="48" name="Rectangle 21"/>
          <p:cNvSpPr>
            <a:spLocks noChangeArrowheads="1"/>
          </p:cNvSpPr>
          <p:nvPr/>
        </p:nvSpPr>
        <p:spPr bwMode="auto">
          <a:xfrm>
            <a:off x="6084169" y="1905109"/>
            <a:ext cx="936104" cy="93942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ts val="500"/>
              </a:spcBef>
              <a:spcAft>
                <a:spcPts val="500"/>
              </a:spcAft>
            </a:pPr>
            <a:r>
              <a:rPr lang="fr-CH" sz="900" dirty="0">
                <a:solidFill>
                  <a:schemeClr val="bg1"/>
                </a:solidFill>
                <a:latin typeface="Calibri Light" pitchFamily="34" charset="0"/>
                <a:cs typeface="Arial" panose="020B0604020202020204" pitchFamily="34" charset="0"/>
              </a:rPr>
              <a:t>Positive</a:t>
            </a:r>
          </a:p>
        </p:txBody>
      </p:sp>
      <p:sp>
        <p:nvSpPr>
          <p:cNvPr id="49" name="Rectangle 17"/>
          <p:cNvSpPr>
            <a:spLocks noChangeArrowheads="1"/>
          </p:cNvSpPr>
          <p:nvPr/>
        </p:nvSpPr>
        <p:spPr bwMode="auto">
          <a:xfrm>
            <a:off x="3079566" y="2957484"/>
            <a:ext cx="887316" cy="97159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ts val="500"/>
              </a:spcBef>
              <a:spcAft>
                <a:spcPts val="500"/>
              </a:spcAft>
            </a:pPr>
            <a:endParaRPr lang="fr-CH" sz="900">
              <a:latin typeface="Calibri Light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851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40" grpId="0" animBg="1"/>
      <p:bldP spid="44" grpId="0" animBg="1"/>
      <p:bldP spid="45" grpId="0" animBg="1"/>
      <p:bldP spid="46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38" grpId="0" animBg="1"/>
      <p:bldP spid="42" grpId="0" animBg="1"/>
      <p:bldP spid="43" grpId="0" animBg="1"/>
      <p:bldP spid="48" grpId="0" animBg="1"/>
      <p:bldP spid="49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FCCED4-BE57-4062-B95D-F2C1154F8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SARS-CoV-2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90DE293-47E3-476F-A207-B35A0E6E9F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CH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 la définition de l’acquisition du COVID, les critères ECDC suivants s'appliquent :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fr-CH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 COVID-19 d’acquisition communautaire :</a:t>
            </a:r>
            <a:endParaRPr lang="fr-CH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fr-CH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Symptômes à l'admission ou apparition le jour 1 ou 2 après l'admission.</a:t>
            </a:r>
            <a:endParaRPr lang="fr-CH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fr-CH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Apparition des symptômes entre les jours 3 à 7 après l’admission et forte suspicion de transmission communautaire.</a:t>
            </a:r>
            <a:endParaRPr lang="fr-CH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fr-CH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CH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fr-CH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 COVID-19 d’association indéterminée :</a:t>
            </a:r>
            <a:endParaRPr lang="fr-CH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fr-CH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Apparition des symptômes les jours 3 à 7 après l'admission, avec des informations insuffisantes sur la source de l'infection, ce qui permettrait l’affectation dans une catégorie.</a:t>
            </a:r>
            <a:endParaRPr lang="fr-CH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fr-CH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CH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fr-CH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 COVID-19 associé aux soins probable :</a:t>
            </a:r>
            <a:endParaRPr lang="fr-CH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fr-CH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Début des symptômes entre les jours 8 et 14 après l'admission.</a:t>
            </a:r>
            <a:endParaRPr lang="fr-CH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fr-CH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Apparition des symptômes entre les 3 et7 après l’admission et forte suspicion d’une transmission nosocomiale.</a:t>
            </a:r>
            <a:endParaRPr lang="fr-CH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fr-CH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CH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fr-CH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 COVID-19 associé aux soins confirmé</a:t>
            </a:r>
            <a:r>
              <a:rPr lang="fr-CH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:</a:t>
            </a:r>
            <a:endParaRPr lang="fr-CH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fr-CH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Apparition des symptômes dès le jour 14 après l'admission.</a:t>
            </a:r>
            <a:endParaRPr lang="fr-CH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fr-CH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fr-CH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cas COVID-19 est considéré associé aux soins - probable ou confirmé selon les définitions ci-dessus.</a:t>
            </a:r>
            <a:r>
              <a:rPr lang="fr-CH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Deux codes d’infections associées aux soins doivent être utilisés :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CH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soit PN3 s'il y a une imagerie suggestive (</a:t>
            </a:r>
            <a:r>
              <a:rPr lang="fr-CH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Rx</a:t>
            </a:r>
            <a:r>
              <a:rPr lang="fr-CH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thorax ou CT scan),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r-CH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soit LRI-PNEU s'il n'y a pas d'imagerie.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CH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Dans les deux cas, le SARS-CoV-2 doit être mentionné dans la microbiologie (VIRSAR)</a:t>
            </a:r>
          </a:p>
        </p:txBody>
      </p:sp>
    </p:spTree>
    <p:extLst>
      <p:ext uri="{BB962C8B-B14F-4D97-AF65-F5344CB8AC3E}">
        <p14:creationId xmlns:p14="http://schemas.microsoft.com/office/powerpoint/2010/main" val="40216807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phic 9">
            <a:extLst>
              <a:ext uri="{FF2B5EF4-FFF2-40B4-BE49-F238E27FC236}">
                <a16:creationId xmlns:a16="http://schemas.microsoft.com/office/drawing/2014/main" id="{B6022176-0F9D-40D4-925E-BDE6A9C8F2E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8650" y="2914651"/>
            <a:ext cx="1028700" cy="1028700"/>
          </a:xfrm>
          <a:prstGeom prst="rect">
            <a:avLst/>
          </a:prstGeom>
        </p:spPr>
      </p:pic>
      <p:sp>
        <p:nvSpPr>
          <p:cNvPr id="6" name="Titre 1"/>
          <p:cNvSpPr txBox="1">
            <a:spLocks/>
          </p:cNvSpPr>
          <p:nvPr/>
        </p:nvSpPr>
        <p:spPr>
          <a:xfrm>
            <a:off x="1778001" y="2187744"/>
            <a:ext cx="3970087" cy="24825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fr-FR" sz="3200" dirty="0">
                <a:solidFill>
                  <a:prstClr val="black"/>
                </a:solidFill>
                <a:latin typeface="Calibri Light" pitchFamily="34" charset="0"/>
                <a:cs typeface="Arial" panose="020B0604020202020204" pitchFamily="34" charset="0"/>
              </a:rPr>
              <a:t>6</a:t>
            </a:r>
            <a:r>
              <a:rPr kumimoji="0" lang="fr-FR" sz="32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cs typeface="Arial" panose="020B0604020202020204" pitchFamily="34" charset="0"/>
              </a:rPr>
              <a:t>. Cas cliniques</a:t>
            </a:r>
          </a:p>
        </p:txBody>
      </p:sp>
    </p:spTree>
    <p:extLst>
      <p:ext uri="{BB962C8B-B14F-4D97-AF65-F5344CB8AC3E}">
        <p14:creationId xmlns:p14="http://schemas.microsoft.com/office/powerpoint/2010/main" val="151940597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H" sz="2800" dirty="0">
                <a:solidFill>
                  <a:schemeClr val="accent5">
                    <a:lumMod val="75000"/>
                  </a:schemeClr>
                </a:solidFill>
                <a:latin typeface="Calibri Light" pitchFamily="34" charset="0"/>
                <a:cs typeface="Arial" panose="020B0604020202020204" pitchFamily="34" charset="0"/>
              </a:rPr>
              <a:t>Cas clinique 1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fr-CH" sz="1300" b="1" dirty="0">
                <a:latin typeface="Calibri Light" pitchFamily="34" charset="0"/>
                <a:cs typeface="Arial" panose="020B0604020202020204" pitchFamily="34" charset="0"/>
              </a:rPr>
              <a:t>Le 21.10.2016 à 08h00 : </a:t>
            </a:r>
            <a:r>
              <a:rPr lang="fr-CH" sz="1300" dirty="0">
                <a:latin typeface="Calibri Light" pitchFamily="34" charset="0"/>
                <a:cs typeface="Arial" panose="020B0604020202020204" pitchFamily="34" charset="0"/>
              </a:rPr>
              <a:t>Patient de 83 ans, BPCO de stade II, se présente aux Urgences en raison d’un EF à 38.6°C avec dyspnée, toux et expectorations verdâtres depuis 2 jours. </a:t>
            </a:r>
          </a:p>
          <a:p>
            <a:pPr lvl="0"/>
            <a:r>
              <a:rPr lang="fr-CH" sz="1300" b="1" dirty="0">
                <a:latin typeface="Calibri Light" pitchFamily="34" charset="0"/>
                <a:cs typeface="Arial" panose="020B0604020202020204" pitchFamily="34" charset="0"/>
              </a:rPr>
              <a:t>Anamnèse : </a:t>
            </a:r>
            <a:r>
              <a:rPr lang="fr-CH" sz="1300" dirty="0">
                <a:latin typeface="Calibri Light" pitchFamily="34" charset="0"/>
                <a:cs typeface="Arial" panose="020B0604020202020204" pitchFamily="34" charset="0"/>
              </a:rPr>
              <a:t>PTH </a:t>
            </a:r>
            <a:r>
              <a:rPr lang="fr-CH" sz="1300" dirty="0" err="1">
                <a:latin typeface="Calibri Light" pitchFamily="34" charset="0"/>
                <a:cs typeface="Arial" panose="020B0604020202020204" pitchFamily="34" charset="0"/>
              </a:rPr>
              <a:t>Dte</a:t>
            </a:r>
            <a:r>
              <a:rPr lang="fr-CH" sz="1300" dirty="0">
                <a:latin typeface="Calibri Light" pitchFamily="34" charset="0"/>
                <a:cs typeface="Arial" panose="020B0604020202020204" pitchFamily="34" charset="0"/>
              </a:rPr>
              <a:t> mise le 02.09.16 (hospitalisation du 01.09.2016 au 20.09.2016)</a:t>
            </a:r>
          </a:p>
          <a:p>
            <a:pPr lvl="0"/>
            <a:r>
              <a:rPr lang="fr-CH" sz="1300" b="1" dirty="0" err="1">
                <a:latin typeface="Calibri Light" pitchFamily="34" charset="0"/>
                <a:cs typeface="Arial" panose="020B0604020202020204" pitchFamily="34" charset="0"/>
              </a:rPr>
              <a:t>Status</a:t>
            </a:r>
            <a:r>
              <a:rPr lang="fr-CH" sz="1300" b="1" dirty="0">
                <a:latin typeface="Calibri Light" pitchFamily="34" charset="0"/>
                <a:cs typeface="Arial" panose="020B0604020202020204" pitchFamily="34" charset="0"/>
              </a:rPr>
              <a:t> 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CH" sz="1300" dirty="0" err="1">
                <a:latin typeface="Calibri Light" pitchFamily="34" charset="0"/>
                <a:cs typeface="Arial" panose="020B0604020202020204" pitchFamily="34" charset="0"/>
              </a:rPr>
              <a:t>Hémodynamiquement</a:t>
            </a:r>
            <a:r>
              <a:rPr lang="fr-CH" sz="1300" dirty="0">
                <a:latin typeface="Calibri Light" pitchFamily="34" charset="0"/>
                <a:cs typeface="Arial" panose="020B0604020202020204" pitchFamily="34" charset="0"/>
              </a:rPr>
              <a:t> stable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CH" sz="1300" dirty="0">
                <a:latin typeface="Calibri Light" pitchFamily="34" charset="0"/>
                <a:cs typeface="Arial" panose="020B0604020202020204" pitchFamily="34" charset="0"/>
              </a:rPr>
              <a:t>Fébrile à 38.5°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CH" sz="1300" dirty="0">
                <a:latin typeface="Calibri Light" pitchFamily="34" charset="0"/>
                <a:cs typeface="Arial" panose="020B0604020202020204" pitchFamily="34" charset="0"/>
              </a:rPr>
              <a:t>Saturation à l’O2 à 88%: mise sous 2l d’O2, râles </a:t>
            </a:r>
            <a:r>
              <a:rPr lang="fr-CH" sz="1300" dirty="0" err="1">
                <a:latin typeface="Calibri Light" pitchFamily="34" charset="0"/>
                <a:cs typeface="Arial" panose="020B0604020202020204" pitchFamily="34" charset="0"/>
              </a:rPr>
              <a:t>crépitants</a:t>
            </a:r>
            <a:r>
              <a:rPr lang="fr-CH" sz="1300" dirty="0">
                <a:latin typeface="Calibri Light" pitchFamily="34" charset="0"/>
                <a:cs typeface="Arial" panose="020B0604020202020204" pitchFamily="34" charset="0"/>
              </a:rPr>
              <a:t> bilatéraux</a:t>
            </a:r>
          </a:p>
          <a:p>
            <a:r>
              <a:rPr lang="fr-CH" sz="1300" b="1" dirty="0">
                <a:latin typeface="Calibri Light" pitchFamily="34" charset="0"/>
                <a:cs typeface="Arial" panose="020B0604020202020204" pitchFamily="34" charset="0"/>
              </a:rPr>
              <a:t>Labo : </a:t>
            </a:r>
            <a:r>
              <a:rPr lang="fr-CH" sz="1300" dirty="0">
                <a:latin typeface="Calibri Light" pitchFamily="34" charset="0"/>
                <a:cs typeface="Arial" panose="020B0604020202020204" pitchFamily="34" charset="0"/>
              </a:rPr>
              <a:t>leucocytes à 16.3 G/l, CRP 198 mg/l</a:t>
            </a:r>
          </a:p>
          <a:p>
            <a:r>
              <a:rPr lang="fr-CH" sz="1300" b="1" dirty="0" err="1">
                <a:latin typeface="Calibri Light" pitchFamily="34" charset="0"/>
                <a:cs typeface="Arial" panose="020B0604020202020204" pitchFamily="34" charset="0"/>
              </a:rPr>
              <a:t>Rx</a:t>
            </a:r>
            <a:r>
              <a:rPr lang="fr-CH" sz="1300" b="1" dirty="0">
                <a:latin typeface="Calibri Light" pitchFamily="34" charset="0"/>
                <a:cs typeface="Arial" panose="020B0604020202020204" pitchFamily="34" charset="0"/>
              </a:rPr>
              <a:t> thorax </a:t>
            </a:r>
            <a:r>
              <a:rPr lang="fr-CH" sz="1300" dirty="0">
                <a:latin typeface="Calibri Light" pitchFamily="34" charset="0"/>
                <a:cs typeface="Arial" panose="020B0604020202020204" pitchFamily="34" charset="0"/>
              </a:rPr>
              <a:t>: foyer basal gauche </a:t>
            </a:r>
          </a:p>
          <a:p>
            <a:pPr>
              <a:buNone/>
            </a:pPr>
            <a:endParaRPr lang="fr-CH" sz="1300" dirty="0">
              <a:latin typeface="Calibri Light" pitchFamily="34" charset="0"/>
              <a:cs typeface="Arial" panose="020B0604020202020204" pitchFamily="34" charset="0"/>
            </a:endParaRPr>
          </a:p>
          <a:p>
            <a:r>
              <a:rPr lang="fr-CH" sz="1300" b="1" dirty="0">
                <a:latin typeface="Calibri Light" pitchFamily="34" charset="0"/>
                <a:cs typeface="Arial" panose="020B0604020202020204" pitchFamily="34" charset="0"/>
              </a:rPr>
              <a:t>Pneumonie basale gauche</a:t>
            </a:r>
          </a:p>
          <a:p>
            <a:r>
              <a:rPr lang="fr-CH" sz="1300" b="1" dirty="0">
                <a:latin typeface="Calibri Light" pitchFamily="34" charset="0"/>
                <a:cs typeface="Arial" panose="020B0604020202020204" pitchFamily="34" charset="0"/>
              </a:rPr>
              <a:t>Traitement : </a:t>
            </a:r>
            <a:r>
              <a:rPr lang="fr-CH" sz="1300" dirty="0">
                <a:latin typeface="Calibri Light" pitchFamily="34" charset="0"/>
                <a:cs typeface="Arial" panose="020B0604020202020204" pitchFamily="34" charset="0"/>
              </a:rPr>
              <a:t>Co-amoxicilline 2.2 g 3 x/j IV </a:t>
            </a:r>
          </a:p>
          <a:p>
            <a:r>
              <a:rPr lang="fr-CH" sz="1300" dirty="0">
                <a:latin typeface="Calibri Light" pitchFamily="34" charset="0"/>
                <a:cs typeface="Arial" panose="020B0604020202020204" pitchFamily="34" charset="0"/>
              </a:rPr>
              <a:t>Mise en place d’une VVC et admission au service de médecine interne.</a:t>
            </a:r>
          </a:p>
          <a:p>
            <a:pPr>
              <a:buNone/>
            </a:pPr>
            <a:endParaRPr lang="fr-CH" sz="1300" dirty="0">
              <a:latin typeface="Calibri Light" pitchFamily="34" charset="0"/>
              <a:cs typeface="Arial" panose="020B0604020202020204" pitchFamily="34" charset="0"/>
            </a:endParaRPr>
          </a:p>
          <a:p>
            <a:pPr lvl="0"/>
            <a:r>
              <a:rPr lang="fr-CH" sz="1300" b="1" dirty="0">
                <a:latin typeface="Calibri Light" pitchFamily="34" charset="0"/>
                <a:cs typeface="Arial" panose="020B0604020202020204" pitchFamily="34" charset="0"/>
              </a:rPr>
              <a:t>Evolution le 23.10.2016 :</a:t>
            </a:r>
          </a:p>
          <a:p>
            <a:pPr lvl="1">
              <a:buFont typeface="Arial" pitchFamily="34" charset="0"/>
              <a:buChar char="•"/>
            </a:pPr>
            <a:r>
              <a:rPr lang="fr-CH" sz="1300" dirty="0" err="1">
                <a:latin typeface="Calibri Light" pitchFamily="34" charset="0"/>
                <a:cs typeface="Arial" panose="020B0604020202020204" pitchFamily="34" charset="0"/>
              </a:rPr>
              <a:t>Afébrile</a:t>
            </a:r>
            <a:r>
              <a:rPr lang="fr-CH" sz="1300" dirty="0">
                <a:latin typeface="Calibri Light" pitchFamily="34" charset="0"/>
                <a:cs typeface="Arial" panose="020B0604020202020204" pitchFamily="34" charset="0"/>
              </a:rPr>
              <a:t>, 2 l de O2 par 24 heures. Il n’y a aucun changement d’attitude selon les dernières notes médicales</a:t>
            </a:r>
          </a:p>
          <a:p>
            <a:pPr lvl="1">
              <a:buFont typeface="Arial" pitchFamily="34" charset="0"/>
              <a:buChar char="•"/>
            </a:pPr>
            <a:r>
              <a:rPr lang="fr-CH" sz="1300" dirty="0">
                <a:latin typeface="Calibri Light" pitchFamily="34" charset="0"/>
                <a:cs typeface="Arial" panose="020B0604020202020204" pitchFamily="34" charset="0"/>
              </a:rPr>
              <a:t>Culture d’expectorations prélevée à l’admission positive pour </a:t>
            </a:r>
            <a:r>
              <a:rPr lang="fr-CH" sz="1300" i="1" dirty="0" err="1">
                <a:latin typeface="Calibri Light" pitchFamily="34" charset="0"/>
                <a:cs typeface="Arial" panose="020B0604020202020204" pitchFamily="34" charset="0"/>
              </a:rPr>
              <a:t>Haemophilus</a:t>
            </a:r>
            <a:r>
              <a:rPr lang="fr-CH" sz="1300" i="1" dirty="0">
                <a:latin typeface="Calibri Light" pitchFamily="34" charset="0"/>
                <a:cs typeface="Arial" panose="020B0604020202020204" pitchFamily="34" charset="0"/>
              </a:rPr>
              <a:t> </a:t>
            </a:r>
            <a:r>
              <a:rPr lang="fr-CH" sz="1300" i="1" dirty="0" err="1">
                <a:latin typeface="Calibri Light" pitchFamily="34" charset="0"/>
                <a:cs typeface="Arial" panose="020B0604020202020204" pitchFamily="34" charset="0"/>
              </a:rPr>
              <a:t>influenzae</a:t>
            </a:r>
            <a:r>
              <a:rPr lang="fr-CH" sz="1300" i="1" dirty="0">
                <a:latin typeface="Calibri Light" pitchFamily="34" charset="0"/>
                <a:cs typeface="Arial" panose="020B0604020202020204" pitchFamily="34" charset="0"/>
              </a:rPr>
              <a:t> </a:t>
            </a:r>
            <a:r>
              <a:rPr lang="fr-CH" sz="1300" dirty="0">
                <a:latin typeface="Calibri Light" pitchFamily="34" charset="0"/>
                <a:cs typeface="Arial" panose="020B0604020202020204" pitchFamily="34" charset="0"/>
              </a:rPr>
              <a:t>en forte quantité</a:t>
            </a:r>
          </a:p>
          <a:p>
            <a:pPr lvl="0"/>
            <a:r>
              <a:rPr lang="fr-CH" sz="1300" dirty="0">
                <a:latin typeface="Calibri Light" pitchFamily="34" charset="0"/>
                <a:cs typeface="Arial" panose="020B0604020202020204" pitchFamily="34" charset="0"/>
              </a:rPr>
              <a:t>Vous réalisez l’enquête de prévalence le 23.10.2016 à 11h00.</a:t>
            </a:r>
          </a:p>
          <a:p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71760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38" name="Group 990"/>
          <p:cNvGraphicFramePr>
            <a:graphicFrameLocks noGrp="1"/>
          </p:cNvGraphicFramePr>
          <p:nvPr/>
        </p:nvGraphicFramePr>
        <p:xfrm>
          <a:off x="4306131" y="2837093"/>
          <a:ext cx="4652827" cy="2899600"/>
        </p:xfrm>
        <a:graphic>
          <a:graphicData uri="http://schemas.openxmlformats.org/drawingml/2006/table">
            <a:tbl>
              <a:tblPr/>
              <a:tblGrid>
                <a:gridCol w="14583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48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59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76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2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79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728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7769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925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88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34288" marB="34288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IAS 1</a:t>
                      </a:r>
                      <a:endParaRPr kumimoji="0" lang="fr-FR" sz="15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34288" marB="342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IAS 2</a:t>
                      </a:r>
                      <a:endParaRPr kumimoji="0" lang="fr-FR" sz="15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34288" marB="342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934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Code IAS</a:t>
                      </a:r>
                      <a:endParaRPr kumimoji="0" lang="fr-FR" sz="7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34288" marB="34288" anchor="b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84406" marR="84406" marT="34288" marB="3428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84406" marR="84406" marT="34288" marB="3428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34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Dispositif pertinent </a:t>
                      </a:r>
                      <a:r>
                        <a:rPr kumimoji="0" lang="fr-FR" sz="700" b="1" i="0" u="none" strike="noStrike" cap="none" normalizeH="0" baseline="3000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(3)</a:t>
                      </a:r>
                    </a:p>
                  </a:txBody>
                  <a:tcPr marL="84406" marR="84406" marT="34288" marB="34288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r-FR" altLang="en-US" sz="700" noProof="0"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Oui   </a:t>
                      </a:r>
                      <a:r>
                        <a:rPr lang="fr-FR" altLang="en-US" sz="700" noProof="0"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Non  </a:t>
                      </a:r>
                      <a:r>
                        <a:rPr lang="fr-FR" altLang="en-US" sz="700" noProof="0"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?</a:t>
                      </a:r>
                    </a:p>
                  </a:txBody>
                  <a:tcPr marL="84406" marR="84406" marT="34288" marB="3428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r-FR" altLang="en-US" sz="700" noProof="0"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Oui   </a:t>
                      </a:r>
                      <a:r>
                        <a:rPr lang="fr-FR" altLang="en-US" sz="700" noProof="0"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Non  </a:t>
                      </a:r>
                      <a:r>
                        <a:rPr lang="fr-FR" altLang="en-US" sz="700" noProof="0"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?</a:t>
                      </a:r>
                    </a:p>
                  </a:txBody>
                  <a:tcPr marL="84406" marR="84406" marT="34288" marB="3428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119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Présent à l‘admission</a:t>
                      </a:r>
                      <a:endParaRPr kumimoji="0" lang="fr-FR" sz="7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34288" marB="34288" anchor="b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r-FR" altLang="en-US" sz="700" noProof="0"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Oui   </a:t>
                      </a:r>
                      <a:r>
                        <a:rPr lang="fr-FR" altLang="en-US" sz="700" noProof="0"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Non</a:t>
                      </a:r>
                    </a:p>
                  </a:txBody>
                  <a:tcPr marL="84406" marR="84406" marT="34288" marB="3428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r-FR" altLang="en-US" sz="700" noProof="0"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Oui   </a:t>
                      </a:r>
                      <a:r>
                        <a:rPr lang="fr-FR" altLang="en-US" sz="700" noProof="0"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Non</a:t>
                      </a:r>
                    </a:p>
                  </a:txBody>
                  <a:tcPr marL="84406" marR="84406" marT="34288" marB="3428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34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Début de l‘IAS  </a:t>
                      </a:r>
                      <a:r>
                        <a:rPr kumimoji="0" lang="fr-FR" sz="700" b="1" i="0" u="none" strike="noStrike" cap="none" normalizeH="0" baseline="3000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(4)</a:t>
                      </a:r>
                    </a:p>
                  </a:txBody>
                  <a:tcPr marL="84406" marR="84406" marT="34288" marB="34288" anchor="b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      /         /            (jj/mm/aaaa)</a:t>
                      </a:r>
                    </a:p>
                  </a:txBody>
                  <a:tcPr marL="84406" marR="84406" marT="34288" marB="3428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      /         /            (jj/mm/aaaa)</a:t>
                      </a:r>
                    </a:p>
                  </a:txBody>
                  <a:tcPr marL="84406" marR="84406" marT="34288" marB="3428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3376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Attribution</a:t>
                      </a:r>
                      <a:endParaRPr kumimoji="0" lang="fr-FR" sz="7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34288" marB="34288" anchor="ctr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/>
                        <a:buChar char="¨"/>
                        <a:tabLst/>
                        <a:defRPr/>
                      </a:pPr>
                      <a:r>
                        <a:rPr kumimoji="0" lang="fr-FR" sz="7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 Cet hôpital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/>
                        <a:buChar char="¨"/>
                        <a:tabLst/>
                        <a:defRPr/>
                      </a:pPr>
                      <a:r>
                        <a:rPr kumimoji="0" lang="fr-FR" sz="7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 Autre hôpital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/>
                        <a:buChar char="¨"/>
                        <a:tabLst/>
                        <a:defRPr/>
                      </a:pPr>
                      <a:r>
                        <a:rPr kumimoji="0" lang="fr-FR" sz="7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 ?</a:t>
                      </a:r>
                    </a:p>
                  </a:txBody>
                  <a:tcPr marL="84406" marR="84406" marT="34288" marB="3428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/>
                        <a:buChar char="¨"/>
                        <a:tabLst/>
                        <a:defRPr/>
                      </a:pP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 Cet hôpital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/>
                        <a:buChar char="¨"/>
                        <a:tabLst/>
                        <a:defRPr/>
                      </a:pP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 Autre hôpital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/>
                        <a:buChar char="¨"/>
                        <a:tabLst/>
                        <a:defRPr/>
                      </a:pP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 ?</a:t>
                      </a:r>
                      <a:endParaRPr kumimoji="0" lang="fr-FR" sz="15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34288" marB="3428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035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IAS associée à ce service</a:t>
                      </a:r>
                      <a:endParaRPr kumimoji="0" lang="fr-FR" sz="7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34288" marB="34288" anchor="b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r-FR" altLang="en-US" sz="700" noProof="0"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Oui   </a:t>
                      </a:r>
                      <a:r>
                        <a:rPr lang="fr-FR" altLang="en-US" sz="700" noProof="0"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Non  </a:t>
                      </a:r>
                      <a:r>
                        <a:rPr lang="fr-FR" altLang="en-US" sz="700" noProof="0"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?</a:t>
                      </a:r>
                    </a:p>
                  </a:txBody>
                  <a:tcPr marL="84406" marR="84406" marT="34288" marB="3428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r-FR" altLang="en-US" sz="700" noProof="0"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Oui   </a:t>
                      </a:r>
                      <a:r>
                        <a:rPr lang="fr-FR" altLang="en-US" sz="700" noProof="0"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Non  </a:t>
                      </a:r>
                      <a:r>
                        <a:rPr lang="fr-FR" altLang="en-US" sz="700" noProof="0"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?</a:t>
                      </a:r>
                    </a:p>
                  </a:txBody>
                  <a:tcPr marL="84406" marR="84406" marT="34288" marB="3428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884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Si BSI: Source </a:t>
                      </a:r>
                      <a:r>
                        <a:rPr kumimoji="0" lang="fr-FR" sz="700" b="1" i="0" u="none" strike="noStrike" cap="none" normalizeH="0" baseline="3000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(5)</a:t>
                      </a:r>
                    </a:p>
                  </a:txBody>
                  <a:tcPr marL="84406" marR="84406" marT="34288" marB="34288" anchor="b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  <a:endParaRPr kumimoji="0" lang="fr-FR" sz="15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34288" marB="3428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  <a:endParaRPr kumimoji="0" lang="fr-FR" sz="15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34288" marB="3428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0176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34288" marB="34288" anchor="b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Code MO</a:t>
                      </a:r>
                    </a:p>
                  </a:txBody>
                  <a:tcPr marL="84406" marR="84406" marT="34288" marB="3428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Résistance </a:t>
                      </a:r>
                      <a:endParaRPr kumimoji="0" lang="fr-FR" sz="700" b="0" i="0" u="none" strike="noStrike" cap="none" normalizeH="0" baseline="3000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34288" marB="3428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fr-FR" sz="700" noProof="0">
                          <a:solidFill>
                            <a:schemeClr val="tx1"/>
                          </a:solidFill>
                          <a:latin typeface="Calibri Light" pitchFamily="34" charset="0"/>
                        </a:rPr>
                        <a:t>PDR</a:t>
                      </a:r>
                    </a:p>
                  </a:txBody>
                  <a:tcPr marL="84406" marR="84406" marT="34288" marB="3428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Code MO</a:t>
                      </a:r>
                    </a:p>
                  </a:txBody>
                  <a:tcPr marL="84406" marR="84406" marT="34288" marB="3428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Résistance </a:t>
                      </a:r>
                      <a:endParaRPr kumimoji="0" lang="fr-FR" sz="700" b="0" i="0" u="none" strike="noStrike" cap="none" normalizeH="0" baseline="3000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34288" marB="3428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noProof="0">
                          <a:solidFill>
                            <a:schemeClr val="tx1"/>
                          </a:solidFill>
                          <a:latin typeface="Calibri Light" pitchFamily="34" charset="0"/>
                        </a:rPr>
                        <a:t>PDR</a:t>
                      </a:r>
                    </a:p>
                  </a:txBody>
                  <a:tcPr marL="84406" marR="84406" marT="34288" marB="3428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32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AB </a:t>
                      </a:r>
                      <a:r>
                        <a:rPr kumimoji="0" lang="fr-FR" sz="700" b="0" i="0" u="none" strike="noStrike" cap="none" normalizeH="0" baseline="3000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(6)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SIR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AB </a:t>
                      </a:r>
                      <a:r>
                        <a:rPr kumimoji="0" lang="fr-FR" sz="700" b="0" i="0" u="none" strike="noStrike" cap="none" normalizeH="0" baseline="3000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(6)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SIR</a:t>
                      </a:r>
                    </a:p>
                  </a:txBody>
                  <a:tcPr marL="0" marR="0" marT="0" marB="0" anchor="ctr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251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Microorganisme 1</a:t>
                      </a:r>
                      <a:endParaRPr kumimoji="0" lang="fr-FR" sz="7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42203" marR="42203" marT="34291" marB="34291" anchor="ctr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  <a:endParaRPr kumimoji="0" lang="fr-FR" sz="15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  <a:endParaRPr kumimoji="0" lang="fr-FR" sz="15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2251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2251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Microorganisme 2</a:t>
                      </a:r>
                      <a:endParaRPr kumimoji="0" lang="fr-FR" sz="7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42203" marR="42203" marT="34291" marB="34291" anchor="ctr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  <a:endParaRPr kumimoji="0" lang="fr-FR" sz="15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  <a:endParaRPr kumimoji="0" lang="fr-FR" sz="15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2251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2251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Microorganisme 3</a:t>
                      </a:r>
                      <a:endParaRPr kumimoji="0" lang="fr-FR" sz="7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42203" marR="42203" marT="34291" marB="34291" anchor="ctr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  <a:endParaRPr kumimoji="0" lang="fr-FR" sz="15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  <a:endParaRPr kumimoji="0" lang="fr-FR" sz="15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2251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6235" name="Rectangle 172"/>
          <p:cNvSpPr>
            <a:spLocks noChangeArrowheads="1"/>
          </p:cNvSpPr>
          <p:nvPr/>
        </p:nvSpPr>
        <p:spPr bwMode="auto">
          <a:xfrm>
            <a:off x="184646" y="1214758"/>
            <a:ext cx="3811293" cy="4159291"/>
          </a:xfrm>
          <a:prstGeom prst="rect">
            <a:avLst/>
          </a:prstGeom>
          <a:noFill/>
          <a:ln w="28575">
            <a:solidFill>
              <a:srgbClr val="3399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77925" tIns="38963" rIns="77925" bIns="38963">
            <a:spAutoFit/>
          </a:bodyPr>
          <a:lstStyle>
            <a:lvl1pPr defTabSz="652463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52463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52463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52463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52463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652463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Code de l‘établissement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[__</a:t>
            </a:r>
            <a:r>
              <a:rPr kumimoji="0" lang="fr-FR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VD12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_______] </a:t>
            </a:r>
            <a:r>
              <a:rPr kumimoji="0" lang="fr-FR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Code du service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 [___</a:t>
            </a:r>
            <a:r>
              <a:rPr kumimoji="0" lang="fr-FR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AW12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_______] </a:t>
            </a:r>
          </a:p>
          <a:p>
            <a:pPr marL="0" marR="0" lvl="0" indent="0" algn="l" defTabSz="652463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Date de l‘enquête :   </a:t>
            </a:r>
            <a:r>
              <a:rPr kumimoji="0" lang="fr-FR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23</a:t>
            </a:r>
            <a:r>
              <a:rPr kumimoji="0" lang="fr-FR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  /  </a:t>
            </a:r>
            <a:r>
              <a:rPr kumimoji="0" lang="fr-FR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10</a:t>
            </a:r>
            <a:r>
              <a:rPr kumimoji="0" lang="fr-FR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  /  </a:t>
            </a:r>
            <a:r>
              <a:rPr kumimoji="0" lang="fr-FR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2016   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kumimoji="0" lang="fr-FR" altLang="en-US" sz="9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jj</a:t>
            </a:r>
            <a:r>
              <a:rPr kumimoji="0" lang="fr-FR" altLang="en-US" sz="9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/mm/</a:t>
            </a:r>
            <a:r>
              <a:rPr kumimoji="0" lang="fr-FR" altLang="en-US" sz="9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aaaa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)</a:t>
            </a:r>
          </a:p>
          <a:p>
            <a:pPr marL="0" marR="0" lvl="0" indent="0" algn="l" defTabSz="652463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Code patient  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[___</a:t>
            </a:r>
            <a:r>
              <a:rPr kumimoji="0" lang="fr-FR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256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______________________________]</a:t>
            </a:r>
          </a:p>
          <a:p>
            <a:pPr marL="0" marR="0" lvl="0" indent="0" algn="l" defTabSz="652463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Age 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(ans) : [____] ans ;   Age &lt; 2 ans : [_____] mois</a:t>
            </a:r>
          </a:p>
          <a:p>
            <a:pPr marL="0" marR="0" lvl="0" indent="0" algn="l" defTabSz="652463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Genre : 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itchFamily="2" charset="2"/>
              </a:rPr>
              <a:t> M  </a:t>
            </a:r>
            <a:r>
              <a:rPr kumimoji="0" lang="fr-FR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itchFamily="2" charset="2"/>
              </a:rPr>
              <a:t>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itchFamily="2" charset="2"/>
              </a:rPr>
              <a:t>  F</a:t>
            </a:r>
            <a:endParaRPr kumimoji="0" lang="fr-FR" alt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652463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Date d‘admission :  __  / ___  /  _____ 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kumimoji="0" lang="fr-FR" altLang="en-US" sz="9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jj</a:t>
            </a:r>
            <a:r>
              <a:rPr kumimoji="0" lang="fr-FR" altLang="en-US" sz="9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/mm/</a:t>
            </a:r>
            <a:r>
              <a:rPr kumimoji="0" lang="fr-FR" altLang="en-US" sz="9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aaaa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)</a:t>
            </a:r>
          </a:p>
          <a:p>
            <a:pPr marL="0" marR="0" lvl="0" indent="0" algn="l" defTabSz="652463" rtl="0" eaLnBrk="1" fontAlgn="auto" latinLnBrk="0" hangingPunct="1">
              <a:lnSpc>
                <a:spcPct val="100000"/>
              </a:lnSpc>
              <a:spcBef>
                <a:spcPts val="767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Spécialité du patient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 [___________]			</a:t>
            </a:r>
          </a:p>
          <a:p>
            <a:pPr marL="0" marR="0" lvl="0" indent="0" algn="l" defTabSz="652463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Intervention chirurgicale depuis l‘admission :  </a:t>
            </a:r>
          </a:p>
          <a:p>
            <a:pPr marL="0" marR="0" lvl="0" indent="0" algn="l" defTabSz="652463" rtl="0" eaLnBrk="1" fontAlgn="auto" latinLnBrk="0" hangingPunct="1">
              <a:lnSpc>
                <a:spcPct val="100000"/>
              </a:lnSpc>
              <a:spcBef>
                <a:spcPts val="25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itchFamily="2" charset="2"/>
              </a:rPr>
              <a:t> Non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	</a:t>
            </a:r>
            <a:r>
              <a:rPr kumimoji="0" lang="fr-FR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itchFamily="2" charset="2"/>
              </a:rPr>
              <a:t> 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itchFamily="2" charset="2"/>
              </a:rPr>
              <a:t> Intervention mini-invasive/non NHSN	</a:t>
            </a:r>
            <a:r>
              <a:rPr kumimoji="0" lang="fr-FR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itchFamily="2" charset="2"/>
              </a:rPr>
              <a:t>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itchFamily="2" charset="2"/>
              </a:rPr>
              <a:t> Pas d‘information</a:t>
            </a:r>
            <a:endParaRPr kumimoji="0" lang="fr-F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652463" rtl="0" eaLnBrk="1" fontAlgn="auto" latinLnBrk="0" hangingPunct="1">
              <a:lnSpc>
                <a:spcPct val="100000"/>
              </a:lnSpc>
              <a:spcBef>
                <a:spcPts val="25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itchFamily="2" charset="2"/>
              </a:rPr>
              <a:t>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itchFamily="2" charset="2"/>
              </a:rPr>
              <a:t> Intervention NHSN →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[__________] 	</a:t>
            </a:r>
          </a:p>
          <a:p>
            <a:pPr marL="0" marR="0" lvl="0" indent="0" algn="l" defTabSz="652463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9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McCabe</a:t>
            </a:r>
            <a:r>
              <a:rPr kumimoji="0" lang="fr-FR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 score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:  	</a:t>
            </a:r>
          </a:p>
          <a:p>
            <a:pPr marL="0" marR="0" lvl="0" indent="0" algn="l" defTabSz="652463" rtl="0" eaLnBrk="1" fontAlgn="auto" latinLnBrk="0" hangingPunct="1">
              <a:lnSpc>
                <a:spcPct val="100000"/>
              </a:lnSpc>
              <a:spcBef>
                <a:spcPts val="25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itchFamily="2" charset="2"/>
              </a:rPr>
              <a:t></a:t>
            </a:r>
            <a:r>
              <a:rPr kumimoji="0" lang="fr-FR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Pathologie non-fatale </a:t>
            </a:r>
            <a:r>
              <a:rPr kumimoji="0" lang="fr-FR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itchFamily="2" charset="2"/>
              </a:rPr>
              <a:t>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kumimoji="0" lang="fr-FR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Pathologie avec évolution fatale dans 5 ans </a:t>
            </a:r>
            <a:endParaRPr kumimoji="0" lang="fr-FR" alt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652463" rtl="0" eaLnBrk="1" fontAlgn="auto" latinLnBrk="0" hangingPunct="1">
              <a:lnSpc>
                <a:spcPct val="100000"/>
              </a:lnSpc>
              <a:spcBef>
                <a:spcPts val="25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itchFamily="2" charset="2"/>
              </a:rPr>
              <a:t>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kumimoji="0" lang="fr-FR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Pathologie avec évolution fatale dans 12mois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kumimoji="0" lang="fr-FR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itchFamily="2" charset="2"/>
              </a:rPr>
              <a:t>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 Pas d‘information</a:t>
            </a:r>
          </a:p>
          <a:p>
            <a:pPr marL="0" marR="0" lvl="0" indent="0" algn="l" defTabSz="652463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Nouveau-né, Poids de naissance : 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[______] grammes</a:t>
            </a:r>
          </a:p>
          <a:p>
            <a:pPr marL="0" marR="0" lvl="0" indent="0" algn="l" defTabSz="652463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Cathéter central :                                                                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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 Non 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itchFamily="2" charset="2"/>
              </a:rPr>
              <a:t> 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Oui 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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 ?</a:t>
            </a:r>
          </a:p>
          <a:p>
            <a:pPr marL="0" marR="0" lvl="0" indent="0" algn="l" defTabSz="652463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2420938" algn="l"/>
              </a:tabLst>
              <a:defRPr/>
            </a:pPr>
            <a:r>
              <a:rPr kumimoji="0" lang="fr-FR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Cathéter périphérique : 	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itchFamily="2" charset="2"/>
              </a:rPr>
              <a:t> 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Non 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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 Oui 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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 ?</a:t>
            </a:r>
          </a:p>
          <a:p>
            <a:pPr marL="0" marR="0" lvl="0" indent="0" algn="l" defTabSz="652463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2420938" algn="l"/>
              </a:tabLst>
              <a:defRPr/>
            </a:pPr>
            <a:r>
              <a:rPr kumimoji="0" lang="fr-FR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Sonde urinaire 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:    	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itchFamily="2" charset="2"/>
              </a:rPr>
              <a:t> 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Non 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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 Oui 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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 ?</a:t>
            </a:r>
          </a:p>
          <a:p>
            <a:pPr marL="0" marR="0" lvl="0" indent="0" algn="l" defTabSz="652463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2420938" algn="l"/>
              </a:tabLst>
              <a:defRPr/>
            </a:pPr>
            <a:r>
              <a:rPr kumimoji="0" lang="fr-FR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Ventilation (intubé) :	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itchFamily="2" charset="2"/>
              </a:rPr>
              <a:t> 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Non 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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 Oui 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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 ?</a:t>
            </a:r>
          </a:p>
          <a:p>
            <a:pPr marL="0" marR="0" lvl="0" indent="0" algn="l" defTabSz="652463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2420938" algn="l"/>
              </a:tabLst>
              <a:defRPr/>
            </a:pP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Le patient reçoit des </a:t>
            </a:r>
            <a:r>
              <a:rPr kumimoji="0" lang="fr-FR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antimicrobiens </a:t>
            </a:r>
            <a:r>
              <a:rPr kumimoji="0" lang="fr-FR" altLang="en-US" sz="9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(1)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:                         	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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 Non 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itchFamily="2" charset="2"/>
              </a:rPr>
              <a:t>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 Oui</a:t>
            </a:r>
            <a:endParaRPr kumimoji="0" lang="fr-FR" alt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652463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Le patient a une </a:t>
            </a:r>
            <a:r>
              <a:rPr kumimoji="0" lang="fr-FR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infection associée aux soins (IAS)</a:t>
            </a:r>
            <a:r>
              <a:rPr kumimoji="0" lang="fr-FR" altLang="en-US" sz="9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(2)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:  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itchFamily="2" charset="2"/>
              </a:rPr>
              <a:t> 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Non 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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 Oui</a:t>
            </a:r>
            <a:endParaRPr kumimoji="0" lang="fr-FR" alt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239" name="Rectangle 925"/>
          <p:cNvSpPr>
            <a:spLocks noChangeArrowheads="1"/>
          </p:cNvSpPr>
          <p:nvPr/>
        </p:nvSpPr>
        <p:spPr bwMode="auto">
          <a:xfrm>
            <a:off x="179512" y="5373221"/>
            <a:ext cx="4032448" cy="555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7925" tIns="38963" rIns="77925" bIns="38963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(1) Le jour de l‘enquête; exception :  prophylaxie chirurgicale → 24h avant 08:00 du jour de l‘enquête – si oui : remplir la section « antimicrobien » ; si &gt; 3 antimicrobiens sont appliques, rajouter une formulaire supplémentaire; (2) [Début de l’infection ≥ jour 3 OU critères applicables pour infections du site chirurgical (intervention chirurgicale dans les derniers 30/90 jours) OU sortie de l’hôpital mais réadmission &lt; 48h OU infection à </a:t>
            </a:r>
            <a:r>
              <a:rPr kumimoji="0" lang="fr-FR" altLang="en-US" sz="5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C. difficile </a:t>
            </a:r>
            <a:r>
              <a:rPr kumimoji="0" lang="fr-FR" altLang="en-US" sz="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après une sortie &lt; 28 jours OU début &lt;j3 après procédure/dispositif invasifs  à J1 ou J2] ET [les critères d’une IAS sont requis  le jour de l’enquête OU un traitement pour une IAS au jour de l’enquête est installé (après avoir rempli les critères d’une IAS avant)] – si oui : remplir la section « infection associée aux soins » ; si &gt; 2 IAS, rajouter une formulaire supplémentaire</a:t>
            </a:r>
            <a:r>
              <a:rPr kumimoji="0" lang="fr-FR" altLang="en-US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3" name="Rectangle 924"/>
          <p:cNvSpPr>
            <a:spLocks noChangeArrowheads="1"/>
          </p:cNvSpPr>
          <p:nvPr/>
        </p:nvSpPr>
        <p:spPr bwMode="auto">
          <a:xfrm>
            <a:off x="4239656" y="5657853"/>
            <a:ext cx="4904344" cy="309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7925" tIns="38963" rIns="77925" bIns="38963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(3) Dispositif pertinent avant l’IAS (tube </a:t>
            </a:r>
            <a:r>
              <a:rPr kumimoji="0" lang="fr-FR" altLang="en-US" sz="5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endo</a:t>
            </a:r>
            <a:r>
              <a:rPr kumimoji="0" lang="fr-FR" altLang="en-US" sz="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-trachéal pour PN1-PN5, CVC/CVP pour </a:t>
            </a:r>
            <a:r>
              <a:rPr kumimoji="0" lang="fr-FR" altLang="en-US" sz="5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sepsis</a:t>
            </a:r>
            <a:r>
              <a:rPr kumimoji="0" lang="fr-FR" altLang="en-US" sz="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 [BSI, NEO-LCBI, NEO-CNSB], sonde urinaire pour UTI-A et UTI-B; (4) Si l‘infection n‘est pas présente à l‘admission; (5) C-CVC, C-PVC, S-PUL, S-UTI, S-DIG, S-SSI, S-SST, S-OTH, UO, UNK; (6) AB: </a:t>
            </a:r>
            <a:r>
              <a:rPr kumimoji="0" lang="fr-FR" altLang="en-US" sz="5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S. aureus</a:t>
            </a:r>
            <a:r>
              <a:rPr kumimoji="0" lang="fr-FR" altLang="en-US" sz="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: OXA+ GLY; </a:t>
            </a:r>
            <a:r>
              <a:rPr kumimoji="0" lang="fr-FR" altLang="en-US" sz="5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Enterococcus</a:t>
            </a:r>
            <a:r>
              <a:rPr kumimoji="0" lang="fr-FR" altLang="en-US" sz="5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fr-FR" altLang="en-US" sz="5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sp</a:t>
            </a:r>
            <a:r>
              <a:rPr kumimoji="0" lang="fr-FR" altLang="en-US" sz="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.: GLY; </a:t>
            </a:r>
            <a:r>
              <a:rPr kumimoji="0" lang="fr-FR" altLang="en-US" sz="5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Enterobacteriaceae</a:t>
            </a:r>
            <a:r>
              <a:rPr kumimoji="0" lang="fr-FR" altLang="en-US" sz="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: C3G + CAR; </a:t>
            </a:r>
            <a:r>
              <a:rPr kumimoji="0" lang="fr-FR" altLang="en-US" sz="5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P. </a:t>
            </a:r>
            <a:r>
              <a:rPr kumimoji="0" lang="fr-FR" altLang="en-US" sz="5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aeruginosa</a:t>
            </a:r>
            <a:r>
              <a:rPr kumimoji="0" lang="fr-FR" altLang="en-US" sz="5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fr-FR" altLang="en-US" sz="5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und</a:t>
            </a:r>
            <a:r>
              <a:rPr kumimoji="0" lang="fr-FR" altLang="en-US" sz="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fr-FR" altLang="en-US" sz="5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Acinetobacter</a:t>
            </a:r>
            <a:r>
              <a:rPr kumimoji="0" lang="fr-FR" altLang="en-US" sz="5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fr-FR" altLang="en-US" sz="5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sp</a:t>
            </a:r>
            <a:r>
              <a:rPr kumimoji="0" lang="fr-FR" altLang="en-US" sz="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.: CAR; SIR: S=sensible, I=intermédiaire, R=résistant, U=?; PDR: résistant contre tous les antibiotiques: N = Non, P = potentiellement, C=confirmé, U=?</a:t>
            </a:r>
          </a:p>
        </p:txBody>
      </p:sp>
      <p:graphicFrame>
        <p:nvGraphicFramePr>
          <p:cNvPr id="18" name="Group 975"/>
          <p:cNvGraphicFramePr>
            <a:graphicFrameLocks noGrp="1"/>
          </p:cNvGraphicFramePr>
          <p:nvPr/>
        </p:nvGraphicFramePr>
        <p:xfrm>
          <a:off x="4355978" y="1214907"/>
          <a:ext cx="4610319" cy="1133973"/>
        </p:xfrm>
        <a:graphic>
          <a:graphicData uri="http://schemas.openxmlformats.org/drawingml/2006/table">
            <a:tbl>
              <a:tblPr/>
              <a:tblGrid>
                <a:gridCol w="7580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52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78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93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59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31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36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6238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525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1423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14499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Antimicrobien (AM) 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(Substance)</a:t>
                      </a:r>
                    </a:p>
                  </a:txBody>
                  <a:tcPr marL="84406" marR="84406" marT="34307" marB="34307" anchor="ctr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voie</a:t>
                      </a:r>
                    </a:p>
                  </a:txBody>
                  <a:tcPr marL="83077" marR="83077" marT="35119" marB="35119" vert="vert27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Indication</a:t>
                      </a:r>
                    </a:p>
                  </a:txBody>
                  <a:tcPr marL="83077" marR="83077" marT="35119" marB="35119" vert="vert27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Diagnostic</a:t>
                      </a:r>
                    </a:p>
                  </a:txBody>
                  <a:tcPr marL="83077" marR="83077" marT="35119" marB="35119" vert="vert27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Indication documentée</a:t>
                      </a:r>
                      <a:endParaRPr kumimoji="0" lang="fr-FR" sz="7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3077" marR="83077" marT="35119" marB="35119" vert="vert27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Date début de l‘antimicrobien</a:t>
                      </a:r>
                    </a:p>
                  </a:txBody>
                  <a:tcPr marL="83077" marR="83077" marT="35119" marB="35119" vert="vert27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Changement de l‘AM (raison)</a:t>
                      </a:r>
                    </a:p>
                  </a:txBody>
                  <a:tcPr marL="83077" marR="83077" marT="35119" marB="35119" vert="vert27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Si changement: Date du début 1° AM</a:t>
                      </a:r>
                    </a:p>
                  </a:txBody>
                  <a:tcPr marL="83077" marR="83077" marT="35119" marB="35119" vert="vert27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Dose par jour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24" marB="46824"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0187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43" marB="457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24" marB="46824"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24" marB="46824"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24" marB="46824"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24" marB="46824" vert="eaVert" anchor="ctr" horzOverflow="overflow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Applications (par jour)</a:t>
                      </a:r>
                    </a:p>
                  </a:txBody>
                  <a:tcPr marL="83077" marR="83077" marT="35119" marB="35119" vert="vert27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Dose individuelle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mg/g/IU</a:t>
                      </a:r>
                    </a:p>
                  </a:txBody>
                  <a:tcPr marL="83077" marR="83077" marT="35119" marB="35119" vert="vert27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438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34307" marB="34307" anchor="b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34307" marB="343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84406" marR="84406" marT="34307" marB="343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84406" marR="84406" marT="34307" marB="343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84406" marR="84406" marT="34307" marB="343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/       /</a:t>
                      </a:r>
                    </a:p>
                  </a:txBody>
                  <a:tcPr marL="33231" marR="33231" marT="13500" marB="135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7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33231" marR="33231" marT="13500" marB="135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/       /</a:t>
                      </a:r>
                    </a:p>
                  </a:txBody>
                  <a:tcPr marL="33231" marR="33231" marT="13500" marB="135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33231" marR="33231" marT="27000" marB="270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34307" marB="343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34307" marB="343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24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34307" marB="34307" anchor="b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4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34307" marB="343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4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34307" marB="343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4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34307" marB="343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4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34307" marB="343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/       /</a:t>
                      </a:r>
                    </a:p>
                  </a:txBody>
                  <a:tcPr marL="33231" marR="33231" marT="13500" marB="135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7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33231" marR="33231" marT="13500" marB="135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/       /</a:t>
                      </a:r>
                    </a:p>
                  </a:txBody>
                  <a:tcPr marL="33231" marR="33231" marT="13500" marB="135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34307" marB="343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34307" marB="343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34307" marB="343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244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  <a:endParaRPr kumimoji="0" lang="fr-FR" sz="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34307" marB="34307" anchor="b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4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84406" marR="84406" marT="34307" marB="343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4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84406" marR="84406" marT="34307" marB="343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4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84406" marR="84406" marT="34307" marB="343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4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84406" marR="84406" marT="34307" marB="343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/       /</a:t>
                      </a:r>
                    </a:p>
                  </a:txBody>
                  <a:tcPr marL="33231" marR="33231" marT="13500" marB="135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7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33231" marR="33231" marT="13500" marB="135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/       /</a:t>
                      </a:r>
                    </a:p>
                  </a:txBody>
                  <a:tcPr marL="33231" marR="33231" marT="13500" marB="135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4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34307" marB="343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4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34307" marB="343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34307" marB="343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9" name="Rectangle 355"/>
          <p:cNvSpPr>
            <a:spLocks noChangeArrowheads="1"/>
          </p:cNvSpPr>
          <p:nvPr/>
        </p:nvSpPr>
        <p:spPr bwMode="auto">
          <a:xfrm>
            <a:off x="4283968" y="2348880"/>
            <a:ext cx="4719294" cy="463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7925" tIns="38963" rIns="77925" bIns="38963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Voie</a:t>
            </a:r>
            <a:r>
              <a:rPr kumimoji="0" lang="fr-FR" altLang="en-US" sz="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: P: parentérale, O: orale, R: rectale, I: inhalée;  </a:t>
            </a:r>
            <a:r>
              <a:rPr kumimoji="0" lang="fr-FR" altLang="en-US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Indication</a:t>
            </a:r>
            <a:r>
              <a:rPr kumimoji="0" lang="fr-FR" altLang="en-US" sz="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: infection communautaire (CI), infection acquise à un service de soins de longue durée (LI), infection associée aux soins aigus (HI); prophylaxie chirurgicale : SP1: dose simple, SP2: pendant 1 jour, SP3: &gt; 1 jour ; MP: prophylaxie médicale; O: autre indication ; UI: ?; </a:t>
            </a:r>
            <a:r>
              <a:rPr kumimoji="0" lang="fr-FR" altLang="en-US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Diagnostic</a:t>
            </a:r>
            <a:r>
              <a:rPr kumimoji="0" lang="fr-FR" altLang="en-US" sz="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: voir liste ; </a:t>
            </a:r>
            <a:r>
              <a:rPr kumimoji="0" lang="fr-FR" altLang="en-US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Indication documentée </a:t>
            </a:r>
            <a:r>
              <a:rPr kumimoji="0" lang="fr-FR" altLang="en-US" sz="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(dans le dossier du patient) : Oui/Non ; </a:t>
            </a:r>
            <a:r>
              <a:rPr kumimoji="0" lang="fr-FR" altLang="en-US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Changement de l’AM (+ cause): </a:t>
            </a:r>
            <a:r>
              <a:rPr kumimoji="0" lang="fr-FR" altLang="en-US" sz="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N = pas de changement ; E = escalade; D = </a:t>
            </a:r>
            <a:r>
              <a:rPr kumimoji="0" lang="fr-FR" altLang="en-US" sz="5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descalade</a:t>
            </a:r>
            <a:r>
              <a:rPr kumimoji="0" lang="fr-FR" altLang="en-US" sz="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; S = changement iv-oral; A = effet indésirable; OU = autre cause; U = ?; </a:t>
            </a:r>
            <a:r>
              <a:rPr kumimoji="0" lang="fr-FR" altLang="en-US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Si changement : Date du début 1° AM : </a:t>
            </a:r>
            <a:r>
              <a:rPr kumimoji="0" lang="fr-FR" altLang="en-US" sz="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concerne le 1° antimicrobien pour la même indication; </a:t>
            </a:r>
            <a:r>
              <a:rPr kumimoji="0" lang="fr-FR" altLang="en-US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Dose par jour :</a:t>
            </a:r>
            <a:r>
              <a:rPr kumimoji="0" lang="fr-FR" altLang="en-US" sz="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 ex. 3 x 1 g; g = gramme, mg = milligramme, IU = unités internationales</a:t>
            </a:r>
          </a:p>
        </p:txBody>
      </p:sp>
      <p:sp>
        <p:nvSpPr>
          <p:cNvPr id="43" name="Forme libre 42"/>
          <p:cNvSpPr/>
          <p:nvPr/>
        </p:nvSpPr>
        <p:spPr>
          <a:xfrm>
            <a:off x="3347871" y="1916833"/>
            <a:ext cx="891791" cy="3096344"/>
          </a:xfrm>
          <a:custGeom>
            <a:avLst/>
            <a:gdLst>
              <a:gd name="connsiteX0" fmla="*/ 0 w 844061"/>
              <a:gd name="connsiteY0" fmla="*/ 3055815 h 3055815"/>
              <a:gd name="connsiteX1" fmla="*/ 695569 w 844061"/>
              <a:gd name="connsiteY1" fmla="*/ 3055815 h 3055815"/>
              <a:gd name="connsiteX2" fmla="*/ 687754 w 844061"/>
              <a:gd name="connsiteY2" fmla="*/ 0 h 3055815"/>
              <a:gd name="connsiteX3" fmla="*/ 844061 w 844061"/>
              <a:gd name="connsiteY3" fmla="*/ 0 h 3055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4061" h="3055815">
                <a:moveTo>
                  <a:pt x="0" y="3055815"/>
                </a:moveTo>
                <a:lnTo>
                  <a:pt x="695569" y="3055815"/>
                </a:lnTo>
                <a:lnTo>
                  <a:pt x="687754" y="0"/>
                </a:lnTo>
                <a:lnTo>
                  <a:pt x="844061" y="0"/>
                </a:lnTo>
              </a:path>
            </a:pathLst>
          </a:custGeom>
          <a:ln w="19050">
            <a:solidFill>
              <a:srgbClr val="339966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7925" tIns="38963" rIns="77925" bIns="38963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H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5" name="Forme libre 44"/>
          <p:cNvSpPr/>
          <p:nvPr/>
        </p:nvSpPr>
        <p:spPr>
          <a:xfrm>
            <a:off x="3347865" y="3104966"/>
            <a:ext cx="958262" cy="2124236"/>
          </a:xfrm>
          <a:custGeom>
            <a:avLst/>
            <a:gdLst>
              <a:gd name="connsiteX0" fmla="*/ 0 w 851877"/>
              <a:gd name="connsiteY0" fmla="*/ 1578707 h 1578707"/>
              <a:gd name="connsiteX1" fmla="*/ 726831 w 851877"/>
              <a:gd name="connsiteY1" fmla="*/ 1578707 h 1578707"/>
              <a:gd name="connsiteX2" fmla="*/ 726831 w 851877"/>
              <a:gd name="connsiteY2" fmla="*/ 0 h 1578707"/>
              <a:gd name="connsiteX3" fmla="*/ 851877 w 851877"/>
              <a:gd name="connsiteY3" fmla="*/ 0 h 1578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51877" h="1578707">
                <a:moveTo>
                  <a:pt x="0" y="1578707"/>
                </a:moveTo>
                <a:lnTo>
                  <a:pt x="726831" y="1578707"/>
                </a:lnTo>
                <a:lnTo>
                  <a:pt x="726831" y="0"/>
                </a:lnTo>
                <a:lnTo>
                  <a:pt x="851877" y="0"/>
                </a:lnTo>
              </a:path>
            </a:pathLst>
          </a:custGeom>
          <a:ln w="19050">
            <a:solidFill>
              <a:srgbClr val="339966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7925" tIns="38963" rIns="77925" bIns="38963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H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7" name="Rectangle 5"/>
          <p:cNvSpPr>
            <a:spLocks noChangeArrowheads="1"/>
          </p:cNvSpPr>
          <p:nvPr/>
        </p:nvSpPr>
        <p:spPr bwMode="auto">
          <a:xfrm>
            <a:off x="185051" y="901435"/>
            <a:ext cx="8773898" cy="324908"/>
          </a:xfrm>
          <a:prstGeom prst="rect">
            <a:avLst/>
          </a:prstGeom>
          <a:solidFill>
            <a:srgbClr val="CCFFCC">
              <a:alpha val="5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7925" tIns="38963" rIns="77925" bIns="38963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339966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                </a:t>
            </a:r>
            <a:r>
              <a:rPr kumimoji="0" lang="fr-FR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339966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Formulaire P – Patient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546276" y="1992667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</a:t>
            </a:r>
            <a:endParaRPr kumimoji="0" lang="fr-CH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186926" y="2832553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</a:t>
            </a:r>
            <a:endParaRPr kumimoji="0" lang="fr-CH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186926" y="3403849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</a:t>
            </a:r>
            <a:endParaRPr kumimoji="0" lang="fr-CH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2935988" y="4025236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</a:t>
            </a:r>
            <a:endParaRPr kumimoji="0" lang="fr-CH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2590086" y="4235391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</a:t>
            </a:r>
            <a:endParaRPr kumimoji="0" lang="fr-CH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2590086" y="4439495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</a:t>
            </a:r>
            <a:endParaRPr kumimoji="0" lang="fr-CH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2590086" y="4633391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</a:t>
            </a:r>
            <a:endParaRPr kumimoji="0" lang="fr-CH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2935988" y="4842264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</a:t>
            </a:r>
            <a:endParaRPr kumimoji="0" lang="fr-CH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760387" y="1799714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83</a:t>
            </a:r>
            <a:endParaRPr kumimoji="0" lang="fr-CH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1120781" y="2235881"/>
            <a:ext cx="8835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21   10   2016</a:t>
            </a:r>
            <a:endParaRPr kumimoji="0" lang="fr-CH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1285458" y="2481404"/>
            <a:ext cx="61266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9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MEDGEN</a:t>
            </a:r>
            <a:endParaRPr kumimoji="0" lang="fr-CH" sz="9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4301765" y="1831657"/>
            <a:ext cx="85953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Co-</a:t>
            </a:r>
            <a:r>
              <a:rPr kumimoji="0" lang="fr-CH" sz="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Amoxiclllline</a:t>
            </a:r>
            <a:endParaRPr kumimoji="0" lang="fr-CH" sz="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5104080" y="1844826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P</a:t>
            </a:r>
            <a:endParaRPr kumimoji="0" lang="fr-CH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5377715" y="1844826"/>
            <a:ext cx="28565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CI</a:t>
            </a:r>
            <a:endParaRPr kumimoji="0" lang="fr-CH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5734226" y="1844824"/>
            <a:ext cx="41870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PNEU</a:t>
            </a:r>
            <a:endParaRPr kumimoji="0" lang="fr-CH" sz="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6073750" y="1844826"/>
            <a:ext cx="2696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O</a:t>
            </a:r>
            <a:endParaRPr kumimoji="0" lang="fr-CH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6366614" y="1844824"/>
            <a:ext cx="72327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9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21  10 2016</a:t>
            </a:r>
            <a:endParaRPr kumimoji="0" lang="fr-CH" sz="9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7042197" y="1841525"/>
            <a:ext cx="2680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N</a:t>
            </a:r>
            <a:endParaRPr kumimoji="0" lang="fr-CH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7913047" y="1834801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3</a:t>
            </a:r>
            <a:endParaRPr kumimoji="0" lang="fr-CH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9" name="ZoneTexte 48"/>
          <p:cNvSpPr txBox="1"/>
          <p:nvPr/>
        </p:nvSpPr>
        <p:spPr>
          <a:xfrm>
            <a:off x="8302930" y="1831378"/>
            <a:ext cx="34817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2.2</a:t>
            </a:r>
            <a:endParaRPr kumimoji="0" lang="fr-CH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" name="ZoneTexte 49"/>
          <p:cNvSpPr txBox="1"/>
          <p:nvPr/>
        </p:nvSpPr>
        <p:spPr>
          <a:xfrm>
            <a:off x="8727420" y="1805709"/>
            <a:ext cx="24558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g</a:t>
            </a:r>
            <a:endParaRPr kumimoji="0" lang="fr-CH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ZoneTexte 50"/>
          <p:cNvSpPr txBox="1"/>
          <p:nvPr/>
        </p:nvSpPr>
        <p:spPr>
          <a:xfrm>
            <a:off x="2590086" y="5065439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</a:t>
            </a:r>
            <a:endParaRPr kumimoji="0" lang="fr-CH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113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4" grpId="0"/>
      <p:bldP spid="46" grpId="0"/>
      <p:bldP spid="48" grpId="0"/>
      <p:bldP spid="49" grpId="0"/>
      <p:bldP spid="50" grpId="0"/>
      <p:bldP spid="5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99"/>
          <p:cNvSpPr txBox="1">
            <a:spLocks/>
          </p:cNvSpPr>
          <p:nvPr/>
        </p:nvSpPr>
        <p:spPr>
          <a:xfrm>
            <a:off x="2483768" y="4437112"/>
            <a:ext cx="6190456" cy="1393599"/>
          </a:xfrm>
          <a:prstGeom prst="rect">
            <a:avLst/>
          </a:prstGeom>
        </p:spPr>
        <p:txBody>
          <a:bodyPr vert="horz" lIns="91425" tIns="91425" rIns="91425" bIns="91425" rtlCol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 Light" pitchFamily="34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 Light" pitchFamily="34" charset="0"/>
                <a:ea typeface="+mj-ea"/>
                <a:cs typeface="+mj-cs"/>
              </a:rPr>
              <a:t>2.</a:t>
            </a:r>
            <a:br>
              <a:rPr kumimoji="0" lang="e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 Light" pitchFamily="34" charset="0"/>
                <a:ea typeface="+mj-ea"/>
                <a:cs typeface="+mj-cs"/>
              </a:rPr>
            </a:br>
            <a:r>
              <a:rPr kumimoji="0" lang="e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 Light" pitchFamily="34" charset="0"/>
                <a:ea typeface="+mj-ea"/>
                <a:cs typeface="+mj-cs"/>
              </a:rPr>
              <a:t>Indicateurs des hôpitaux et des services</a:t>
            </a:r>
          </a:p>
        </p:txBody>
      </p:sp>
      <p:sp>
        <p:nvSpPr>
          <p:cNvPr id="5" name="Ellipse 4"/>
          <p:cNvSpPr/>
          <p:nvPr/>
        </p:nvSpPr>
        <p:spPr>
          <a:xfrm>
            <a:off x="2267744" y="2372883"/>
            <a:ext cx="2232248" cy="211223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b="1" dirty="0">
                <a:latin typeface="Calibri Light" pitchFamily="34" charset="0"/>
              </a:rPr>
              <a:t>Indicateurs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H" sz="2800" dirty="0">
                <a:solidFill>
                  <a:schemeClr val="accent5">
                    <a:lumMod val="75000"/>
                  </a:schemeClr>
                </a:solidFill>
                <a:latin typeface="Calibri Light" pitchFamily="34" charset="0"/>
                <a:cs typeface="Arial" panose="020B0604020202020204" pitchFamily="34" charset="0"/>
              </a:rPr>
              <a:t>Cas clinique 2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H" sz="1400" b="1" dirty="0">
                <a:latin typeface="Calibri Light" pitchFamily="34" charset="0"/>
                <a:cs typeface="Arial" panose="020B0604020202020204" pitchFamily="34" charset="0"/>
              </a:rPr>
              <a:t>03.03.2017 à 06h30 : </a:t>
            </a:r>
            <a:r>
              <a:rPr lang="fr-CH" sz="1400" dirty="0">
                <a:latin typeface="Calibri Light" pitchFamily="34" charset="0"/>
                <a:cs typeface="Arial" panose="020B0604020202020204" pitchFamily="34" charset="0"/>
              </a:rPr>
              <a:t>Patiente de 65 ans, BSH, sans tt habituel, hospitalisée au service de médecine interne avec diarrhées fébriles et hypotension artérielle sur déshydratation sévère</a:t>
            </a:r>
          </a:p>
          <a:p>
            <a:pPr>
              <a:buNone/>
            </a:pPr>
            <a:endParaRPr lang="fr-CH" sz="1400" dirty="0">
              <a:latin typeface="Calibri Light" pitchFamily="34" charset="0"/>
              <a:cs typeface="Arial" panose="020B0604020202020204" pitchFamily="34" charset="0"/>
            </a:endParaRPr>
          </a:p>
          <a:p>
            <a:r>
              <a:rPr lang="fr-CH" sz="1400" b="1" dirty="0" err="1">
                <a:latin typeface="Calibri Light" pitchFamily="34" charset="0"/>
                <a:cs typeface="Arial" panose="020B0604020202020204" pitchFamily="34" charset="0"/>
              </a:rPr>
              <a:t>Status</a:t>
            </a:r>
            <a:r>
              <a:rPr lang="fr-CH" sz="1400" b="1" dirty="0">
                <a:latin typeface="Calibri Light" pitchFamily="34" charset="0"/>
                <a:cs typeface="Arial" panose="020B0604020202020204" pitchFamily="34" charset="0"/>
              </a:rPr>
              <a:t> à l’admission </a:t>
            </a:r>
            <a:r>
              <a:rPr lang="fr-CH" sz="1400" dirty="0">
                <a:latin typeface="Calibri Light" pitchFamily="34" charset="0"/>
                <a:cs typeface="Arial" panose="020B0604020202020204" pitchFamily="34" charset="0"/>
              </a:rPr>
              <a:t>: </a:t>
            </a:r>
          </a:p>
          <a:p>
            <a:pPr lvl="1">
              <a:buFont typeface="Courier New" pitchFamily="49" charset="0"/>
              <a:buChar char="o"/>
            </a:pPr>
            <a:r>
              <a:rPr lang="fr-CH" sz="1400" dirty="0">
                <a:latin typeface="Calibri Light" pitchFamily="34" charset="0"/>
                <a:cs typeface="Arial" panose="020B0604020202020204" pitchFamily="34" charset="0"/>
              </a:rPr>
              <a:t>Hypotendue à 80/60 </a:t>
            </a:r>
            <a:r>
              <a:rPr lang="fr-CH" sz="1400" dirty="0" err="1">
                <a:latin typeface="Calibri Light" pitchFamily="34" charset="0"/>
                <a:cs typeface="Arial" panose="020B0604020202020204" pitchFamily="34" charset="0"/>
              </a:rPr>
              <a:t>mmHg</a:t>
            </a:r>
            <a:endParaRPr lang="fr-CH" sz="1400" dirty="0">
              <a:latin typeface="Calibri Light" pitchFamily="34" charset="0"/>
              <a:cs typeface="Arial" panose="020B0604020202020204" pitchFamily="34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fr-CH" sz="1400" dirty="0">
                <a:latin typeface="Calibri Light" pitchFamily="34" charset="0"/>
                <a:cs typeface="Arial" panose="020B0604020202020204" pitchFamily="34" charset="0"/>
              </a:rPr>
              <a:t>FC 134/min</a:t>
            </a:r>
          </a:p>
          <a:p>
            <a:r>
              <a:rPr lang="fr-CH" sz="1400" b="1" dirty="0">
                <a:latin typeface="Calibri Light" pitchFamily="34" charset="0"/>
                <a:cs typeface="Arial" panose="020B0604020202020204" pitchFamily="34" charset="0"/>
              </a:rPr>
              <a:t>Labo : </a:t>
            </a:r>
            <a:r>
              <a:rPr lang="fr-CH" sz="1400" dirty="0">
                <a:latin typeface="Calibri Light" pitchFamily="34" charset="0"/>
                <a:cs typeface="Arial" panose="020B0604020202020204" pitchFamily="34" charset="0"/>
              </a:rPr>
              <a:t>leucocytes 14 G/l, créatinine 160 </a:t>
            </a:r>
            <a:r>
              <a:rPr lang="fr-CH" sz="1400" dirty="0">
                <a:latin typeface="Calibri Light" pitchFamily="34" charset="0"/>
                <a:cs typeface="Arial" panose="020B0604020202020204" pitchFamily="34" charset="0"/>
                <a:sym typeface="Symbol"/>
              </a:rPr>
              <a:t></a:t>
            </a:r>
            <a:r>
              <a:rPr lang="fr-CH" sz="1400" dirty="0">
                <a:latin typeface="Calibri Light" pitchFamily="34" charset="0"/>
                <a:cs typeface="Arial" panose="020B0604020202020204" pitchFamily="34" charset="0"/>
              </a:rPr>
              <a:t>mol/l, potassium 2.8 </a:t>
            </a:r>
            <a:r>
              <a:rPr lang="fr-CH" sz="1400" dirty="0" err="1">
                <a:latin typeface="Calibri Light" pitchFamily="34" charset="0"/>
                <a:cs typeface="Arial" panose="020B0604020202020204" pitchFamily="34" charset="0"/>
              </a:rPr>
              <a:t>mmol</a:t>
            </a:r>
            <a:r>
              <a:rPr lang="fr-CH" sz="1400" dirty="0">
                <a:latin typeface="Calibri Light" pitchFamily="34" charset="0"/>
                <a:cs typeface="Arial" panose="020B0604020202020204" pitchFamily="34" charset="0"/>
              </a:rPr>
              <a:t>/l, natrium 133 </a:t>
            </a:r>
            <a:r>
              <a:rPr lang="fr-CH" sz="1400" dirty="0" err="1">
                <a:latin typeface="Calibri Light" pitchFamily="34" charset="0"/>
                <a:cs typeface="Arial" panose="020B0604020202020204" pitchFamily="34" charset="0"/>
              </a:rPr>
              <a:t>mmol</a:t>
            </a:r>
            <a:r>
              <a:rPr lang="fr-CH" sz="1400" dirty="0">
                <a:latin typeface="Calibri Light" pitchFamily="34" charset="0"/>
                <a:cs typeface="Arial" panose="020B0604020202020204" pitchFamily="34" charset="0"/>
              </a:rPr>
              <a:t>/l, CRP à 78 mg/ml. </a:t>
            </a:r>
          </a:p>
          <a:p>
            <a:r>
              <a:rPr lang="fr-CH" sz="1400" dirty="0">
                <a:latin typeface="Calibri Light" pitchFamily="34" charset="0"/>
                <a:cs typeface="Arial" panose="020B0604020202020204" pitchFamily="34" charset="0"/>
              </a:rPr>
              <a:t>Hospitalisation aux SC de médecine interne, mise d’un cathéter veineux jugulaire droit (réhydratation et substitution en électrolytes), pas d’ATB</a:t>
            </a:r>
          </a:p>
          <a:p>
            <a:pPr>
              <a:buNone/>
            </a:pPr>
            <a:endParaRPr lang="fr-CH" sz="1400" dirty="0">
              <a:latin typeface="Calibri Light" pitchFamily="34" charset="0"/>
              <a:cs typeface="Arial" panose="020B0604020202020204" pitchFamily="34" charset="0"/>
            </a:endParaRPr>
          </a:p>
          <a:p>
            <a:r>
              <a:rPr lang="fr-CH" sz="1400" b="1" dirty="0">
                <a:latin typeface="Calibri Light" pitchFamily="34" charset="0"/>
                <a:cs typeface="Arial" panose="020B0604020202020204" pitchFamily="34" charset="0"/>
              </a:rPr>
              <a:t>Evolution :</a:t>
            </a:r>
          </a:p>
          <a:p>
            <a:pPr lvl="1">
              <a:buFont typeface="Courier New" pitchFamily="49" charset="0"/>
              <a:buChar char="o"/>
            </a:pPr>
            <a:r>
              <a:rPr lang="fr-CH" sz="1400" u="sng" dirty="0">
                <a:latin typeface="Calibri Light" pitchFamily="34" charset="0"/>
                <a:cs typeface="Arial" panose="020B0604020202020204" pitchFamily="34" charset="0"/>
              </a:rPr>
              <a:t>Le 04.03.2017 à 14h00: </a:t>
            </a:r>
            <a:r>
              <a:rPr lang="fr-CH" sz="1400" dirty="0" err="1">
                <a:latin typeface="Calibri Light" pitchFamily="34" charset="0"/>
                <a:cs typeface="Arial" panose="020B0604020202020204" pitchFamily="34" charset="0"/>
              </a:rPr>
              <a:t>afébrile</a:t>
            </a:r>
            <a:r>
              <a:rPr lang="fr-CH" sz="1400" dirty="0">
                <a:latin typeface="Calibri Light" pitchFamily="34" charset="0"/>
                <a:cs typeface="Arial" panose="020B0604020202020204" pitchFamily="34" charset="0"/>
              </a:rPr>
              <a:t> depuis 24 h, stable </a:t>
            </a:r>
            <a:r>
              <a:rPr lang="fr-CH" sz="1400" dirty="0" err="1">
                <a:latin typeface="Calibri Light" pitchFamily="34" charset="0"/>
                <a:cs typeface="Arial" panose="020B0604020202020204" pitchFamily="34" charset="0"/>
              </a:rPr>
              <a:t>hémodynamiquement</a:t>
            </a:r>
            <a:r>
              <a:rPr lang="fr-CH" sz="1400" dirty="0">
                <a:latin typeface="Calibri Light" pitchFamily="34" charset="0"/>
                <a:cs typeface="Arial" panose="020B0604020202020204" pitchFamily="34" charset="0"/>
              </a:rPr>
              <a:t> , diarrhées persistantes. </a:t>
            </a:r>
            <a:r>
              <a:rPr lang="fr-CH" sz="1400" dirty="0" err="1">
                <a:latin typeface="Calibri Light" pitchFamily="34" charset="0"/>
                <a:cs typeface="Arial" panose="020B0604020202020204" pitchFamily="34" charset="0"/>
              </a:rPr>
              <a:t>Créat</a:t>
            </a:r>
            <a:r>
              <a:rPr lang="fr-CH" sz="1400" dirty="0">
                <a:latin typeface="Calibri Light" pitchFamily="34" charset="0"/>
                <a:cs typeface="Arial" panose="020B0604020202020204" pitchFamily="34" charset="0"/>
              </a:rPr>
              <a:t> 108 </a:t>
            </a:r>
            <a:r>
              <a:rPr lang="fr-CH" sz="1400" dirty="0">
                <a:latin typeface="Calibri Light" pitchFamily="34" charset="0"/>
                <a:cs typeface="Arial" panose="020B0604020202020204" pitchFamily="34" charset="0"/>
                <a:sym typeface="Symbol"/>
              </a:rPr>
              <a:t></a:t>
            </a:r>
            <a:r>
              <a:rPr lang="fr-CH" sz="1400" dirty="0">
                <a:latin typeface="Calibri Light" pitchFamily="34" charset="0"/>
                <a:cs typeface="Arial" panose="020B0604020202020204" pitchFamily="34" charset="0"/>
              </a:rPr>
              <a:t>mol/l, potassium 3.9 </a:t>
            </a:r>
            <a:r>
              <a:rPr lang="fr-CH" sz="1400" dirty="0" err="1">
                <a:latin typeface="Calibri Light" pitchFamily="34" charset="0"/>
                <a:cs typeface="Arial" panose="020B0604020202020204" pitchFamily="34" charset="0"/>
              </a:rPr>
              <a:t>mmol</a:t>
            </a:r>
            <a:r>
              <a:rPr lang="fr-CH" sz="1400" dirty="0">
                <a:latin typeface="Calibri Light" pitchFamily="34" charset="0"/>
                <a:cs typeface="Arial" panose="020B0604020202020204" pitchFamily="34" charset="0"/>
              </a:rPr>
              <a:t>/l sous 180 </a:t>
            </a:r>
            <a:r>
              <a:rPr lang="fr-CH" sz="1400" dirty="0" err="1">
                <a:latin typeface="Calibri Light" pitchFamily="34" charset="0"/>
                <a:cs typeface="Arial" panose="020B0604020202020204" pitchFamily="34" charset="0"/>
              </a:rPr>
              <a:t>mmol</a:t>
            </a:r>
            <a:r>
              <a:rPr lang="fr-CH" sz="1400" dirty="0">
                <a:latin typeface="Calibri Light" pitchFamily="34" charset="0"/>
                <a:cs typeface="Arial" panose="020B0604020202020204" pitchFamily="34" charset="0"/>
              </a:rPr>
              <a:t>/l de substitution. </a:t>
            </a:r>
          </a:p>
          <a:p>
            <a:pPr lvl="1">
              <a:buFont typeface="Courier New" pitchFamily="49" charset="0"/>
              <a:buChar char="o"/>
            </a:pPr>
            <a:r>
              <a:rPr lang="fr-CH" sz="1400" u="sng" dirty="0">
                <a:latin typeface="Calibri Light" pitchFamily="34" charset="0"/>
                <a:cs typeface="Arial" panose="020B0604020202020204" pitchFamily="34" charset="0"/>
              </a:rPr>
              <a:t>Le 05.03.2017 à 11h00: </a:t>
            </a:r>
            <a:r>
              <a:rPr lang="fr-CH" sz="1400" dirty="0">
                <a:latin typeface="Calibri Light" pitchFamily="34" charset="0"/>
                <a:cs typeface="Arial" panose="020B0604020202020204" pitchFamily="34" charset="0"/>
              </a:rPr>
              <a:t>coproculture de l’admission (+) pour </a:t>
            </a:r>
            <a:r>
              <a:rPr lang="fr-CH" sz="1400" i="1" dirty="0" err="1">
                <a:latin typeface="Calibri Light" pitchFamily="34" charset="0"/>
                <a:cs typeface="Arial" panose="020B0604020202020204" pitchFamily="34" charset="0"/>
              </a:rPr>
              <a:t>Campylobacter</a:t>
            </a:r>
            <a:r>
              <a:rPr lang="fr-CH" sz="1400" i="1" dirty="0">
                <a:latin typeface="Calibri Light" pitchFamily="34" charset="0"/>
                <a:cs typeface="Arial" panose="020B0604020202020204" pitchFamily="34" charset="0"/>
              </a:rPr>
              <a:t> </a:t>
            </a:r>
            <a:r>
              <a:rPr lang="fr-CH" sz="1400" i="1" dirty="0" err="1">
                <a:latin typeface="Calibri Light" pitchFamily="34" charset="0"/>
                <a:cs typeface="Arial" panose="020B0604020202020204" pitchFamily="34" charset="0"/>
              </a:rPr>
              <a:t>jejuni</a:t>
            </a:r>
            <a:r>
              <a:rPr lang="fr-CH" sz="1400" dirty="0">
                <a:latin typeface="Calibri Light" pitchFamily="34" charset="0"/>
                <a:cs typeface="Arial" panose="020B0604020202020204" pitchFamily="34" charset="0"/>
              </a:rPr>
              <a:t> ; ad </a:t>
            </a:r>
            <a:r>
              <a:rPr lang="fr-CH" sz="1400" dirty="0" err="1">
                <a:latin typeface="Calibri Light" pitchFamily="34" charset="0"/>
                <a:cs typeface="Arial" panose="020B0604020202020204" pitchFamily="34" charset="0"/>
              </a:rPr>
              <a:t>clarithromycine</a:t>
            </a:r>
            <a:r>
              <a:rPr lang="fr-CH" sz="1400" dirty="0">
                <a:latin typeface="Calibri Light" pitchFamily="34" charset="0"/>
                <a:cs typeface="Arial" panose="020B0604020202020204" pitchFamily="34" charset="0"/>
              </a:rPr>
              <a:t> 500 mg 2 x/j PO</a:t>
            </a:r>
          </a:p>
          <a:p>
            <a:pPr>
              <a:buNone/>
            </a:pPr>
            <a:endParaRPr lang="fr-CH" dirty="0">
              <a:latin typeface="Calibri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71928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lèche droite à entaille 10"/>
          <p:cNvSpPr/>
          <p:nvPr/>
        </p:nvSpPr>
        <p:spPr>
          <a:xfrm>
            <a:off x="56077" y="2861013"/>
            <a:ext cx="9087929" cy="1122057"/>
          </a:xfrm>
          <a:prstGeom prst="notchedRightArrow">
            <a:avLst/>
          </a:prstGeom>
          <a:solidFill>
            <a:schemeClr val="bg1">
              <a:lumMod val="85000"/>
            </a:schemeClr>
          </a:solidFill>
          <a:effectLst>
            <a:innerShdw blurRad="114300">
              <a:prstClr val="black"/>
            </a:innerShdw>
          </a:effectLst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Forme libre 11"/>
          <p:cNvSpPr/>
          <p:nvPr/>
        </p:nvSpPr>
        <p:spPr>
          <a:xfrm>
            <a:off x="1331640" y="1988841"/>
            <a:ext cx="1033240" cy="1066324"/>
          </a:xfrm>
          <a:custGeom>
            <a:avLst/>
            <a:gdLst>
              <a:gd name="connsiteX0" fmla="*/ 0 w 760704"/>
              <a:gd name="connsiteY0" fmla="*/ 0 h 1066324"/>
              <a:gd name="connsiteX1" fmla="*/ 760704 w 760704"/>
              <a:gd name="connsiteY1" fmla="*/ 0 h 1066324"/>
              <a:gd name="connsiteX2" fmla="*/ 760704 w 760704"/>
              <a:gd name="connsiteY2" fmla="*/ 1066324 h 1066324"/>
              <a:gd name="connsiteX3" fmla="*/ 0 w 760704"/>
              <a:gd name="connsiteY3" fmla="*/ 1066324 h 1066324"/>
              <a:gd name="connsiteX4" fmla="*/ 0 w 760704"/>
              <a:gd name="connsiteY4" fmla="*/ 0 h 1066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704" h="1066324">
                <a:moveTo>
                  <a:pt x="0" y="0"/>
                </a:moveTo>
                <a:lnTo>
                  <a:pt x="760704" y="0"/>
                </a:lnTo>
                <a:lnTo>
                  <a:pt x="760704" y="1066324"/>
                </a:lnTo>
                <a:lnTo>
                  <a:pt x="0" y="106632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1120" tIns="71120" rIns="71120" bIns="71120" numCol="1" spcCol="1270" anchor="t" anchorCtr="0">
            <a:noAutofit/>
          </a:bodyPr>
          <a:lstStyle/>
          <a:p>
            <a:pPr marL="0" marR="0" lvl="0" indent="0" algn="l" defTabSz="4445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03.03.2017</a:t>
            </a:r>
          </a:p>
          <a:p>
            <a:pPr marL="0" marR="0" lvl="0" indent="0" algn="l" defTabSz="4445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Fièvre, diarrhées hypotension: mise en place d’une VVC</a:t>
            </a:r>
          </a:p>
        </p:txBody>
      </p:sp>
      <p:sp>
        <p:nvSpPr>
          <p:cNvPr id="13" name="Ellipse 12"/>
          <p:cNvSpPr/>
          <p:nvPr/>
        </p:nvSpPr>
        <p:spPr>
          <a:xfrm>
            <a:off x="1759792" y="3356993"/>
            <a:ext cx="184459" cy="184459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4" name="Forme libre 13"/>
          <p:cNvSpPr/>
          <p:nvPr/>
        </p:nvSpPr>
        <p:spPr>
          <a:xfrm>
            <a:off x="1835696" y="3789042"/>
            <a:ext cx="1152128" cy="964969"/>
          </a:xfrm>
          <a:custGeom>
            <a:avLst/>
            <a:gdLst>
              <a:gd name="connsiteX0" fmla="*/ 0 w 643956"/>
              <a:gd name="connsiteY0" fmla="*/ 0 h 964969"/>
              <a:gd name="connsiteX1" fmla="*/ 643956 w 643956"/>
              <a:gd name="connsiteY1" fmla="*/ 0 h 964969"/>
              <a:gd name="connsiteX2" fmla="*/ 643956 w 643956"/>
              <a:gd name="connsiteY2" fmla="*/ 964969 h 964969"/>
              <a:gd name="connsiteX3" fmla="*/ 0 w 643956"/>
              <a:gd name="connsiteY3" fmla="*/ 964969 h 964969"/>
              <a:gd name="connsiteX4" fmla="*/ 0 w 643956"/>
              <a:gd name="connsiteY4" fmla="*/ 0 h 964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956" h="964969">
                <a:moveTo>
                  <a:pt x="0" y="0"/>
                </a:moveTo>
                <a:lnTo>
                  <a:pt x="643956" y="0"/>
                </a:lnTo>
                <a:lnTo>
                  <a:pt x="643956" y="964969"/>
                </a:lnTo>
                <a:lnTo>
                  <a:pt x="0" y="96496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1120" tIns="71120" rIns="71120" bIns="71120" numCol="1" spcCol="1270" anchor="t" anchorCtr="0">
            <a:noAutofit/>
          </a:bodyPr>
          <a:lstStyle/>
          <a:p>
            <a:pPr marL="0" marR="0" lvl="0" indent="0" algn="l" defTabSz="4445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04.03.2017</a:t>
            </a:r>
          </a:p>
          <a:p>
            <a:pPr marL="0" marR="0" lvl="0" indent="0" algn="l" defTabSz="4445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Afébrile</a:t>
            </a:r>
            <a:r>
              <a:rPr kumimoji="0" lang="fr-C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, hémodynamique-ment stable</a:t>
            </a:r>
          </a:p>
        </p:txBody>
      </p:sp>
      <p:sp>
        <p:nvSpPr>
          <p:cNvPr id="15" name="Ellipse 14"/>
          <p:cNvSpPr/>
          <p:nvPr/>
        </p:nvSpPr>
        <p:spPr>
          <a:xfrm>
            <a:off x="2328799" y="3356993"/>
            <a:ext cx="184459" cy="184459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9" name="Forme libre 18"/>
          <p:cNvSpPr/>
          <p:nvPr/>
        </p:nvSpPr>
        <p:spPr>
          <a:xfrm>
            <a:off x="2699792" y="2165849"/>
            <a:ext cx="1152128" cy="990115"/>
          </a:xfrm>
          <a:custGeom>
            <a:avLst/>
            <a:gdLst>
              <a:gd name="connsiteX0" fmla="*/ 0 w 771495"/>
              <a:gd name="connsiteY0" fmla="*/ 0 h 990114"/>
              <a:gd name="connsiteX1" fmla="*/ 771495 w 771495"/>
              <a:gd name="connsiteY1" fmla="*/ 0 h 990114"/>
              <a:gd name="connsiteX2" fmla="*/ 771495 w 771495"/>
              <a:gd name="connsiteY2" fmla="*/ 990114 h 990114"/>
              <a:gd name="connsiteX3" fmla="*/ 0 w 771495"/>
              <a:gd name="connsiteY3" fmla="*/ 990114 h 990114"/>
              <a:gd name="connsiteX4" fmla="*/ 0 w 771495"/>
              <a:gd name="connsiteY4" fmla="*/ 0 h 990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1495" h="990114">
                <a:moveTo>
                  <a:pt x="0" y="0"/>
                </a:moveTo>
                <a:lnTo>
                  <a:pt x="771495" y="0"/>
                </a:lnTo>
                <a:lnTo>
                  <a:pt x="771495" y="990114"/>
                </a:lnTo>
                <a:lnTo>
                  <a:pt x="0" y="99011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1120" tIns="71120" rIns="71120" bIns="71120" numCol="1" spcCol="1270" anchor="t" anchorCtr="0">
            <a:noAutofit/>
          </a:bodyPr>
          <a:lstStyle/>
          <a:p>
            <a:pPr marL="0" marR="0" lvl="0" indent="0" algn="l" defTabSz="4445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05.03.2017 à 11h00</a:t>
            </a:r>
          </a:p>
          <a:p>
            <a:pPr marL="0" marR="0" lvl="0" indent="0" algn="l" defTabSz="4445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Coproculture +</a:t>
            </a:r>
          </a:p>
          <a:p>
            <a:pPr marL="0" marR="0" lvl="0" indent="0" algn="l" defTabSz="4445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0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Campylobacter jejuni</a:t>
            </a:r>
          </a:p>
        </p:txBody>
      </p:sp>
      <p:sp>
        <p:nvSpPr>
          <p:cNvPr id="20" name="Ellipse 19"/>
          <p:cNvSpPr/>
          <p:nvPr/>
        </p:nvSpPr>
        <p:spPr>
          <a:xfrm>
            <a:off x="3027759" y="3356993"/>
            <a:ext cx="184459" cy="184459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1" name="Forme libre 20"/>
          <p:cNvSpPr/>
          <p:nvPr/>
        </p:nvSpPr>
        <p:spPr>
          <a:xfrm>
            <a:off x="3491880" y="3717042"/>
            <a:ext cx="1008112" cy="1122057"/>
          </a:xfrm>
          <a:custGeom>
            <a:avLst/>
            <a:gdLst>
              <a:gd name="connsiteX0" fmla="*/ 0 w 832280"/>
              <a:gd name="connsiteY0" fmla="*/ 0 h 1122057"/>
              <a:gd name="connsiteX1" fmla="*/ 832280 w 832280"/>
              <a:gd name="connsiteY1" fmla="*/ 0 h 1122057"/>
              <a:gd name="connsiteX2" fmla="*/ 832280 w 832280"/>
              <a:gd name="connsiteY2" fmla="*/ 1122057 h 1122057"/>
              <a:gd name="connsiteX3" fmla="*/ 0 w 832280"/>
              <a:gd name="connsiteY3" fmla="*/ 1122057 h 1122057"/>
              <a:gd name="connsiteX4" fmla="*/ 0 w 832280"/>
              <a:gd name="connsiteY4" fmla="*/ 0 h 1122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2280" h="1122057">
                <a:moveTo>
                  <a:pt x="0" y="0"/>
                </a:moveTo>
                <a:lnTo>
                  <a:pt x="832280" y="0"/>
                </a:lnTo>
                <a:lnTo>
                  <a:pt x="832280" y="1122057"/>
                </a:lnTo>
                <a:lnTo>
                  <a:pt x="0" y="112205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1120" tIns="71120" rIns="71120" bIns="71120" numCol="1" spcCol="1270" anchor="t" anchorCtr="0">
            <a:noAutofit/>
          </a:bodyPr>
          <a:lstStyle/>
          <a:p>
            <a:pPr marL="0" marR="0" lvl="0" indent="0" algn="l" defTabSz="4445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10.03.2017 à 10h00</a:t>
            </a:r>
          </a:p>
          <a:p>
            <a:pPr marL="0" marR="0" lvl="0" indent="0" algn="l" defTabSz="4445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Pas de diarrhées, stop </a:t>
            </a:r>
            <a:r>
              <a:rPr kumimoji="0" lang="fr-CH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clarithromycine</a:t>
            </a:r>
            <a:endParaRPr kumimoji="0" lang="fr-CH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uLnTx/>
              <a:uFillTx/>
              <a:latin typeface="Calibri Light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" name="Ellipse 21"/>
          <p:cNvSpPr/>
          <p:nvPr/>
        </p:nvSpPr>
        <p:spPr>
          <a:xfrm>
            <a:off x="3801148" y="3356993"/>
            <a:ext cx="184459" cy="184459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3" name="Forme libre 22"/>
          <p:cNvSpPr/>
          <p:nvPr/>
        </p:nvSpPr>
        <p:spPr>
          <a:xfrm>
            <a:off x="3995936" y="1700808"/>
            <a:ext cx="1008112" cy="1338083"/>
          </a:xfrm>
          <a:custGeom>
            <a:avLst/>
            <a:gdLst>
              <a:gd name="connsiteX0" fmla="*/ 0 w 662257"/>
              <a:gd name="connsiteY0" fmla="*/ 0 h 1122057"/>
              <a:gd name="connsiteX1" fmla="*/ 662257 w 662257"/>
              <a:gd name="connsiteY1" fmla="*/ 0 h 1122057"/>
              <a:gd name="connsiteX2" fmla="*/ 662257 w 662257"/>
              <a:gd name="connsiteY2" fmla="*/ 1122057 h 1122057"/>
              <a:gd name="connsiteX3" fmla="*/ 0 w 662257"/>
              <a:gd name="connsiteY3" fmla="*/ 1122057 h 1122057"/>
              <a:gd name="connsiteX4" fmla="*/ 0 w 662257"/>
              <a:gd name="connsiteY4" fmla="*/ 0 h 1122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2257" h="1122057">
                <a:moveTo>
                  <a:pt x="0" y="0"/>
                </a:moveTo>
                <a:lnTo>
                  <a:pt x="662257" y="0"/>
                </a:lnTo>
                <a:lnTo>
                  <a:pt x="662257" y="1122057"/>
                </a:lnTo>
                <a:lnTo>
                  <a:pt x="0" y="112205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1120" tIns="71120" rIns="71120" bIns="71120" numCol="1" spcCol="1270" anchor="b" anchorCtr="0">
            <a:noAutofit/>
          </a:bodyPr>
          <a:lstStyle/>
          <a:p>
            <a:pPr marL="0" marR="0" lvl="0" indent="0" algn="l" defTabSz="4445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11.03.2017 à 14h00</a:t>
            </a:r>
            <a:r>
              <a:rPr kumimoji="0" lang="fr-CH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4445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EF à 39°, stable HD, pas de diarrhées, pas de foyer clinique</a:t>
            </a:r>
            <a:endParaRPr kumimoji="0" lang="fr-CH" sz="10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uLnTx/>
              <a:uFillTx/>
              <a:latin typeface="Calibri Light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4" name="Ellipse 23"/>
          <p:cNvSpPr/>
          <p:nvPr/>
        </p:nvSpPr>
        <p:spPr>
          <a:xfrm>
            <a:off x="4562396" y="3356993"/>
            <a:ext cx="184459" cy="184459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5" name="Forme libre 24"/>
          <p:cNvSpPr/>
          <p:nvPr/>
        </p:nvSpPr>
        <p:spPr>
          <a:xfrm>
            <a:off x="5292080" y="1988842"/>
            <a:ext cx="1152128" cy="1122057"/>
          </a:xfrm>
          <a:custGeom>
            <a:avLst/>
            <a:gdLst>
              <a:gd name="connsiteX0" fmla="*/ 0 w 739664"/>
              <a:gd name="connsiteY0" fmla="*/ 0 h 1122057"/>
              <a:gd name="connsiteX1" fmla="*/ 739664 w 739664"/>
              <a:gd name="connsiteY1" fmla="*/ 0 h 1122057"/>
              <a:gd name="connsiteX2" fmla="*/ 739664 w 739664"/>
              <a:gd name="connsiteY2" fmla="*/ 1122057 h 1122057"/>
              <a:gd name="connsiteX3" fmla="*/ 0 w 739664"/>
              <a:gd name="connsiteY3" fmla="*/ 1122057 h 1122057"/>
              <a:gd name="connsiteX4" fmla="*/ 0 w 739664"/>
              <a:gd name="connsiteY4" fmla="*/ 0 h 1122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9664" h="1122057">
                <a:moveTo>
                  <a:pt x="0" y="0"/>
                </a:moveTo>
                <a:lnTo>
                  <a:pt x="739664" y="0"/>
                </a:lnTo>
                <a:lnTo>
                  <a:pt x="739664" y="1122057"/>
                </a:lnTo>
                <a:lnTo>
                  <a:pt x="0" y="112205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1120" tIns="71120" rIns="71120" bIns="71120" numCol="1" spcCol="127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12.03.2017 à 09h00: </a:t>
            </a:r>
            <a:r>
              <a:rPr kumimoji="0" lang="fr-C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HC par la voie blanche (+) pour </a:t>
            </a:r>
            <a:r>
              <a:rPr kumimoji="0" lang="fr-CH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cocci</a:t>
            </a:r>
            <a:r>
              <a:rPr kumimoji="0" lang="fr-C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 gram + en amas. </a:t>
            </a:r>
            <a:endParaRPr kumimoji="0" lang="fr-CH" sz="10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uLnTx/>
              <a:uFillTx/>
              <a:latin typeface="Calibri Light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6" name="Ellipse 25"/>
          <p:cNvSpPr/>
          <p:nvPr/>
        </p:nvSpPr>
        <p:spPr>
          <a:xfrm>
            <a:off x="5786085" y="3313917"/>
            <a:ext cx="184459" cy="184459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7" name="Forme libre 26"/>
          <p:cNvSpPr/>
          <p:nvPr/>
        </p:nvSpPr>
        <p:spPr>
          <a:xfrm>
            <a:off x="6084168" y="3743937"/>
            <a:ext cx="1554916" cy="1629281"/>
          </a:xfrm>
          <a:custGeom>
            <a:avLst/>
            <a:gdLst>
              <a:gd name="connsiteX0" fmla="*/ 0 w 930438"/>
              <a:gd name="connsiteY0" fmla="*/ 0 h 1122057"/>
              <a:gd name="connsiteX1" fmla="*/ 930438 w 930438"/>
              <a:gd name="connsiteY1" fmla="*/ 0 h 1122057"/>
              <a:gd name="connsiteX2" fmla="*/ 930438 w 930438"/>
              <a:gd name="connsiteY2" fmla="*/ 1122057 h 1122057"/>
              <a:gd name="connsiteX3" fmla="*/ 0 w 930438"/>
              <a:gd name="connsiteY3" fmla="*/ 1122057 h 1122057"/>
              <a:gd name="connsiteX4" fmla="*/ 0 w 930438"/>
              <a:gd name="connsiteY4" fmla="*/ 0 h 1122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0438" h="1122057">
                <a:moveTo>
                  <a:pt x="0" y="0"/>
                </a:moveTo>
                <a:lnTo>
                  <a:pt x="930438" y="0"/>
                </a:lnTo>
                <a:lnTo>
                  <a:pt x="930438" y="1122057"/>
                </a:lnTo>
                <a:lnTo>
                  <a:pt x="0" y="112205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1120" tIns="71120" rIns="71120" bIns="71120" numCol="1" spcCol="1270" anchor="t" anchorCtr="0">
            <a:noAutofit/>
          </a:bodyPr>
          <a:lstStyle/>
          <a:p>
            <a:pPr marL="0" marR="0" lvl="0" indent="0" algn="l" defTabSz="4445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13.03.17 à 08h00 </a:t>
            </a:r>
            <a:r>
              <a:rPr kumimoji="0" lang="fr-CH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HC de la voie blanche: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0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Staphylococcus</a:t>
            </a:r>
            <a:r>
              <a:rPr kumimoji="0" lang="fr-CH" sz="10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 aureus </a:t>
            </a:r>
            <a:r>
              <a:rPr kumimoji="0" lang="fr-C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MSSA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H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uLnTx/>
              <a:uFillTx/>
              <a:latin typeface="Calibri Light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HC de la voie brune et de la périphérie (+) pour </a:t>
            </a:r>
            <a:r>
              <a:rPr kumimoji="0" lang="fr-CH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cocci</a:t>
            </a:r>
            <a:r>
              <a:rPr kumimoji="0" lang="fr-C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 gram + en amas</a:t>
            </a:r>
          </a:p>
        </p:txBody>
      </p:sp>
      <p:sp>
        <p:nvSpPr>
          <p:cNvPr id="28" name="Ellipse 27"/>
          <p:cNvSpPr/>
          <p:nvPr/>
        </p:nvSpPr>
        <p:spPr>
          <a:xfrm>
            <a:off x="6673992" y="3316744"/>
            <a:ext cx="184459" cy="184459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Flèche vers le bas 8"/>
          <p:cNvSpPr/>
          <p:nvPr/>
        </p:nvSpPr>
        <p:spPr>
          <a:xfrm>
            <a:off x="2555776" y="1340768"/>
            <a:ext cx="232916" cy="1872208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H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665718" y="1094549"/>
            <a:ext cx="2016224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Clarithromycine</a:t>
            </a:r>
            <a:r>
              <a:rPr kumimoji="0" lang="fr-C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: 2 x 500 mg/j po</a:t>
            </a:r>
          </a:p>
        </p:txBody>
      </p:sp>
      <p:sp>
        <p:nvSpPr>
          <p:cNvPr id="16" name="Flèche vers le bas 15"/>
          <p:cNvSpPr/>
          <p:nvPr/>
        </p:nvSpPr>
        <p:spPr>
          <a:xfrm>
            <a:off x="4788024" y="1268760"/>
            <a:ext cx="232916" cy="1944216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H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3969624" y="868649"/>
            <a:ext cx="2114544" cy="40011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Vancomycine</a:t>
            </a:r>
            <a:r>
              <a:rPr kumimoji="0" lang="fr-C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: 2 x 1 g/j iv 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Cefepime</a:t>
            </a:r>
            <a:r>
              <a:rPr kumimoji="0" lang="fr-C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 3 x 1 g/j iv </a:t>
            </a:r>
          </a:p>
        </p:txBody>
      </p:sp>
      <p:sp>
        <p:nvSpPr>
          <p:cNvPr id="30" name="Flèche vers le bas 29"/>
          <p:cNvSpPr/>
          <p:nvPr/>
        </p:nvSpPr>
        <p:spPr>
          <a:xfrm rot="10800000">
            <a:off x="4788024" y="3573016"/>
            <a:ext cx="232916" cy="1152128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H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4211960" y="4653136"/>
            <a:ext cx="1656184" cy="163121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Leucocytes 3 G/L, CRP 55 mg/dl, Créatinine 80 </a:t>
            </a:r>
            <a:r>
              <a:rPr kumimoji="0" lang="fr-C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Symbol"/>
              </a:rPr>
              <a:t></a:t>
            </a:r>
            <a:r>
              <a:rPr kumimoji="0" lang="fr-C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mol/l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H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itchFamily="34" charset="0"/>
              <a:ea typeface="+mn-ea"/>
              <a:cs typeface="Arial" panose="020B0604020202020204" pitchFamily="34" charset="0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3 HC : 1 par la voie blanche du cathéter central, 1 par la voie brune et 1 par la périphérie</a:t>
            </a:r>
          </a:p>
        </p:txBody>
      </p:sp>
      <p:cxnSp>
        <p:nvCxnSpPr>
          <p:cNvPr id="33" name="Connecteur droit 32"/>
          <p:cNvCxnSpPr/>
          <p:nvPr/>
        </p:nvCxnSpPr>
        <p:spPr>
          <a:xfrm>
            <a:off x="7740352" y="1556792"/>
            <a:ext cx="0" cy="3888432"/>
          </a:xfrm>
          <a:prstGeom prst="line">
            <a:avLst/>
          </a:prstGeom>
          <a:ln w="38100"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1169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/>
      <p:bldP spid="25" grpId="0"/>
      <p:bldP spid="27" grpId="0"/>
      <p:bldP spid="16" grpId="0" animBg="1"/>
      <p:bldP spid="17" grpId="0" animBg="1"/>
      <p:bldP spid="30" grpId="0" animBg="1"/>
      <p:bldP spid="31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38" name="Group 990"/>
          <p:cNvGraphicFramePr>
            <a:graphicFrameLocks noGrp="1"/>
          </p:cNvGraphicFramePr>
          <p:nvPr/>
        </p:nvGraphicFramePr>
        <p:xfrm>
          <a:off x="4306131" y="2837093"/>
          <a:ext cx="4652827" cy="2899600"/>
        </p:xfrm>
        <a:graphic>
          <a:graphicData uri="http://schemas.openxmlformats.org/drawingml/2006/table">
            <a:tbl>
              <a:tblPr/>
              <a:tblGrid>
                <a:gridCol w="14583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48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59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76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2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79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728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7769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925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88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34288" marB="34288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IAS 1</a:t>
                      </a:r>
                      <a:endParaRPr kumimoji="0" lang="fr-FR" sz="15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34288" marB="342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IAS 2</a:t>
                      </a:r>
                      <a:endParaRPr kumimoji="0" lang="fr-FR" sz="15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34288" marB="342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934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Code IAS</a:t>
                      </a:r>
                      <a:endParaRPr kumimoji="0" lang="fr-FR" sz="7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34288" marB="34288" anchor="b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84406" marR="84406" marT="34288" marB="3428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84406" marR="84406" marT="34288" marB="3428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34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Dispositif pertinent </a:t>
                      </a:r>
                      <a:r>
                        <a:rPr kumimoji="0" lang="fr-FR" sz="700" b="1" i="0" u="none" strike="noStrike" cap="none" normalizeH="0" baseline="3000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(3)</a:t>
                      </a:r>
                    </a:p>
                  </a:txBody>
                  <a:tcPr marL="84406" marR="84406" marT="34288" marB="34288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r-FR" altLang="en-US" sz="700" noProof="0"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Oui   </a:t>
                      </a:r>
                      <a:r>
                        <a:rPr lang="fr-FR" altLang="en-US" sz="700" noProof="0"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Non  </a:t>
                      </a:r>
                      <a:r>
                        <a:rPr lang="fr-FR" altLang="en-US" sz="700" noProof="0"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?</a:t>
                      </a:r>
                    </a:p>
                  </a:txBody>
                  <a:tcPr marL="84406" marR="84406" marT="34288" marB="3428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r-FR" altLang="en-US" sz="700" noProof="0"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Oui   </a:t>
                      </a:r>
                      <a:r>
                        <a:rPr lang="fr-FR" altLang="en-US" sz="700" noProof="0"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Non  </a:t>
                      </a:r>
                      <a:r>
                        <a:rPr lang="fr-FR" altLang="en-US" sz="700" noProof="0"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?</a:t>
                      </a:r>
                    </a:p>
                  </a:txBody>
                  <a:tcPr marL="84406" marR="84406" marT="34288" marB="3428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119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Présent à l‘admission</a:t>
                      </a:r>
                      <a:endParaRPr kumimoji="0" lang="fr-FR" sz="7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34288" marB="34288" anchor="b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r-FR" altLang="en-US" sz="700" noProof="0"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Oui   </a:t>
                      </a:r>
                      <a:r>
                        <a:rPr lang="fr-FR" altLang="en-US" sz="700" noProof="0"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Non</a:t>
                      </a:r>
                    </a:p>
                  </a:txBody>
                  <a:tcPr marL="84406" marR="84406" marT="34288" marB="3428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r-FR" altLang="en-US" sz="700" noProof="0"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Oui   </a:t>
                      </a:r>
                      <a:r>
                        <a:rPr lang="fr-FR" altLang="en-US" sz="700" noProof="0"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Non</a:t>
                      </a:r>
                    </a:p>
                  </a:txBody>
                  <a:tcPr marL="84406" marR="84406" marT="34288" marB="3428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34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Début de l‘IAS  </a:t>
                      </a:r>
                      <a:r>
                        <a:rPr kumimoji="0" lang="fr-FR" sz="700" b="1" i="0" u="none" strike="noStrike" cap="none" normalizeH="0" baseline="3000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(4)</a:t>
                      </a:r>
                    </a:p>
                  </a:txBody>
                  <a:tcPr marL="84406" marR="84406" marT="34288" marB="34288" anchor="b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      /         /            (jj/mm/aaaa)</a:t>
                      </a:r>
                    </a:p>
                  </a:txBody>
                  <a:tcPr marL="84406" marR="84406" marT="34288" marB="3428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      /         /            (jj/mm/aaaa)</a:t>
                      </a:r>
                    </a:p>
                  </a:txBody>
                  <a:tcPr marL="84406" marR="84406" marT="34288" marB="3428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3376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Attribution</a:t>
                      </a:r>
                      <a:endParaRPr kumimoji="0" lang="fr-FR" sz="7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34288" marB="34288" anchor="ctr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/>
                        <a:buChar char="¨"/>
                        <a:tabLst/>
                        <a:defRPr/>
                      </a:pPr>
                      <a:r>
                        <a:rPr kumimoji="0" lang="fr-FR" sz="7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 Cet hôpital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/>
                        <a:buChar char="¨"/>
                        <a:tabLst/>
                        <a:defRPr/>
                      </a:pPr>
                      <a:r>
                        <a:rPr kumimoji="0" lang="fr-FR" sz="7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 Autre hôpital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/>
                        <a:buChar char="¨"/>
                        <a:tabLst/>
                        <a:defRPr/>
                      </a:pPr>
                      <a:r>
                        <a:rPr kumimoji="0" lang="fr-FR" sz="7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 ?</a:t>
                      </a:r>
                    </a:p>
                  </a:txBody>
                  <a:tcPr marL="84406" marR="84406" marT="34288" marB="3428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/>
                        <a:buChar char="¨"/>
                        <a:tabLst/>
                        <a:defRPr/>
                      </a:pP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 Cet hôpital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/>
                        <a:buChar char="¨"/>
                        <a:tabLst/>
                        <a:defRPr/>
                      </a:pP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 Autre hôpital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/>
                        <a:buChar char="¨"/>
                        <a:tabLst/>
                        <a:defRPr/>
                      </a:pP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 ?</a:t>
                      </a:r>
                      <a:endParaRPr kumimoji="0" lang="fr-FR" sz="15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34288" marB="3428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035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IAS associée à ce service</a:t>
                      </a:r>
                      <a:endParaRPr kumimoji="0" lang="fr-FR" sz="7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34288" marB="34288" anchor="b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r-FR" altLang="en-US" sz="700" noProof="0"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Oui   </a:t>
                      </a:r>
                      <a:r>
                        <a:rPr lang="fr-FR" altLang="en-US" sz="700" noProof="0"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Non  </a:t>
                      </a:r>
                      <a:r>
                        <a:rPr lang="fr-FR" altLang="en-US" sz="700" noProof="0"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?</a:t>
                      </a:r>
                    </a:p>
                  </a:txBody>
                  <a:tcPr marL="84406" marR="84406" marT="34288" marB="3428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r-FR" altLang="en-US" sz="700" noProof="0"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Oui   </a:t>
                      </a:r>
                      <a:r>
                        <a:rPr lang="fr-FR" altLang="en-US" sz="700" noProof="0"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Non  </a:t>
                      </a:r>
                      <a:r>
                        <a:rPr lang="fr-FR" altLang="en-US" sz="700" noProof="0"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?</a:t>
                      </a:r>
                    </a:p>
                  </a:txBody>
                  <a:tcPr marL="84406" marR="84406" marT="34288" marB="3428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884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Si BSI: Source </a:t>
                      </a:r>
                      <a:r>
                        <a:rPr kumimoji="0" lang="fr-FR" sz="700" b="1" i="0" u="none" strike="noStrike" cap="none" normalizeH="0" baseline="3000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(5)</a:t>
                      </a:r>
                    </a:p>
                  </a:txBody>
                  <a:tcPr marL="84406" marR="84406" marT="34288" marB="34288" anchor="b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  <a:endParaRPr kumimoji="0" lang="fr-FR" sz="15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34288" marB="3428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  <a:endParaRPr kumimoji="0" lang="fr-FR" sz="15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34288" marB="3428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0176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34288" marB="34288" anchor="b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Code MO</a:t>
                      </a:r>
                    </a:p>
                  </a:txBody>
                  <a:tcPr marL="84406" marR="84406" marT="34288" marB="3428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Résistance </a:t>
                      </a:r>
                      <a:endParaRPr kumimoji="0" lang="fr-FR" sz="700" b="0" i="0" u="none" strike="noStrike" cap="none" normalizeH="0" baseline="3000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34288" marB="3428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fr-FR" sz="700" noProof="0">
                          <a:solidFill>
                            <a:schemeClr val="tx1"/>
                          </a:solidFill>
                          <a:latin typeface="Calibri Light" pitchFamily="34" charset="0"/>
                        </a:rPr>
                        <a:t>PDR</a:t>
                      </a:r>
                    </a:p>
                  </a:txBody>
                  <a:tcPr marL="84406" marR="84406" marT="34288" marB="3428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Code MO</a:t>
                      </a:r>
                    </a:p>
                  </a:txBody>
                  <a:tcPr marL="84406" marR="84406" marT="34288" marB="3428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Résistance </a:t>
                      </a:r>
                      <a:endParaRPr kumimoji="0" lang="fr-FR" sz="700" b="0" i="0" u="none" strike="noStrike" cap="none" normalizeH="0" baseline="3000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34288" marB="3428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noProof="0">
                          <a:solidFill>
                            <a:schemeClr val="tx1"/>
                          </a:solidFill>
                          <a:latin typeface="Calibri Light" pitchFamily="34" charset="0"/>
                        </a:rPr>
                        <a:t>PDR</a:t>
                      </a:r>
                    </a:p>
                  </a:txBody>
                  <a:tcPr marL="84406" marR="84406" marT="34288" marB="3428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32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AB </a:t>
                      </a:r>
                      <a:r>
                        <a:rPr kumimoji="0" lang="fr-FR" sz="700" b="0" i="0" u="none" strike="noStrike" cap="none" normalizeH="0" baseline="3000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(6)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SIR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AB </a:t>
                      </a:r>
                      <a:r>
                        <a:rPr kumimoji="0" lang="fr-FR" sz="700" b="0" i="0" u="none" strike="noStrike" cap="none" normalizeH="0" baseline="3000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(6)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SIR</a:t>
                      </a:r>
                    </a:p>
                  </a:txBody>
                  <a:tcPr marL="0" marR="0" marT="0" marB="0" anchor="ctr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251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Microorganisme 1</a:t>
                      </a:r>
                      <a:endParaRPr kumimoji="0" lang="fr-FR" sz="7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42203" marR="42203" marT="34291" marB="34291" anchor="ctr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  <a:endParaRPr kumimoji="0" lang="fr-FR" sz="15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  <a:endParaRPr kumimoji="0" lang="fr-FR" sz="15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2251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2251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Microorganisme 2</a:t>
                      </a:r>
                      <a:endParaRPr kumimoji="0" lang="fr-FR" sz="7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42203" marR="42203" marT="34291" marB="34291" anchor="ctr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  <a:endParaRPr kumimoji="0" lang="fr-FR" sz="15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  <a:endParaRPr kumimoji="0" lang="fr-FR" sz="15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2251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2251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Microorganisme 3</a:t>
                      </a:r>
                      <a:endParaRPr kumimoji="0" lang="fr-FR" sz="7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42203" marR="42203" marT="34291" marB="34291" anchor="ctr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  <a:endParaRPr kumimoji="0" lang="fr-FR" sz="15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  <a:endParaRPr kumimoji="0" lang="fr-FR" sz="15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2251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6235" name="Rectangle 172"/>
          <p:cNvSpPr>
            <a:spLocks noChangeArrowheads="1"/>
          </p:cNvSpPr>
          <p:nvPr/>
        </p:nvSpPr>
        <p:spPr bwMode="auto">
          <a:xfrm>
            <a:off x="184646" y="1214758"/>
            <a:ext cx="3811293" cy="4159291"/>
          </a:xfrm>
          <a:prstGeom prst="rect">
            <a:avLst/>
          </a:prstGeom>
          <a:noFill/>
          <a:ln w="28575">
            <a:solidFill>
              <a:srgbClr val="3399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77925" tIns="38963" rIns="77925" bIns="38963">
            <a:spAutoFit/>
          </a:bodyPr>
          <a:lstStyle>
            <a:lvl1pPr defTabSz="652463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52463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52463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52463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52463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652463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Code de l‘établissement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[__</a:t>
            </a:r>
            <a:r>
              <a:rPr kumimoji="0" lang="fr-FR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JU02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___] </a:t>
            </a:r>
            <a:r>
              <a:rPr kumimoji="0" lang="fr-FR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Code du service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 [___</a:t>
            </a:r>
            <a:r>
              <a:rPr kumimoji="0" lang="fr-FR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A22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_______] </a:t>
            </a:r>
          </a:p>
          <a:p>
            <a:pPr marL="0" marR="0" lvl="0" indent="0" algn="l" defTabSz="652463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Date de l‘enquête :   </a:t>
            </a:r>
            <a:r>
              <a:rPr kumimoji="0" lang="fr-FR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13</a:t>
            </a:r>
            <a:r>
              <a:rPr kumimoji="0" lang="fr-FR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  /  </a:t>
            </a:r>
            <a:r>
              <a:rPr kumimoji="0" lang="fr-FR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03</a:t>
            </a:r>
            <a:r>
              <a:rPr kumimoji="0" lang="fr-FR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 /  </a:t>
            </a:r>
            <a:r>
              <a:rPr kumimoji="0" lang="fr-FR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2017</a:t>
            </a:r>
            <a:r>
              <a:rPr kumimoji="0" lang="fr-FR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kumimoji="0" lang="fr-FR" altLang="en-US" sz="9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jj</a:t>
            </a:r>
            <a:r>
              <a:rPr kumimoji="0" lang="fr-FR" altLang="en-US" sz="9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/mm/</a:t>
            </a:r>
            <a:r>
              <a:rPr kumimoji="0" lang="fr-FR" altLang="en-US" sz="9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aaaa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)</a:t>
            </a:r>
          </a:p>
          <a:p>
            <a:pPr marL="0" marR="0" lvl="0" indent="0" algn="l" defTabSz="652463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Code patient  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[___</a:t>
            </a:r>
            <a:r>
              <a:rPr kumimoji="0" lang="fr-FR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54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______________________]</a:t>
            </a:r>
          </a:p>
          <a:p>
            <a:pPr marL="0" marR="0" lvl="0" indent="0" algn="l" defTabSz="652463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Age 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(ans) : [____] ans ;   Age &lt; 2 ans : [_____] mois</a:t>
            </a:r>
          </a:p>
          <a:p>
            <a:pPr marL="0" marR="0" lvl="0" indent="0" algn="l" defTabSz="652463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Genre : 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itchFamily="2" charset="2"/>
              </a:rPr>
              <a:t> M  </a:t>
            </a:r>
            <a:r>
              <a:rPr kumimoji="0" lang="fr-FR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itchFamily="2" charset="2"/>
              </a:rPr>
              <a:t>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itchFamily="2" charset="2"/>
              </a:rPr>
              <a:t>  F</a:t>
            </a:r>
            <a:endParaRPr kumimoji="0" lang="fr-FR" alt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652463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Date d‘admission :  __  / ___  /  _____ 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kumimoji="0" lang="fr-FR" altLang="en-US" sz="9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jj</a:t>
            </a:r>
            <a:r>
              <a:rPr kumimoji="0" lang="fr-FR" altLang="en-US" sz="9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/mm/</a:t>
            </a:r>
            <a:r>
              <a:rPr kumimoji="0" lang="fr-FR" altLang="en-US" sz="9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aaaa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)</a:t>
            </a:r>
          </a:p>
          <a:p>
            <a:pPr marL="0" marR="0" lvl="0" indent="0" algn="l" defTabSz="652463" rtl="0" eaLnBrk="1" fontAlgn="auto" latinLnBrk="0" hangingPunct="1">
              <a:lnSpc>
                <a:spcPct val="100000"/>
              </a:lnSpc>
              <a:spcBef>
                <a:spcPts val="767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Spécialité du patient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 [___________]			</a:t>
            </a:r>
          </a:p>
          <a:p>
            <a:pPr marL="0" marR="0" lvl="0" indent="0" algn="l" defTabSz="652463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Intervention chirurgicale depuis l‘admission :  </a:t>
            </a:r>
          </a:p>
          <a:p>
            <a:pPr marL="0" marR="0" lvl="0" indent="0" algn="l" defTabSz="652463" rtl="0" eaLnBrk="1" fontAlgn="auto" latinLnBrk="0" hangingPunct="1">
              <a:lnSpc>
                <a:spcPct val="100000"/>
              </a:lnSpc>
              <a:spcBef>
                <a:spcPts val="25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itchFamily="2" charset="2"/>
              </a:rPr>
              <a:t> Non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	</a:t>
            </a:r>
            <a:r>
              <a:rPr kumimoji="0" lang="fr-FR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itchFamily="2" charset="2"/>
              </a:rPr>
              <a:t> 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itchFamily="2" charset="2"/>
              </a:rPr>
              <a:t> Intervention mini-invasive/non NHSN	</a:t>
            </a:r>
            <a:r>
              <a:rPr kumimoji="0" lang="fr-FR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itchFamily="2" charset="2"/>
              </a:rPr>
              <a:t>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itchFamily="2" charset="2"/>
              </a:rPr>
              <a:t> Pas d‘information</a:t>
            </a:r>
            <a:endParaRPr kumimoji="0" lang="fr-F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652463" rtl="0" eaLnBrk="1" fontAlgn="auto" latinLnBrk="0" hangingPunct="1">
              <a:lnSpc>
                <a:spcPct val="100000"/>
              </a:lnSpc>
              <a:spcBef>
                <a:spcPts val="25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itchFamily="2" charset="2"/>
              </a:rPr>
              <a:t>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itchFamily="2" charset="2"/>
              </a:rPr>
              <a:t> Intervention NHSN →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[__________] 	</a:t>
            </a:r>
          </a:p>
          <a:p>
            <a:pPr marL="0" marR="0" lvl="0" indent="0" algn="l" defTabSz="652463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9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McCabe</a:t>
            </a:r>
            <a:r>
              <a:rPr kumimoji="0" lang="fr-FR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 score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:  	</a:t>
            </a:r>
          </a:p>
          <a:p>
            <a:pPr marL="0" marR="0" lvl="0" indent="0" algn="l" defTabSz="652463" rtl="0" eaLnBrk="1" fontAlgn="auto" latinLnBrk="0" hangingPunct="1">
              <a:lnSpc>
                <a:spcPct val="100000"/>
              </a:lnSpc>
              <a:spcBef>
                <a:spcPts val="25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itchFamily="2" charset="2"/>
              </a:rPr>
              <a:t></a:t>
            </a:r>
            <a:r>
              <a:rPr kumimoji="0" lang="fr-FR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Pathologie non-fatale </a:t>
            </a:r>
            <a:r>
              <a:rPr kumimoji="0" lang="fr-FR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itchFamily="2" charset="2"/>
              </a:rPr>
              <a:t>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kumimoji="0" lang="fr-FR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Pathologie avec évolution fatale dans 5 ans </a:t>
            </a:r>
            <a:endParaRPr kumimoji="0" lang="fr-FR" alt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652463" rtl="0" eaLnBrk="1" fontAlgn="auto" latinLnBrk="0" hangingPunct="1">
              <a:lnSpc>
                <a:spcPct val="100000"/>
              </a:lnSpc>
              <a:spcBef>
                <a:spcPts val="25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itchFamily="2" charset="2"/>
              </a:rPr>
              <a:t>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kumimoji="0" lang="fr-FR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Pathologie avec évolution fatale dans 12mois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kumimoji="0" lang="fr-FR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itchFamily="2" charset="2"/>
              </a:rPr>
              <a:t>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 Pas d‘information</a:t>
            </a:r>
          </a:p>
          <a:p>
            <a:pPr marL="0" marR="0" lvl="0" indent="0" algn="l" defTabSz="652463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Nouveau-né, Poids de naissance : 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[______] grammes</a:t>
            </a:r>
          </a:p>
          <a:p>
            <a:pPr marL="0" marR="0" lvl="0" indent="0" algn="l" defTabSz="652463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Cathéter central :                                                                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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 Non 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itchFamily="2" charset="2"/>
              </a:rPr>
              <a:t> 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Oui 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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 ?</a:t>
            </a:r>
          </a:p>
          <a:p>
            <a:pPr marL="0" marR="0" lvl="0" indent="0" algn="l" defTabSz="652463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2420938" algn="l"/>
              </a:tabLst>
              <a:defRPr/>
            </a:pPr>
            <a:r>
              <a:rPr kumimoji="0" lang="fr-FR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Cathéter périphérique : 	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itchFamily="2" charset="2"/>
              </a:rPr>
              <a:t> 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Non 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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 Oui 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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 ?</a:t>
            </a:r>
          </a:p>
          <a:p>
            <a:pPr marL="0" marR="0" lvl="0" indent="0" algn="l" defTabSz="652463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2420938" algn="l"/>
              </a:tabLst>
              <a:defRPr/>
            </a:pPr>
            <a:r>
              <a:rPr kumimoji="0" lang="fr-FR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Sonde urinaire 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:    	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itchFamily="2" charset="2"/>
              </a:rPr>
              <a:t> 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Non 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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 Oui 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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 ?</a:t>
            </a:r>
          </a:p>
          <a:p>
            <a:pPr marL="0" marR="0" lvl="0" indent="0" algn="l" defTabSz="652463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2420938" algn="l"/>
              </a:tabLst>
              <a:defRPr/>
            </a:pPr>
            <a:r>
              <a:rPr kumimoji="0" lang="fr-FR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Ventilation (intubé) :	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itchFamily="2" charset="2"/>
              </a:rPr>
              <a:t> 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Non 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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 Oui 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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 ?</a:t>
            </a:r>
          </a:p>
          <a:p>
            <a:pPr marL="0" marR="0" lvl="0" indent="0" algn="l" defTabSz="652463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2420938" algn="l"/>
              </a:tabLst>
              <a:defRPr/>
            </a:pP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Le patient reçoit des </a:t>
            </a:r>
            <a:r>
              <a:rPr kumimoji="0" lang="fr-FR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antimicrobiens </a:t>
            </a:r>
            <a:r>
              <a:rPr kumimoji="0" lang="fr-FR" altLang="en-US" sz="9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(1)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:                         	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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 Non 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itchFamily="2" charset="2"/>
              </a:rPr>
              <a:t>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 Oui</a:t>
            </a:r>
            <a:endParaRPr kumimoji="0" lang="fr-FR" alt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652463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Le patient a une </a:t>
            </a:r>
            <a:r>
              <a:rPr kumimoji="0" lang="fr-FR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infection associée aux soins (IAS)</a:t>
            </a:r>
            <a:r>
              <a:rPr kumimoji="0" lang="fr-FR" altLang="en-US" sz="9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(2)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:  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itchFamily="2" charset="2"/>
              </a:rPr>
              <a:t> 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Non 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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 Oui</a:t>
            </a:r>
            <a:endParaRPr kumimoji="0" lang="fr-FR" alt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239" name="Rectangle 925"/>
          <p:cNvSpPr>
            <a:spLocks noChangeArrowheads="1"/>
          </p:cNvSpPr>
          <p:nvPr/>
        </p:nvSpPr>
        <p:spPr bwMode="auto">
          <a:xfrm>
            <a:off x="179512" y="5373221"/>
            <a:ext cx="4032448" cy="555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7925" tIns="38963" rIns="77925" bIns="38963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(1) Le jour de l‘enquête; exception :  prophylaxie chirurgicale → 24h avant 08:00 du jour de l‘enquête – si oui : remplir la section « antimicrobien » ; si &gt; 3 antimicrobiens sont appliques, rajouter une formulaire supplémentaire; (2) [Début de l’infection ≥ jour 3 OU critères applicables pour infections du site chirurgical (intervention chirurgicale dans les derniers 30/90 jours) OU sortie de l’hôpital mais réadmission &lt; 48h OU infection à </a:t>
            </a:r>
            <a:r>
              <a:rPr kumimoji="0" lang="fr-FR" altLang="en-US" sz="5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C. difficile </a:t>
            </a:r>
            <a:r>
              <a:rPr kumimoji="0" lang="fr-FR" altLang="en-US" sz="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après une sortie &lt; 28 jours OU début &lt;j3 après procédure/dispositif invasifs  à J1 ou J2] ET [les critères d’une IAS sont requis  le jour de l’enquête OU un traitement pour une IAS au jour de l’enquête est installé (après avoir rempli les critères d’une IAS avant)] – si oui : remplir la section « infection associée aux soins » ; si &gt; 2 IAS, rajouter une formulaire supplémentaire</a:t>
            </a:r>
            <a:r>
              <a:rPr kumimoji="0" lang="fr-FR" altLang="en-US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3" name="Rectangle 924"/>
          <p:cNvSpPr>
            <a:spLocks noChangeArrowheads="1"/>
          </p:cNvSpPr>
          <p:nvPr/>
        </p:nvSpPr>
        <p:spPr bwMode="auto">
          <a:xfrm>
            <a:off x="4239656" y="5657853"/>
            <a:ext cx="4904344" cy="309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7925" tIns="38963" rIns="77925" bIns="38963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(3) Dispositif pertinent avant l’IAS (tube </a:t>
            </a:r>
            <a:r>
              <a:rPr kumimoji="0" lang="fr-FR" altLang="en-US" sz="5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endo</a:t>
            </a:r>
            <a:r>
              <a:rPr kumimoji="0" lang="fr-FR" altLang="en-US" sz="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-trachéal pour PN1-PN5, CVC/CVP pour </a:t>
            </a:r>
            <a:r>
              <a:rPr kumimoji="0" lang="fr-FR" altLang="en-US" sz="5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sepsis</a:t>
            </a:r>
            <a:r>
              <a:rPr kumimoji="0" lang="fr-FR" altLang="en-US" sz="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 [BSI, NEO-LCBI, NEO-CNSB], sonde urinaire pour UTI-A et UTI-B; (4) Si l‘infection n‘est pas présente à l‘admission; (5) C-CVC, C-PVC, S-PUL, S-UTI, S-DIG, S-SSI, S-SST, S-OTH, UO, UNK; (6) AB: </a:t>
            </a:r>
            <a:r>
              <a:rPr kumimoji="0" lang="fr-FR" altLang="en-US" sz="5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S. aureus</a:t>
            </a:r>
            <a:r>
              <a:rPr kumimoji="0" lang="fr-FR" altLang="en-US" sz="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: OXA+ GLY; </a:t>
            </a:r>
            <a:r>
              <a:rPr kumimoji="0" lang="fr-FR" altLang="en-US" sz="5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Enterococcus</a:t>
            </a:r>
            <a:r>
              <a:rPr kumimoji="0" lang="fr-FR" altLang="en-US" sz="5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fr-FR" altLang="en-US" sz="5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sp</a:t>
            </a:r>
            <a:r>
              <a:rPr kumimoji="0" lang="fr-FR" altLang="en-US" sz="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.: GLY; </a:t>
            </a:r>
            <a:r>
              <a:rPr kumimoji="0" lang="fr-FR" altLang="en-US" sz="5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Enterobacteriaceae</a:t>
            </a:r>
            <a:r>
              <a:rPr kumimoji="0" lang="fr-FR" altLang="en-US" sz="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: C3G + CAR; </a:t>
            </a:r>
            <a:r>
              <a:rPr kumimoji="0" lang="fr-FR" altLang="en-US" sz="5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P. </a:t>
            </a:r>
            <a:r>
              <a:rPr kumimoji="0" lang="fr-FR" altLang="en-US" sz="5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aeruginosa</a:t>
            </a:r>
            <a:r>
              <a:rPr kumimoji="0" lang="fr-FR" altLang="en-US" sz="5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fr-FR" altLang="en-US" sz="5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und</a:t>
            </a:r>
            <a:r>
              <a:rPr kumimoji="0" lang="fr-FR" altLang="en-US" sz="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fr-FR" altLang="en-US" sz="5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Acinetobacter</a:t>
            </a:r>
            <a:r>
              <a:rPr kumimoji="0" lang="fr-FR" altLang="en-US" sz="5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fr-FR" altLang="en-US" sz="5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sp</a:t>
            </a:r>
            <a:r>
              <a:rPr kumimoji="0" lang="fr-FR" altLang="en-US" sz="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.: CAR; SIR: S=sensible, I=intermédiaire, R=résistant, U=?; PDR: résistant contre tous les antibiotiques: N = Non, P = potentiellement, C=confirmé, U=?</a:t>
            </a:r>
          </a:p>
        </p:txBody>
      </p:sp>
      <p:graphicFrame>
        <p:nvGraphicFramePr>
          <p:cNvPr id="18" name="Group 975"/>
          <p:cNvGraphicFramePr>
            <a:graphicFrameLocks noGrp="1"/>
          </p:cNvGraphicFramePr>
          <p:nvPr/>
        </p:nvGraphicFramePr>
        <p:xfrm>
          <a:off x="4355978" y="1214907"/>
          <a:ext cx="4610319" cy="1133973"/>
        </p:xfrm>
        <a:graphic>
          <a:graphicData uri="http://schemas.openxmlformats.org/drawingml/2006/table">
            <a:tbl>
              <a:tblPr/>
              <a:tblGrid>
                <a:gridCol w="7580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52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78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93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59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31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36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6238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525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1423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14499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Antimicrobien (AM) 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(Substance)</a:t>
                      </a:r>
                    </a:p>
                  </a:txBody>
                  <a:tcPr marL="84406" marR="84406" marT="34307" marB="34307" anchor="ctr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voie</a:t>
                      </a:r>
                    </a:p>
                  </a:txBody>
                  <a:tcPr marL="83077" marR="83077" marT="35119" marB="35119" vert="vert27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Indication</a:t>
                      </a:r>
                    </a:p>
                  </a:txBody>
                  <a:tcPr marL="83077" marR="83077" marT="35119" marB="35119" vert="vert27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Diagnostic</a:t>
                      </a:r>
                    </a:p>
                  </a:txBody>
                  <a:tcPr marL="83077" marR="83077" marT="35119" marB="35119" vert="vert27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Indication documentée</a:t>
                      </a:r>
                      <a:endParaRPr kumimoji="0" lang="fr-FR" sz="7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3077" marR="83077" marT="35119" marB="35119" vert="vert27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Date début de l‘antimicrobien</a:t>
                      </a:r>
                    </a:p>
                  </a:txBody>
                  <a:tcPr marL="83077" marR="83077" marT="35119" marB="35119" vert="vert27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Changement de l‘AM (raison)</a:t>
                      </a:r>
                    </a:p>
                  </a:txBody>
                  <a:tcPr marL="83077" marR="83077" marT="35119" marB="35119" vert="vert27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Si changement: Date du début 1° AM</a:t>
                      </a:r>
                    </a:p>
                  </a:txBody>
                  <a:tcPr marL="83077" marR="83077" marT="35119" marB="35119" vert="vert27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Dose par jour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24" marB="46824"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0187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43" marB="457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24" marB="46824"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24" marB="46824"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24" marB="46824"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24" marB="46824" vert="eaVert" anchor="ctr" horzOverflow="overflow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Applications (par jour)</a:t>
                      </a:r>
                    </a:p>
                  </a:txBody>
                  <a:tcPr marL="83077" marR="83077" marT="35119" marB="35119" vert="vert27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Dose individuelle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mg/g/IU</a:t>
                      </a:r>
                    </a:p>
                  </a:txBody>
                  <a:tcPr marL="83077" marR="83077" marT="35119" marB="35119" vert="vert27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438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34307" marB="34307" anchor="b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34307" marB="343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84406" marR="84406" marT="34307" marB="343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84406" marR="84406" marT="34307" marB="343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84406" marR="84406" marT="34307" marB="343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/       /</a:t>
                      </a:r>
                    </a:p>
                  </a:txBody>
                  <a:tcPr marL="33231" marR="33231" marT="13500" marB="135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7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33231" marR="33231" marT="13500" marB="135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/       /</a:t>
                      </a:r>
                    </a:p>
                  </a:txBody>
                  <a:tcPr marL="33231" marR="33231" marT="13500" marB="135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33231" marR="33231" marT="27000" marB="270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34307" marB="343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34307" marB="343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24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34307" marB="34307" anchor="b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34307" marB="343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4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34307" marB="343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4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34307" marB="343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4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34307" marB="343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/       /</a:t>
                      </a:r>
                    </a:p>
                  </a:txBody>
                  <a:tcPr marL="33231" marR="33231" marT="13500" marB="135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7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33231" marR="33231" marT="13500" marB="135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/       /</a:t>
                      </a:r>
                    </a:p>
                  </a:txBody>
                  <a:tcPr marL="33231" marR="33231" marT="13500" marB="135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34307" marB="343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34307" marB="343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34307" marB="343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244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  <a:endParaRPr kumimoji="0" lang="fr-FR" sz="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34307" marB="34307" anchor="b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4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84406" marR="84406" marT="34307" marB="343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4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84406" marR="84406" marT="34307" marB="343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4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84406" marR="84406" marT="34307" marB="343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4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84406" marR="84406" marT="34307" marB="343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/       /</a:t>
                      </a:r>
                    </a:p>
                  </a:txBody>
                  <a:tcPr marL="33231" marR="33231" marT="13500" marB="135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7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33231" marR="33231" marT="13500" marB="135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/       /</a:t>
                      </a:r>
                    </a:p>
                  </a:txBody>
                  <a:tcPr marL="33231" marR="33231" marT="13500" marB="135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4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34307" marB="343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4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34307" marB="343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34307" marB="343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9" name="Rectangle 355"/>
          <p:cNvSpPr>
            <a:spLocks noChangeArrowheads="1"/>
          </p:cNvSpPr>
          <p:nvPr/>
        </p:nvSpPr>
        <p:spPr bwMode="auto">
          <a:xfrm>
            <a:off x="4283968" y="2348880"/>
            <a:ext cx="4719294" cy="463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7925" tIns="38963" rIns="77925" bIns="38963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Voie</a:t>
            </a:r>
            <a:r>
              <a:rPr kumimoji="0" lang="fr-FR" altLang="en-US" sz="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: P: parentérale, O: orale, R: rectale, I: inhalée;  </a:t>
            </a:r>
            <a:r>
              <a:rPr kumimoji="0" lang="fr-FR" altLang="en-US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Indication</a:t>
            </a:r>
            <a:r>
              <a:rPr kumimoji="0" lang="fr-FR" altLang="en-US" sz="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: infection communautaire (CI), infection acquise à un service de soins de longue durée (LI), infection associée aux soins aigus (HI); prophylaxie chirurgicale : SP1: dose simple, SP2: pendant 1 jour, SP3: &gt; 1 jour ; MP: prophylaxie médicale; O: autre indication ; UI: ?; </a:t>
            </a:r>
            <a:r>
              <a:rPr kumimoji="0" lang="fr-FR" altLang="en-US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Diagnostic</a:t>
            </a:r>
            <a:r>
              <a:rPr kumimoji="0" lang="fr-FR" altLang="en-US" sz="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: voir liste ; </a:t>
            </a:r>
            <a:r>
              <a:rPr kumimoji="0" lang="fr-FR" altLang="en-US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Indication documentée </a:t>
            </a:r>
            <a:r>
              <a:rPr kumimoji="0" lang="fr-FR" altLang="en-US" sz="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(dans le dossier du patient) : Oui/Non ; </a:t>
            </a:r>
            <a:r>
              <a:rPr kumimoji="0" lang="fr-FR" altLang="en-US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Changement de l’AM (+ cause): </a:t>
            </a:r>
            <a:r>
              <a:rPr kumimoji="0" lang="fr-FR" altLang="en-US" sz="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N = pas de changement ; E = escalade; D = </a:t>
            </a:r>
            <a:r>
              <a:rPr kumimoji="0" lang="fr-FR" altLang="en-US" sz="5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descalade</a:t>
            </a:r>
            <a:r>
              <a:rPr kumimoji="0" lang="fr-FR" altLang="en-US" sz="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; S = changement iv-oral; A = effet indésirable; OU = autre cause; U = ?; </a:t>
            </a:r>
            <a:r>
              <a:rPr kumimoji="0" lang="fr-FR" altLang="en-US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Si changement : Date du début 1° AM : </a:t>
            </a:r>
            <a:r>
              <a:rPr kumimoji="0" lang="fr-FR" altLang="en-US" sz="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concerne le 1° antimicrobien pour la même indication; </a:t>
            </a:r>
            <a:r>
              <a:rPr kumimoji="0" lang="fr-FR" altLang="en-US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Dose par jour :</a:t>
            </a:r>
            <a:r>
              <a:rPr kumimoji="0" lang="fr-FR" altLang="en-US" sz="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 ex. 3 x 1 g; g = gramme, mg = milligramme, IU = unités internationales</a:t>
            </a:r>
          </a:p>
        </p:txBody>
      </p:sp>
      <p:sp>
        <p:nvSpPr>
          <p:cNvPr id="43" name="Forme libre 42"/>
          <p:cNvSpPr/>
          <p:nvPr/>
        </p:nvSpPr>
        <p:spPr>
          <a:xfrm>
            <a:off x="3347871" y="1916833"/>
            <a:ext cx="891791" cy="3096344"/>
          </a:xfrm>
          <a:custGeom>
            <a:avLst/>
            <a:gdLst>
              <a:gd name="connsiteX0" fmla="*/ 0 w 844061"/>
              <a:gd name="connsiteY0" fmla="*/ 3055815 h 3055815"/>
              <a:gd name="connsiteX1" fmla="*/ 695569 w 844061"/>
              <a:gd name="connsiteY1" fmla="*/ 3055815 h 3055815"/>
              <a:gd name="connsiteX2" fmla="*/ 687754 w 844061"/>
              <a:gd name="connsiteY2" fmla="*/ 0 h 3055815"/>
              <a:gd name="connsiteX3" fmla="*/ 844061 w 844061"/>
              <a:gd name="connsiteY3" fmla="*/ 0 h 3055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4061" h="3055815">
                <a:moveTo>
                  <a:pt x="0" y="3055815"/>
                </a:moveTo>
                <a:lnTo>
                  <a:pt x="695569" y="3055815"/>
                </a:lnTo>
                <a:lnTo>
                  <a:pt x="687754" y="0"/>
                </a:lnTo>
                <a:lnTo>
                  <a:pt x="844061" y="0"/>
                </a:lnTo>
              </a:path>
            </a:pathLst>
          </a:custGeom>
          <a:ln w="19050">
            <a:solidFill>
              <a:srgbClr val="339966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7925" tIns="38963" rIns="77925" bIns="38963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H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5" name="Forme libre 44"/>
          <p:cNvSpPr/>
          <p:nvPr/>
        </p:nvSpPr>
        <p:spPr>
          <a:xfrm>
            <a:off x="3347865" y="3104966"/>
            <a:ext cx="958262" cy="2124236"/>
          </a:xfrm>
          <a:custGeom>
            <a:avLst/>
            <a:gdLst>
              <a:gd name="connsiteX0" fmla="*/ 0 w 851877"/>
              <a:gd name="connsiteY0" fmla="*/ 1578707 h 1578707"/>
              <a:gd name="connsiteX1" fmla="*/ 726831 w 851877"/>
              <a:gd name="connsiteY1" fmla="*/ 1578707 h 1578707"/>
              <a:gd name="connsiteX2" fmla="*/ 726831 w 851877"/>
              <a:gd name="connsiteY2" fmla="*/ 0 h 1578707"/>
              <a:gd name="connsiteX3" fmla="*/ 851877 w 851877"/>
              <a:gd name="connsiteY3" fmla="*/ 0 h 1578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51877" h="1578707">
                <a:moveTo>
                  <a:pt x="0" y="1578707"/>
                </a:moveTo>
                <a:lnTo>
                  <a:pt x="726831" y="1578707"/>
                </a:lnTo>
                <a:lnTo>
                  <a:pt x="726831" y="0"/>
                </a:lnTo>
                <a:lnTo>
                  <a:pt x="851877" y="0"/>
                </a:lnTo>
              </a:path>
            </a:pathLst>
          </a:custGeom>
          <a:ln w="19050">
            <a:solidFill>
              <a:srgbClr val="339966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7925" tIns="38963" rIns="77925" bIns="38963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H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7" name="Rectangle 5"/>
          <p:cNvSpPr>
            <a:spLocks noChangeArrowheads="1"/>
          </p:cNvSpPr>
          <p:nvPr/>
        </p:nvSpPr>
        <p:spPr bwMode="auto">
          <a:xfrm>
            <a:off x="185051" y="901435"/>
            <a:ext cx="8773898" cy="324908"/>
          </a:xfrm>
          <a:prstGeom prst="rect">
            <a:avLst/>
          </a:prstGeom>
          <a:solidFill>
            <a:srgbClr val="CCFFCC">
              <a:alpha val="5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7925" tIns="38963" rIns="77925" bIns="38963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339966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                </a:t>
            </a:r>
            <a:r>
              <a:rPr kumimoji="0" lang="fr-FR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339966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Formulaire P – Patient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819594" y="1987899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</a:t>
            </a:r>
            <a:endParaRPr kumimoji="0" lang="fr-CH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2" name="ZoneTexte 51"/>
          <p:cNvSpPr txBox="1"/>
          <p:nvPr/>
        </p:nvSpPr>
        <p:spPr>
          <a:xfrm>
            <a:off x="168710" y="2833191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</a:t>
            </a:r>
            <a:endParaRPr kumimoji="0" lang="fr-CH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3" name="ZoneTexte 52"/>
          <p:cNvSpPr txBox="1"/>
          <p:nvPr/>
        </p:nvSpPr>
        <p:spPr>
          <a:xfrm>
            <a:off x="168710" y="3417934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</a:t>
            </a:r>
            <a:endParaRPr kumimoji="0" lang="fr-CH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4" name="ZoneTexte 53"/>
          <p:cNvSpPr txBox="1"/>
          <p:nvPr/>
        </p:nvSpPr>
        <p:spPr>
          <a:xfrm>
            <a:off x="2943402" y="4025663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</a:t>
            </a:r>
            <a:endParaRPr kumimoji="0" lang="fr-CH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5" name="ZoneTexte 54"/>
          <p:cNvSpPr txBox="1"/>
          <p:nvPr/>
        </p:nvSpPr>
        <p:spPr>
          <a:xfrm>
            <a:off x="2594854" y="4248839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</a:t>
            </a:r>
            <a:endParaRPr kumimoji="0" lang="fr-CH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6" name="ZoneTexte 55"/>
          <p:cNvSpPr txBox="1"/>
          <p:nvPr/>
        </p:nvSpPr>
        <p:spPr>
          <a:xfrm>
            <a:off x="2594854" y="4412599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</a:t>
            </a:r>
            <a:endParaRPr kumimoji="0" lang="fr-CH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7" name="ZoneTexte 56"/>
          <p:cNvSpPr txBox="1"/>
          <p:nvPr/>
        </p:nvSpPr>
        <p:spPr>
          <a:xfrm>
            <a:off x="2594854" y="4628623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</a:t>
            </a:r>
            <a:endParaRPr kumimoji="0" lang="fr-CH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8" name="ZoneTexte 57"/>
          <p:cNvSpPr txBox="1"/>
          <p:nvPr/>
        </p:nvSpPr>
        <p:spPr>
          <a:xfrm>
            <a:off x="2936678" y="4844647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</a:t>
            </a:r>
            <a:endParaRPr kumimoji="0" lang="fr-CH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ZoneTexte 58"/>
          <p:cNvSpPr txBox="1"/>
          <p:nvPr/>
        </p:nvSpPr>
        <p:spPr>
          <a:xfrm>
            <a:off x="759120" y="1803687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65</a:t>
            </a:r>
            <a:endParaRPr kumimoji="0" lang="fr-CH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ZoneTexte 59"/>
          <p:cNvSpPr txBox="1"/>
          <p:nvPr/>
        </p:nvSpPr>
        <p:spPr>
          <a:xfrm>
            <a:off x="1116951" y="2225038"/>
            <a:ext cx="97013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03   </a:t>
            </a:r>
            <a:r>
              <a:rPr kumimoji="0" lang="fr-CH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03</a:t>
            </a:r>
            <a:r>
              <a:rPr kumimoji="0" lang="fr-CH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    2017  </a:t>
            </a:r>
            <a:endParaRPr kumimoji="0" lang="fr-CH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1" name="ZoneTexte 60"/>
          <p:cNvSpPr txBox="1"/>
          <p:nvPr/>
        </p:nvSpPr>
        <p:spPr>
          <a:xfrm>
            <a:off x="1297287" y="2478088"/>
            <a:ext cx="61266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9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MEDGEN</a:t>
            </a:r>
            <a:endParaRPr kumimoji="0" lang="fr-CH" sz="9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2" name="ZoneTexte 61"/>
          <p:cNvSpPr txBox="1"/>
          <p:nvPr/>
        </p:nvSpPr>
        <p:spPr>
          <a:xfrm>
            <a:off x="2929264" y="5058715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</a:t>
            </a:r>
            <a:endParaRPr kumimoji="0" lang="fr-CH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3" name="ZoneTexte 62"/>
          <p:cNvSpPr txBox="1"/>
          <p:nvPr/>
        </p:nvSpPr>
        <p:spPr>
          <a:xfrm>
            <a:off x="4321953" y="1801462"/>
            <a:ext cx="8178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Vancomycin</a:t>
            </a:r>
            <a:endParaRPr kumimoji="0" lang="fr-CH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4" name="ZoneTexte 63"/>
          <p:cNvSpPr txBox="1"/>
          <p:nvPr/>
        </p:nvSpPr>
        <p:spPr>
          <a:xfrm>
            <a:off x="5157682" y="1814629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P</a:t>
            </a:r>
            <a:endParaRPr kumimoji="0" lang="fr-CH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5" name="ZoneTexte 64"/>
          <p:cNvSpPr txBox="1"/>
          <p:nvPr/>
        </p:nvSpPr>
        <p:spPr>
          <a:xfrm>
            <a:off x="5397043" y="1814629"/>
            <a:ext cx="29687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HI</a:t>
            </a:r>
            <a:endParaRPr kumimoji="0" lang="fr-CH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6" name="ZoneTexte 65"/>
          <p:cNvSpPr txBox="1"/>
          <p:nvPr/>
        </p:nvSpPr>
        <p:spPr>
          <a:xfrm>
            <a:off x="5719219" y="1814627"/>
            <a:ext cx="3545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BAC</a:t>
            </a:r>
            <a:endParaRPr kumimoji="0" lang="fr-CH" sz="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7" name="ZoneTexte 66"/>
          <p:cNvSpPr txBox="1"/>
          <p:nvPr/>
        </p:nvSpPr>
        <p:spPr>
          <a:xfrm>
            <a:off x="6073750" y="1814629"/>
            <a:ext cx="2696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O</a:t>
            </a:r>
            <a:endParaRPr kumimoji="0" lang="fr-CH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8" name="ZoneTexte 67"/>
          <p:cNvSpPr txBox="1"/>
          <p:nvPr/>
        </p:nvSpPr>
        <p:spPr>
          <a:xfrm>
            <a:off x="6399610" y="1841523"/>
            <a:ext cx="69762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9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11 03 2017</a:t>
            </a:r>
            <a:endParaRPr kumimoji="0" lang="fr-CH" sz="9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9" name="ZoneTexte 68"/>
          <p:cNvSpPr txBox="1"/>
          <p:nvPr/>
        </p:nvSpPr>
        <p:spPr>
          <a:xfrm>
            <a:off x="7028643" y="1824776"/>
            <a:ext cx="2680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N</a:t>
            </a:r>
            <a:endParaRPr kumimoji="0" lang="fr-CH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0" name="ZoneTexte 69"/>
          <p:cNvSpPr txBox="1"/>
          <p:nvPr/>
        </p:nvSpPr>
        <p:spPr>
          <a:xfrm>
            <a:off x="7919773" y="1784431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2</a:t>
            </a:r>
            <a:endParaRPr kumimoji="0" lang="fr-CH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1" name="ZoneTexte 70"/>
          <p:cNvSpPr txBox="1"/>
          <p:nvPr/>
        </p:nvSpPr>
        <p:spPr>
          <a:xfrm>
            <a:off x="8351821" y="1784431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1</a:t>
            </a:r>
            <a:endParaRPr kumimoji="0" lang="fr-CH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2" name="ZoneTexte 71"/>
          <p:cNvSpPr txBox="1"/>
          <p:nvPr/>
        </p:nvSpPr>
        <p:spPr>
          <a:xfrm>
            <a:off x="8727420" y="1775511"/>
            <a:ext cx="24558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g</a:t>
            </a:r>
            <a:endParaRPr kumimoji="0" lang="fr-CH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3" name="ZoneTexte 72"/>
          <p:cNvSpPr txBox="1"/>
          <p:nvPr/>
        </p:nvSpPr>
        <p:spPr>
          <a:xfrm>
            <a:off x="4328469" y="1988842"/>
            <a:ext cx="6832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Céfépime</a:t>
            </a:r>
            <a:endParaRPr kumimoji="0" lang="fr-CH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4" name="ZoneTexte 73"/>
          <p:cNvSpPr txBox="1"/>
          <p:nvPr/>
        </p:nvSpPr>
        <p:spPr>
          <a:xfrm>
            <a:off x="5155942" y="1998989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P</a:t>
            </a:r>
            <a:endParaRPr kumimoji="0" lang="fr-CH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5" name="ZoneTexte 74"/>
          <p:cNvSpPr txBox="1"/>
          <p:nvPr/>
        </p:nvSpPr>
        <p:spPr>
          <a:xfrm>
            <a:off x="5395087" y="1997033"/>
            <a:ext cx="29687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HI</a:t>
            </a:r>
            <a:endParaRPr kumimoji="0" lang="fr-CH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6" name="ZoneTexte 75"/>
          <p:cNvSpPr txBox="1"/>
          <p:nvPr/>
        </p:nvSpPr>
        <p:spPr>
          <a:xfrm>
            <a:off x="5722193" y="1997031"/>
            <a:ext cx="3545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BAC</a:t>
            </a:r>
            <a:endParaRPr kumimoji="0" lang="fr-CH" sz="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7" name="ZoneTexte 76"/>
          <p:cNvSpPr txBox="1"/>
          <p:nvPr/>
        </p:nvSpPr>
        <p:spPr>
          <a:xfrm>
            <a:off x="6074608" y="1997033"/>
            <a:ext cx="2696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O</a:t>
            </a:r>
            <a:endParaRPr kumimoji="0" lang="fr-CH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8" name="ZoneTexte 77"/>
          <p:cNvSpPr txBox="1"/>
          <p:nvPr/>
        </p:nvSpPr>
        <p:spPr>
          <a:xfrm>
            <a:off x="6403690" y="2003755"/>
            <a:ext cx="69762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9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11 03 2017</a:t>
            </a:r>
            <a:endParaRPr kumimoji="0" lang="fr-CH" sz="9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9" name="ZoneTexte 78"/>
          <p:cNvSpPr txBox="1"/>
          <p:nvPr/>
        </p:nvSpPr>
        <p:spPr>
          <a:xfrm>
            <a:off x="7026903" y="1995689"/>
            <a:ext cx="2680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N</a:t>
            </a:r>
            <a:endParaRPr kumimoji="0" lang="fr-CH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0" name="ZoneTexte 79"/>
          <p:cNvSpPr txBox="1"/>
          <p:nvPr/>
        </p:nvSpPr>
        <p:spPr>
          <a:xfrm>
            <a:off x="7910403" y="1993733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3</a:t>
            </a:r>
            <a:endParaRPr kumimoji="0" lang="fr-CH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1" name="ZoneTexte 80"/>
          <p:cNvSpPr txBox="1"/>
          <p:nvPr/>
        </p:nvSpPr>
        <p:spPr>
          <a:xfrm>
            <a:off x="8355899" y="1993733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1</a:t>
            </a:r>
            <a:endParaRPr kumimoji="0" lang="fr-CH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2" name="ZoneTexte 81"/>
          <p:cNvSpPr txBox="1"/>
          <p:nvPr/>
        </p:nvSpPr>
        <p:spPr>
          <a:xfrm>
            <a:off x="8727547" y="1971363"/>
            <a:ext cx="24558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g</a:t>
            </a:r>
            <a:endParaRPr kumimoji="0" lang="fr-CH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3" name="ZoneTexte 82"/>
          <p:cNvSpPr txBox="1"/>
          <p:nvPr/>
        </p:nvSpPr>
        <p:spPr>
          <a:xfrm>
            <a:off x="6224180" y="2996954"/>
            <a:ext cx="66877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CRI3-CVC</a:t>
            </a:r>
            <a:endParaRPr kumimoji="0" lang="fr-CH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4" name="ZoneTexte 83"/>
          <p:cNvSpPr txBox="1"/>
          <p:nvPr/>
        </p:nvSpPr>
        <p:spPr>
          <a:xfrm>
            <a:off x="5769824" y="3127812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</a:t>
            </a:r>
            <a:endParaRPr kumimoji="0" lang="fr-CH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5" name="ZoneTexte 84"/>
          <p:cNvSpPr txBox="1"/>
          <p:nvPr/>
        </p:nvSpPr>
        <p:spPr>
          <a:xfrm>
            <a:off x="6033022" y="3311442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</a:t>
            </a:r>
            <a:endParaRPr kumimoji="0" lang="fr-CH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6" name="ZoneTexte 85"/>
          <p:cNvSpPr txBox="1"/>
          <p:nvPr/>
        </p:nvSpPr>
        <p:spPr>
          <a:xfrm>
            <a:off x="5802755" y="3547492"/>
            <a:ext cx="74892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9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11  03  2017</a:t>
            </a:r>
            <a:endParaRPr kumimoji="0" lang="fr-CH" sz="9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7" name="ZoneTexte 86"/>
          <p:cNvSpPr txBox="1"/>
          <p:nvPr/>
        </p:nvSpPr>
        <p:spPr>
          <a:xfrm>
            <a:off x="5750440" y="3658968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</a:t>
            </a:r>
            <a:endParaRPr kumimoji="0" lang="fr-CH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8" name="ZoneTexte 87"/>
          <p:cNvSpPr txBox="1"/>
          <p:nvPr/>
        </p:nvSpPr>
        <p:spPr>
          <a:xfrm>
            <a:off x="5724128" y="4077072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</a:t>
            </a:r>
            <a:endParaRPr kumimoji="0" lang="fr-CH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9" name="ZoneTexte 88"/>
          <p:cNvSpPr txBox="1"/>
          <p:nvPr/>
        </p:nvSpPr>
        <p:spPr>
          <a:xfrm>
            <a:off x="5796136" y="5013176"/>
            <a:ext cx="6046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STAAUR</a:t>
            </a:r>
            <a:endParaRPr kumimoji="0" lang="fr-CH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0" name="ZoneTexte 89"/>
          <p:cNvSpPr txBox="1"/>
          <p:nvPr/>
        </p:nvSpPr>
        <p:spPr>
          <a:xfrm>
            <a:off x="6444208" y="4941168"/>
            <a:ext cx="36420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OXA</a:t>
            </a:r>
            <a:endParaRPr kumimoji="0" lang="fr-CH" sz="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1" name="ZoneTexte 90"/>
          <p:cNvSpPr txBox="1"/>
          <p:nvPr/>
        </p:nvSpPr>
        <p:spPr>
          <a:xfrm>
            <a:off x="6876256" y="4941168"/>
            <a:ext cx="2311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S</a:t>
            </a:r>
            <a:endParaRPr kumimoji="0" lang="fr-CH" sz="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2" name="ZoneTexte 91"/>
          <p:cNvSpPr txBox="1"/>
          <p:nvPr/>
        </p:nvSpPr>
        <p:spPr>
          <a:xfrm>
            <a:off x="6444208" y="5085184"/>
            <a:ext cx="34176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GLY</a:t>
            </a:r>
            <a:endParaRPr kumimoji="0" lang="fr-CH" sz="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3" name="ZoneTexte 92"/>
          <p:cNvSpPr txBox="1"/>
          <p:nvPr/>
        </p:nvSpPr>
        <p:spPr>
          <a:xfrm>
            <a:off x="6876256" y="5085184"/>
            <a:ext cx="2311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S</a:t>
            </a:r>
            <a:endParaRPr kumimoji="0" lang="fr-CH" sz="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4" name="ZoneTexte 93"/>
          <p:cNvSpPr txBox="1"/>
          <p:nvPr/>
        </p:nvSpPr>
        <p:spPr>
          <a:xfrm>
            <a:off x="7152738" y="4941899"/>
            <a:ext cx="25039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N</a:t>
            </a:r>
            <a:endParaRPr kumimoji="0" lang="fr-CH" sz="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4117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H" sz="2800" dirty="0">
                <a:solidFill>
                  <a:schemeClr val="accent5">
                    <a:lumMod val="75000"/>
                  </a:schemeClr>
                </a:solidFill>
                <a:latin typeface="Calibri Light" pitchFamily="34" charset="0"/>
                <a:cs typeface="Arial" panose="020B0604020202020204" pitchFamily="34" charset="0"/>
              </a:rPr>
              <a:t>Cas clinique 3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057404"/>
            <a:ext cx="8229600" cy="3459829"/>
          </a:xfrm>
        </p:spPr>
        <p:txBody>
          <a:bodyPr>
            <a:normAutofit fontScale="25000" lnSpcReduction="20000"/>
          </a:bodyPr>
          <a:lstStyle/>
          <a:p>
            <a:r>
              <a:rPr lang="fr-CH" sz="5600" b="1" dirty="0">
                <a:latin typeface="Calibri Light" pitchFamily="34" charset="0"/>
                <a:cs typeface="Arial" panose="020B0604020202020204" pitchFamily="34" charset="0"/>
              </a:rPr>
              <a:t>03.11.2016 : </a:t>
            </a:r>
            <a:r>
              <a:rPr lang="fr-CH" sz="5600" dirty="0">
                <a:latin typeface="Calibri Light" pitchFamily="34" charset="0"/>
                <a:cs typeface="Arial" panose="020B0604020202020204" pitchFamily="34" charset="0"/>
              </a:rPr>
              <a:t>Patient de 75 ans, amené par ambulance aux Urgences après avoir présenté le même jour de fortes douleurs abdominales et thoraciques</a:t>
            </a:r>
          </a:p>
          <a:p>
            <a:r>
              <a:rPr lang="fr-CH" sz="5600" b="1" dirty="0" err="1">
                <a:latin typeface="Calibri Light" pitchFamily="34" charset="0"/>
                <a:cs typeface="Arial" panose="020B0604020202020204" pitchFamily="34" charset="0"/>
              </a:rPr>
              <a:t>Status</a:t>
            </a:r>
            <a:r>
              <a:rPr lang="fr-CH" sz="5600" b="1" dirty="0">
                <a:latin typeface="Calibri Light" pitchFamily="34" charset="0"/>
                <a:cs typeface="Arial" panose="020B0604020202020204" pitchFamily="34" charset="0"/>
              </a:rPr>
              <a:t> :</a:t>
            </a:r>
          </a:p>
          <a:p>
            <a:pPr lvl="1">
              <a:buFont typeface="Arial" pitchFamily="34" charset="0"/>
              <a:buChar char="•"/>
            </a:pPr>
            <a:r>
              <a:rPr lang="fr-CH" sz="5600" dirty="0">
                <a:latin typeface="Calibri Light" pitchFamily="34" charset="0"/>
                <a:cs typeface="Arial" panose="020B0604020202020204" pitchFamily="34" charset="0"/>
              </a:rPr>
              <a:t>Inconscient</a:t>
            </a:r>
          </a:p>
          <a:p>
            <a:pPr lvl="1">
              <a:buFont typeface="Arial" pitchFamily="34" charset="0"/>
              <a:buChar char="•"/>
            </a:pPr>
            <a:r>
              <a:rPr lang="fr-CH" sz="5600" dirty="0" err="1">
                <a:latin typeface="Calibri Light" pitchFamily="34" charset="0"/>
                <a:cs typeface="Arial" panose="020B0604020202020204" pitchFamily="34" charset="0"/>
              </a:rPr>
              <a:t>Hémodynamiquement</a:t>
            </a:r>
            <a:r>
              <a:rPr lang="fr-CH" sz="5600" dirty="0">
                <a:latin typeface="Calibri Light" pitchFamily="34" charset="0"/>
                <a:cs typeface="Arial" panose="020B0604020202020204" pitchFamily="34" charset="0"/>
              </a:rPr>
              <a:t> instable</a:t>
            </a:r>
          </a:p>
          <a:p>
            <a:r>
              <a:rPr lang="fr-CH" sz="5600" b="1" dirty="0">
                <a:latin typeface="Calibri Light" pitchFamily="34" charset="0"/>
                <a:cs typeface="Arial" panose="020B0604020202020204" pitchFamily="34" charset="0"/>
              </a:rPr>
              <a:t>Anamnèse :  </a:t>
            </a:r>
            <a:r>
              <a:rPr lang="fr-CH" sz="5600" dirty="0">
                <a:latin typeface="Calibri Light" pitchFamily="34" charset="0"/>
                <a:cs typeface="Arial" panose="020B0604020202020204" pitchFamily="34" charset="0"/>
              </a:rPr>
              <a:t>diabète de type II </a:t>
            </a:r>
            <a:r>
              <a:rPr lang="fr-CH" sz="5600" dirty="0" err="1">
                <a:latin typeface="Calibri Light" pitchFamily="34" charset="0"/>
                <a:cs typeface="Arial" panose="020B0604020202020204" pitchFamily="34" charset="0"/>
              </a:rPr>
              <a:t>insulino</a:t>
            </a:r>
            <a:r>
              <a:rPr lang="fr-CH" sz="5600" dirty="0">
                <a:latin typeface="Calibri Light" pitchFamily="34" charset="0"/>
                <a:cs typeface="Arial" panose="020B0604020202020204" pitchFamily="34" charset="0"/>
              </a:rPr>
              <a:t>-traité, artériopathie avec s/p mise de plusieurs </a:t>
            </a:r>
            <a:r>
              <a:rPr lang="fr-CH" sz="5600" dirty="0" err="1">
                <a:latin typeface="Calibri Light" pitchFamily="34" charset="0"/>
                <a:cs typeface="Arial" panose="020B0604020202020204" pitchFamily="34" charset="0"/>
              </a:rPr>
              <a:t>stents</a:t>
            </a:r>
            <a:r>
              <a:rPr lang="fr-CH" sz="5600" dirty="0">
                <a:latin typeface="Calibri Light" pitchFamily="34" charset="0"/>
                <a:cs typeface="Arial" panose="020B0604020202020204" pitchFamily="34" charset="0"/>
              </a:rPr>
              <a:t> aux MI, maladie coronarienne de 2 vaisseaux avec s/p PTCA en 2014</a:t>
            </a:r>
          </a:p>
          <a:p>
            <a:r>
              <a:rPr lang="fr-CH" sz="5600" dirty="0">
                <a:latin typeface="Calibri Light" pitchFamily="34" charset="0"/>
                <a:cs typeface="Arial" panose="020B0604020202020204" pitchFamily="34" charset="0"/>
              </a:rPr>
              <a:t>Rapidement équipé avec un cathéter veineux jugulaire droit. </a:t>
            </a:r>
          </a:p>
          <a:p>
            <a:pPr lvl="0"/>
            <a:r>
              <a:rPr lang="fr-CH" sz="5600" b="1" dirty="0">
                <a:latin typeface="Calibri Light" pitchFamily="34" charset="0"/>
                <a:cs typeface="Arial" panose="020B0604020202020204" pitchFamily="34" charset="0"/>
              </a:rPr>
              <a:t>CT-scan : </a:t>
            </a:r>
            <a:r>
              <a:rPr lang="fr-CH" sz="5600" u="sng" dirty="0">
                <a:latin typeface="Calibri Light" pitchFamily="34" charset="0"/>
                <a:cs typeface="Arial" panose="020B0604020202020204" pitchFamily="34" charset="0"/>
              </a:rPr>
              <a:t>dissection aortique de type A</a:t>
            </a:r>
          </a:p>
          <a:p>
            <a:pPr lvl="0"/>
            <a:r>
              <a:rPr lang="fr-CH" sz="5600" b="1" dirty="0">
                <a:latin typeface="Calibri Light" pitchFamily="34" charset="0"/>
                <a:cs typeface="Arial" panose="020B0604020202020204" pitchFamily="34" charset="0"/>
              </a:rPr>
              <a:t>Diagnostic</a:t>
            </a:r>
            <a:r>
              <a:rPr lang="fr-CH" sz="5600" dirty="0">
                <a:latin typeface="Calibri Light" pitchFamily="34" charset="0"/>
                <a:cs typeface="Arial" panose="020B0604020202020204" pitchFamily="34" charset="0"/>
              </a:rPr>
              <a:t> : dissection aortique de type A</a:t>
            </a:r>
          </a:p>
          <a:p>
            <a:pPr lvl="0"/>
            <a:r>
              <a:rPr lang="fr-CH" sz="5600" b="1" dirty="0">
                <a:latin typeface="Calibri Light" pitchFamily="34" charset="0"/>
                <a:cs typeface="Arial" panose="020B0604020202020204" pitchFamily="34" charset="0"/>
              </a:rPr>
              <a:t>Chirurgie : </a:t>
            </a:r>
          </a:p>
          <a:p>
            <a:pPr lvl="1">
              <a:buFont typeface="Courier New" pitchFamily="49" charset="0"/>
              <a:buChar char="o"/>
            </a:pPr>
            <a:r>
              <a:rPr lang="fr-CH" sz="5600" dirty="0">
                <a:latin typeface="Calibri Light" pitchFamily="34" charset="0"/>
                <a:cs typeface="Arial" panose="020B0604020202020204" pitchFamily="34" charset="0"/>
              </a:rPr>
              <a:t>résection de la crosse aorte et de l’aorte descendante et mise en place d’une </a:t>
            </a:r>
            <a:r>
              <a:rPr lang="fr-CH" sz="5600" dirty="0" err="1">
                <a:latin typeface="Calibri Light" pitchFamily="34" charset="0"/>
                <a:cs typeface="Arial" panose="020B0604020202020204" pitchFamily="34" charset="0"/>
              </a:rPr>
              <a:t>endoprothèse</a:t>
            </a:r>
            <a:r>
              <a:rPr lang="fr-CH" sz="5600" dirty="0">
                <a:latin typeface="Calibri Light" pitchFamily="34" charset="0"/>
                <a:cs typeface="Arial" panose="020B0604020202020204" pitchFamily="34" charset="0"/>
              </a:rPr>
              <a:t>.</a:t>
            </a:r>
          </a:p>
          <a:p>
            <a:pPr lvl="1">
              <a:buFont typeface="Courier New" pitchFamily="49" charset="0"/>
              <a:buChar char="o"/>
            </a:pPr>
            <a:r>
              <a:rPr lang="fr-CH" sz="5600" dirty="0">
                <a:latin typeface="Calibri Light" pitchFamily="34" charset="0"/>
                <a:cs typeface="Arial" panose="020B0604020202020204" pitchFamily="34" charset="0"/>
              </a:rPr>
              <a:t>prophylaxie de </a:t>
            </a:r>
            <a:r>
              <a:rPr lang="fr-CH" sz="5600" dirty="0" err="1">
                <a:latin typeface="Calibri Light" pitchFamily="34" charset="0"/>
                <a:cs typeface="Arial" panose="020B0604020202020204" pitchFamily="34" charset="0"/>
              </a:rPr>
              <a:t>céfuroxime</a:t>
            </a:r>
            <a:r>
              <a:rPr lang="fr-CH" sz="5600" dirty="0">
                <a:latin typeface="Calibri Light" pitchFamily="34" charset="0"/>
                <a:cs typeface="Arial" panose="020B0604020202020204" pitchFamily="34" charset="0"/>
              </a:rPr>
              <a:t> pendant 48 h</a:t>
            </a:r>
          </a:p>
          <a:p>
            <a:r>
              <a:rPr lang="fr-CH" sz="5600" b="1" dirty="0">
                <a:latin typeface="Calibri Light" pitchFamily="34" charset="0"/>
                <a:cs typeface="Arial" panose="020B0604020202020204" pitchFamily="34" charset="0"/>
              </a:rPr>
              <a:t>Transfert aux SI</a:t>
            </a:r>
          </a:p>
          <a:p>
            <a:endParaRPr lang="fr-CH" sz="5600" dirty="0">
              <a:latin typeface="Calibri Light" pitchFamily="34" charset="0"/>
              <a:cs typeface="Arial" panose="020B0604020202020204" pitchFamily="34" charset="0"/>
            </a:endParaRPr>
          </a:p>
          <a:p>
            <a:r>
              <a:rPr lang="fr-CH" sz="5600" b="1" dirty="0">
                <a:latin typeface="Calibri Light" pitchFamily="34" charset="0"/>
                <a:cs typeface="Arial" panose="020B0604020202020204" pitchFamily="34" charset="0"/>
              </a:rPr>
              <a:t>Evolution…. </a:t>
            </a:r>
          </a:p>
          <a:p>
            <a:pPr lvl="0">
              <a:buNone/>
            </a:pPr>
            <a:endParaRPr lang="fr-CH" dirty="0">
              <a:latin typeface="Calibri Light" pitchFamily="34" charset="0"/>
              <a:cs typeface="Arial" panose="020B0604020202020204" pitchFamily="34" charset="0"/>
            </a:endParaRPr>
          </a:p>
          <a:p>
            <a:pPr lvl="0">
              <a:buNone/>
            </a:pPr>
            <a:endParaRPr lang="fr-CH" dirty="0">
              <a:latin typeface="Calibri Light" pitchFamily="34" charset="0"/>
              <a:cs typeface="Arial" panose="020B0604020202020204" pitchFamily="34" charset="0"/>
            </a:endParaRPr>
          </a:p>
          <a:p>
            <a:endParaRPr lang="fr-CH" dirty="0">
              <a:latin typeface="Calibri Light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en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osis"/>
                <a:ea typeface="Dosis"/>
                <a:cs typeface="Dosis"/>
                <a:sym typeface="Dosi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43</a:t>
            </a:fld>
            <a:endParaRPr kumimoji="0" lang="en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Dosis"/>
              <a:ea typeface="Dosis"/>
              <a:cs typeface="Dosis"/>
              <a:sym typeface="Dosis"/>
            </a:endParaRPr>
          </a:p>
        </p:txBody>
      </p:sp>
    </p:spTree>
    <p:extLst>
      <p:ext uri="{BB962C8B-B14F-4D97-AF65-F5344CB8AC3E}">
        <p14:creationId xmlns:p14="http://schemas.microsoft.com/office/powerpoint/2010/main" val="1164840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lèche droite à entaille 10"/>
          <p:cNvSpPr/>
          <p:nvPr/>
        </p:nvSpPr>
        <p:spPr>
          <a:xfrm>
            <a:off x="56077" y="2861013"/>
            <a:ext cx="9087929" cy="1122057"/>
          </a:xfrm>
          <a:prstGeom prst="notchedRightArrow">
            <a:avLst/>
          </a:prstGeom>
          <a:solidFill>
            <a:schemeClr val="bg1">
              <a:lumMod val="85000"/>
            </a:schemeClr>
          </a:solidFill>
          <a:effectLst>
            <a:innerShdw blurRad="114300">
              <a:prstClr val="black"/>
            </a:innerShdw>
          </a:effectLst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Forme libre 11"/>
          <p:cNvSpPr/>
          <p:nvPr/>
        </p:nvSpPr>
        <p:spPr>
          <a:xfrm>
            <a:off x="1115616" y="1844824"/>
            <a:ext cx="1177256" cy="1224136"/>
          </a:xfrm>
          <a:custGeom>
            <a:avLst/>
            <a:gdLst>
              <a:gd name="connsiteX0" fmla="*/ 0 w 760704"/>
              <a:gd name="connsiteY0" fmla="*/ 0 h 1066324"/>
              <a:gd name="connsiteX1" fmla="*/ 760704 w 760704"/>
              <a:gd name="connsiteY1" fmla="*/ 0 h 1066324"/>
              <a:gd name="connsiteX2" fmla="*/ 760704 w 760704"/>
              <a:gd name="connsiteY2" fmla="*/ 1066324 h 1066324"/>
              <a:gd name="connsiteX3" fmla="*/ 0 w 760704"/>
              <a:gd name="connsiteY3" fmla="*/ 1066324 h 1066324"/>
              <a:gd name="connsiteX4" fmla="*/ 0 w 760704"/>
              <a:gd name="connsiteY4" fmla="*/ 0 h 1066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704" h="1066324">
                <a:moveTo>
                  <a:pt x="0" y="0"/>
                </a:moveTo>
                <a:lnTo>
                  <a:pt x="760704" y="0"/>
                </a:lnTo>
                <a:lnTo>
                  <a:pt x="760704" y="1066324"/>
                </a:lnTo>
                <a:lnTo>
                  <a:pt x="0" y="106632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1120" tIns="71120" rIns="71120" bIns="71120" numCol="1" spcCol="1270" anchor="t" anchorCtr="0">
            <a:noAutofit/>
          </a:bodyPr>
          <a:lstStyle/>
          <a:p>
            <a:pPr marL="0" marR="0" lvl="0" indent="0" algn="l" defTabSz="4445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03.11.2016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Réparation de l’anévrysme et mise en place endoprothèse</a:t>
            </a:r>
          </a:p>
          <a:p>
            <a:pPr marL="0" marR="0" lvl="0" indent="0" algn="l" defTabSz="4445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fr-CH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uLnTx/>
              <a:uFillTx/>
              <a:latin typeface="Calibri Light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445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Ad </a:t>
            </a:r>
            <a:r>
              <a:rPr kumimoji="0" lang="fr-CH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céfuroxime</a:t>
            </a:r>
            <a:endParaRPr kumimoji="0" lang="fr-CH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uLnTx/>
              <a:uFillTx/>
              <a:latin typeface="Calibri Light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1619674" y="3316551"/>
            <a:ext cx="184459" cy="184459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1" name="Forme libre 20"/>
          <p:cNvSpPr/>
          <p:nvPr/>
        </p:nvSpPr>
        <p:spPr>
          <a:xfrm>
            <a:off x="1907704" y="3717042"/>
            <a:ext cx="1152128" cy="1122057"/>
          </a:xfrm>
          <a:custGeom>
            <a:avLst/>
            <a:gdLst>
              <a:gd name="connsiteX0" fmla="*/ 0 w 832280"/>
              <a:gd name="connsiteY0" fmla="*/ 0 h 1122057"/>
              <a:gd name="connsiteX1" fmla="*/ 832280 w 832280"/>
              <a:gd name="connsiteY1" fmla="*/ 0 h 1122057"/>
              <a:gd name="connsiteX2" fmla="*/ 832280 w 832280"/>
              <a:gd name="connsiteY2" fmla="*/ 1122057 h 1122057"/>
              <a:gd name="connsiteX3" fmla="*/ 0 w 832280"/>
              <a:gd name="connsiteY3" fmla="*/ 1122057 h 1122057"/>
              <a:gd name="connsiteX4" fmla="*/ 0 w 832280"/>
              <a:gd name="connsiteY4" fmla="*/ 0 h 1122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2280" h="1122057">
                <a:moveTo>
                  <a:pt x="0" y="0"/>
                </a:moveTo>
                <a:lnTo>
                  <a:pt x="832280" y="0"/>
                </a:lnTo>
                <a:lnTo>
                  <a:pt x="832280" y="1122057"/>
                </a:lnTo>
                <a:lnTo>
                  <a:pt x="0" y="112205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1120" tIns="71120" rIns="71120" bIns="71120" numCol="1" spcCol="1270" anchor="t" anchorCtr="0">
            <a:noAutofit/>
          </a:bodyPr>
          <a:lstStyle/>
          <a:p>
            <a:pPr marL="0" marR="0" lvl="0" indent="0" algn="l" defTabSz="4445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05.11.2016 à 10h00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extubé</a:t>
            </a:r>
            <a:r>
              <a:rPr kumimoji="0" lang="fr-C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, stable HD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STOP CEFUROXIME ET STOP VVC</a:t>
            </a:r>
          </a:p>
        </p:txBody>
      </p:sp>
      <p:sp>
        <p:nvSpPr>
          <p:cNvPr id="22" name="Ellipse 21"/>
          <p:cNvSpPr/>
          <p:nvPr/>
        </p:nvSpPr>
        <p:spPr>
          <a:xfrm>
            <a:off x="2360990" y="3316551"/>
            <a:ext cx="184459" cy="184459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3" name="Forme libre 22"/>
          <p:cNvSpPr/>
          <p:nvPr/>
        </p:nvSpPr>
        <p:spPr>
          <a:xfrm>
            <a:off x="3059832" y="1772817"/>
            <a:ext cx="1296144" cy="1338083"/>
          </a:xfrm>
          <a:custGeom>
            <a:avLst/>
            <a:gdLst>
              <a:gd name="connsiteX0" fmla="*/ 0 w 662257"/>
              <a:gd name="connsiteY0" fmla="*/ 0 h 1122057"/>
              <a:gd name="connsiteX1" fmla="*/ 662257 w 662257"/>
              <a:gd name="connsiteY1" fmla="*/ 0 h 1122057"/>
              <a:gd name="connsiteX2" fmla="*/ 662257 w 662257"/>
              <a:gd name="connsiteY2" fmla="*/ 1122057 h 1122057"/>
              <a:gd name="connsiteX3" fmla="*/ 0 w 662257"/>
              <a:gd name="connsiteY3" fmla="*/ 1122057 h 1122057"/>
              <a:gd name="connsiteX4" fmla="*/ 0 w 662257"/>
              <a:gd name="connsiteY4" fmla="*/ 0 h 1122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2257" h="1122057">
                <a:moveTo>
                  <a:pt x="0" y="0"/>
                </a:moveTo>
                <a:lnTo>
                  <a:pt x="662257" y="0"/>
                </a:lnTo>
                <a:lnTo>
                  <a:pt x="662257" y="1122057"/>
                </a:lnTo>
                <a:lnTo>
                  <a:pt x="0" y="112205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1120" tIns="71120" rIns="71120" bIns="71120" numCol="1" spcCol="1270" anchor="b" anchorCtr="0">
            <a:noAutofit/>
          </a:bodyPr>
          <a:lstStyle/>
          <a:p>
            <a:pPr marL="0" marR="0" lvl="0" indent="0" algn="l" defTabSz="4445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25.11.2016  à 18h00</a:t>
            </a:r>
            <a:r>
              <a:rPr kumimoji="0" lang="fr-CH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Hospitalisé en chirurgie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Etat fébrile à 39,0° sans instabilité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H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C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 Examen clinique: abdomen diffusément douloureux sans défense ni détente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C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 Deux paires HC par la périphérie</a:t>
            </a:r>
          </a:p>
        </p:txBody>
      </p:sp>
      <p:sp>
        <p:nvSpPr>
          <p:cNvPr id="24" name="Ellipse 23"/>
          <p:cNvSpPr/>
          <p:nvPr/>
        </p:nvSpPr>
        <p:spPr>
          <a:xfrm>
            <a:off x="3626292" y="3316551"/>
            <a:ext cx="184459" cy="184459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5" name="Forme libre 24"/>
          <p:cNvSpPr/>
          <p:nvPr/>
        </p:nvSpPr>
        <p:spPr>
          <a:xfrm>
            <a:off x="4572000" y="1268760"/>
            <a:ext cx="1368152" cy="1872208"/>
          </a:xfrm>
          <a:custGeom>
            <a:avLst/>
            <a:gdLst>
              <a:gd name="connsiteX0" fmla="*/ 0 w 739664"/>
              <a:gd name="connsiteY0" fmla="*/ 0 h 1122057"/>
              <a:gd name="connsiteX1" fmla="*/ 739664 w 739664"/>
              <a:gd name="connsiteY1" fmla="*/ 0 h 1122057"/>
              <a:gd name="connsiteX2" fmla="*/ 739664 w 739664"/>
              <a:gd name="connsiteY2" fmla="*/ 1122057 h 1122057"/>
              <a:gd name="connsiteX3" fmla="*/ 0 w 739664"/>
              <a:gd name="connsiteY3" fmla="*/ 1122057 h 1122057"/>
              <a:gd name="connsiteX4" fmla="*/ 0 w 739664"/>
              <a:gd name="connsiteY4" fmla="*/ 0 h 1122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9664" h="1122057">
                <a:moveTo>
                  <a:pt x="0" y="0"/>
                </a:moveTo>
                <a:lnTo>
                  <a:pt x="739664" y="0"/>
                </a:lnTo>
                <a:lnTo>
                  <a:pt x="739664" y="1122057"/>
                </a:lnTo>
                <a:lnTo>
                  <a:pt x="0" y="112205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1120" tIns="71120" rIns="71120" bIns="71120" numCol="1" spcCol="1270" anchor="t" anchorCtr="0">
            <a:noAutofit/>
          </a:bodyPr>
          <a:lstStyle/>
          <a:p>
            <a:pPr marL="0" marR="0" lvl="0" indent="0" algn="l" defTabSz="4445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26.11.2016 à 11h00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Toutes les HC + </a:t>
            </a:r>
            <a:r>
              <a:rPr kumimoji="0" lang="fr-CH" sz="10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Enterobacter</a:t>
            </a:r>
            <a:r>
              <a:rPr kumimoji="0" lang="fr-CH" sz="10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fr-CH" sz="10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cloacae</a:t>
            </a:r>
            <a:r>
              <a:rPr kumimoji="0" lang="fr-CH" sz="10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fr-C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et </a:t>
            </a:r>
            <a:r>
              <a:rPr kumimoji="0" lang="fr-CH" sz="10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Citrobacter</a:t>
            </a:r>
            <a:r>
              <a:rPr kumimoji="0" lang="fr-CH" sz="10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fr-CH" sz="10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koseri</a:t>
            </a:r>
            <a:endParaRPr kumimoji="0" lang="fr-CH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uLnTx/>
              <a:uFillTx/>
              <a:latin typeface="Calibri Light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445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fr-CH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uLnTx/>
              <a:uFillTx/>
              <a:latin typeface="Calibri Light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445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CT-Scan: prise de contraste le long de la prothèse et abcès autour d’elle: </a:t>
            </a:r>
            <a:r>
              <a:rPr kumimoji="0" lang="fr-CH" sz="1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Infection de la prothèse aortique</a:t>
            </a:r>
            <a:endParaRPr kumimoji="0" lang="fr-CH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uLnTx/>
              <a:uFillTx/>
              <a:latin typeface="Calibri Light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445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fr-CH" sz="10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uLnTx/>
              <a:uFillTx/>
              <a:latin typeface="Calibri Light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6" name="Ellipse 25"/>
          <p:cNvSpPr/>
          <p:nvPr/>
        </p:nvSpPr>
        <p:spPr>
          <a:xfrm>
            <a:off x="5066005" y="3313917"/>
            <a:ext cx="184459" cy="184459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7" name="Forme libre 26"/>
          <p:cNvSpPr/>
          <p:nvPr/>
        </p:nvSpPr>
        <p:spPr>
          <a:xfrm>
            <a:off x="6084168" y="3743937"/>
            <a:ext cx="1554916" cy="1629281"/>
          </a:xfrm>
          <a:custGeom>
            <a:avLst/>
            <a:gdLst>
              <a:gd name="connsiteX0" fmla="*/ 0 w 930438"/>
              <a:gd name="connsiteY0" fmla="*/ 0 h 1122057"/>
              <a:gd name="connsiteX1" fmla="*/ 930438 w 930438"/>
              <a:gd name="connsiteY1" fmla="*/ 0 h 1122057"/>
              <a:gd name="connsiteX2" fmla="*/ 930438 w 930438"/>
              <a:gd name="connsiteY2" fmla="*/ 1122057 h 1122057"/>
              <a:gd name="connsiteX3" fmla="*/ 0 w 930438"/>
              <a:gd name="connsiteY3" fmla="*/ 1122057 h 1122057"/>
              <a:gd name="connsiteX4" fmla="*/ 0 w 930438"/>
              <a:gd name="connsiteY4" fmla="*/ 0 h 1122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0438" h="1122057">
                <a:moveTo>
                  <a:pt x="0" y="0"/>
                </a:moveTo>
                <a:lnTo>
                  <a:pt x="930438" y="0"/>
                </a:lnTo>
                <a:lnTo>
                  <a:pt x="930438" y="1122057"/>
                </a:lnTo>
                <a:lnTo>
                  <a:pt x="0" y="112205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1120" tIns="71120" rIns="71120" bIns="71120" numCol="1" spcCol="1270" anchor="t" anchorCtr="0">
            <a:noAutofit/>
          </a:bodyPr>
          <a:lstStyle/>
          <a:p>
            <a:pPr marL="0" marR="0" lvl="0" indent="0" algn="l" defTabSz="4445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27.11.16</a:t>
            </a:r>
            <a:endParaRPr kumimoji="0" lang="fr-CH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 Light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excision </a:t>
            </a:r>
            <a:r>
              <a:rPr kumimoji="0" lang="fr-CH" sz="10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in toto</a:t>
            </a:r>
            <a:r>
              <a:rPr kumimoji="0" lang="fr-C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 de la prothèse et  mise d’une nouvelle prothèse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H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uLnTx/>
              <a:uFillTx/>
              <a:latin typeface="Calibri Light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Réadmission aux SI, intubé, équipé d’une nouvelle VVC et d’une SU</a:t>
            </a:r>
          </a:p>
        </p:txBody>
      </p:sp>
      <p:sp>
        <p:nvSpPr>
          <p:cNvPr id="28" name="Ellipse 27"/>
          <p:cNvSpPr/>
          <p:nvPr/>
        </p:nvSpPr>
        <p:spPr>
          <a:xfrm>
            <a:off x="6673992" y="3316744"/>
            <a:ext cx="184459" cy="184459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Flèche vers le bas 15"/>
          <p:cNvSpPr/>
          <p:nvPr/>
        </p:nvSpPr>
        <p:spPr>
          <a:xfrm>
            <a:off x="4268322" y="715577"/>
            <a:ext cx="185974" cy="2395323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H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3203848" y="292586"/>
            <a:ext cx="2273866" cy="40011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Vancomycin</a:t>
            </a:r>
            <a:r>
              <a:rPr kumimoji="0" lang="fr-C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: 2 x 1 g/jour iv </a:t>
            </a:r>
            <a:r>
              <a:rPr kumimoji="0" lang="fr-CH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Imipenem</a:t>
            </a:r>
            <a:r>
              <a:rPr kumimoji="0" lang="fr-C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 4 x 500 mg/jour iv </a:t>
            </a:r>
          </a:p>
        </p:txBody>
      </p:sp>
      <p:sp>
        <p:nvSpPr>
          <p:cNvPr id="30" name="Flèche vers le bas 29"/>
          <p:cNvSpPr/>
          <p:nvPr/>
        </p:nvSpPr>
        <p:spPr>
          <a:xfrm rot="10800000">
            <a:off x="3923928" y="3573016"/>
            <a:ext cx="232916" cy="1152128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H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3635896" y="4509122"/>
            <a:ext cx="1656184" cy="10156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Hémocultures positives: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2 x 2 (</a:t>
            </a:r>
            <a:r>
              <a:rPr kumimoji="0" lang="fr-CH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aérob</a:t>
            </a:r>
            <a:r>
              <a:rPr kumimoji="0" lang="fr-C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/</a:t>
            </a:r>
            <a:r>
              <a:rPr kumimoji="0" lang="fr-CH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anaérob</a:t>
            </a:r>
            <a:r>
              <a:rPr kumimoji="0" lang="fr-C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) par veine </a:t>
            </a:r>
            <a:r>
              <a:rPr kumimoji="0" lang="fr-CH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periphérique</a:t>
            </a:r>
            <a:endParaRPr kumimoji="0" lang="fr-CH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32" name="Connecteur droit 31"/>
          <p:cNvCxnSpPr/>
          <p:nvPr/>
        </p:nvCxnSpPr>
        <p:spPr>
          <a:xfrm>
            <a:off x="2771800" y="2780928"/>
            <a:ext cx="432048" cy="1296144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>
            <a:off x="2889504" y="2793733"/>
            <a:ext cx="432048" cy="1296144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Ellipse 36"/>
          <p:cNvSpPr/>
          <p:nvPr/>
        </p:nvSpPr>
        <p:spPr>
          <a:xfrm>
            <a:off x="7503622" y="3316551"/>
            <a:ext cx="184459" cy="184459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8" name="Forme libre 37"/>
          <p:cNvSpPr/>
          <p:nvPr/>
        </p:nvSpPr>
        <p:spPr>
          <a:xfrm>
            <a:off x="6047100" y="1451197"/>
            <a:ext cx="1554916" cy="1629281"/>
          </a:xfrm>
          <a:custGeom>
            <a:avLst/>
            <a:gdLst>
              <a:gd name="connsiteX0" fmla="*/ 0 w 930438"/>
              <a:gd name="connsiteY0" fmla="*/ 0 h 1122057"/>
              <a:gd name="connsiteX1" fmla="*/ 930438 w 930438"/>
              <a:gd name="connsiteY1" fmla="*/ 0 h 1122057"/>
              <a:gd name="connsiteX2" fmla="*/ 930438 w 930438"/>
              <a:gd name="connsiteY2" fmla="*/ 1122057 h 1122057"/>
              <a:gd name="connsiteX3" fmla="*/ 0 w 930438"/>
              <a:gd name="connsiteY3" fmla="*/ 1122057 h 1122057"/>
              <a:gd name="connsiteX4" fmla="*/ 0 w 930438"/>
              <a:gd name="connsiteY4" fmla="*/ 0 h 1122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0438" h="1122057">
                <a:moveTo>
                  <a:pt x="0" y="0"/>
                </a:moveTo>
                <a:lnTo>
                  <a:pt x="930438" y="0"/>
                </a:lnTo>
                <a:lnTo>
                  <a:pt x="930438" y="1122057"/>
                </a:lnTo>
                <a:lnTo>
                  <a:pt x="0" y="112205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1120" tIns="71120" rIns="71120" bIns="71120" numCol="1" spcCol="1270" anchor="t" anchorCtr="0">
            <a:noAutofit/>
          </a:bodyPr>
          <a:lstStyle/>
          <a:p>
            <a:pPr marL="0" marR="0" lvl="0" indent="0" algn="l" defTabSz="4445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28.11.16</a:t>
            </a:r>
            <a:endParaRPr kumimoji="0" lang="fr-CH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 Light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prélèvements peropératoires : </a:t>
            </a:r>
          </a:p>
          <a:p>
            <a:pPr marL="0" marR="0" lvl="0" indent="0" algn="l" defTabSz="4445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0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Enterobacter </a:t>
            </a:r>
            <a:r>
              <a:rPr kumimoji="0" lang="fr-CH" sz="10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cloacae</a:t>
            </a:r>
            <a:r>
              <a:rPr kumimoji="0" lang="fr-CH" sz="10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fr-CH" sz="10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Citrobacter</a:t>
            </a:r>
            <a:r>
              <a:rPr kumimoji="0" lang="fr-CH" sz="10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fr-CH" sz="10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koseri</a:t>
            </a:r>
            <a:r>
              <a:rPr kumimoji="0" lang="fr-C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fr-CH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und</a:t>
            </a:r>
            <a:r>
              <a:rPr kumimoji="0" lang="fr-C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fr-CH" sz="10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Enterococcus </a:t>
            </a:r>
            <a:r>
              <a:rPr kumimoji="0" lang="fr-CH" sz="10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facecalis</a:t>
            </a:r>
            <a:endParaRPr kumimoji="0" lang="fr-CH" sz="1000" b="0" i="1" u="none" strike="noStrike" kern="1200" cap="none" spc="0" normalizeH="0" baseline="0" noProof="0" dirty="0">
              <a:ln>
                <a:noFill/>
              </a:ln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uLnTx/>
              <a:uFillTx/>
              <a:latin typeface="Calibri Light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445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fr-CH" sz="1000" b="0" i="1" u="none" strike="noStrike" kern="1200" cap="none" spc="0" normalizeH="0" baseline="0" noProof="0" dirty="0">
              <a:ln>
                <a:noFill/>
              </a:ln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uLnTx/>
              <a:uFillTx/>
              <a:latin typeface="Calibri Light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445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Antibiogramme </a:t>
            </a:r>
            <a:r>
              <a:rPr kumimoji="0" lang="fr-CH" sz="10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E.cloacae</a:t>
            </a:r>
            <a:r>
              <a:rPr kumimoji="0" lang="fr-C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 : résistant aux C3G</a:t>
            </a:r>
          </a:p>
          <a:p>
            <a:pPr marL="0" marR="0" lvl="0" indent="0" algn="l" defTabSz="4445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fr-CH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uLnTx/>
              <a:uFillTx/>
              <a:latin typeface="Calibri Light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39" name="Connecteur droit 38"/>
          <p:cNvCxnSpPr/>
          <p:nvPr/>
        </p:nvCxnSpPr>
        <p:spPr>
          <a:xfrm>
            <a:off x="7740352" y="1556792"/>
            <a:ext cx="0" cy="3888432"/>
          </a:xfrm>
          <a:prstGeom prst="line">
            <a:avLst/>
          </a:prstGeom>
          <a:ln w="38100"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Flèche vers le bas 39"/>
          <p:cNvSpPr/>
          <p:nvPr/>
        </p:nvSpPr>
        <p:spPr>
          <a:xfrm>
            <a:off x="7478632" y="1268760"/>
            <a:ext cx="232916" cy="1944216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H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6660232" y="868649"/>
            <a:ext cx="1872208" cy="55399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Vancomycin</a:t>
            </a:r>
            <a:r>
              <a:rPr kumimoji="0" lang="fr-C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: Stop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Imipenem</a:t>
            </a:r>
            <a:r>
              <a:rPr kumimoji="0" lang="fr-C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 4 x 500 mg/jour iv </a:t>
            </a:r>
          </a:p>
        </p:txBody>
      </p:sp>
    </p:spTree>
    <p:extLst>
      <p:ext uri="{BB962C8B-B14F-4D97-AF65-F5344CB8AC3E}">
        <p14:creationId xmlns:p14="http://schemas.microsoft.com/office/powerpoint/2010/main" val="4234236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/>
      <p:bldP spid="25" grpId="0"/>
      <p:bldP spid="27" grpId="0"/>
      <p:bldP spid="16" grpId="0" animBg="1"/>
      <p:bldP spid="17" grpId="0" animBg="1"/>
      <p:bldP spid="30" grpId="0" animBg="1"/>
      <p:bldP spid="31" grpId="0" animBg="1"/>
      <p:bldP spid="38" grpId="0"/>
      <p:bldP spid="40" grpId="0" animBg="1"/>
      <p:bldP spid="41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38" name="Group 990"/>
          <p:cNvGraphicFramePr>
            <a:graphicFrameLocks noGrp="1"/>
          </p:cNvGraphicFramePr>
          <p:nvPr/>
        </p:nvGraphicFramePr>
        <p:xfrm>
          <a:off x="4306131" y="2837093"/>
          <a:ext cx="4652827" cy="2899600"/>
        </p:xfrm>
        <a:graphic>
          <a:graphicData uri="http://schemas.openxmlformats.org/drawingml/2006/table">
            <a:tbl>
              <a:tblPr/>
              <a:tblGrid>
                <a:gridCol w="14583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48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59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76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2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79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728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7769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925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88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34288" marB="34288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IAS 1</a:t>
                      </a:r>
                      <a:endParaRPr kumimoji="0" lang="fr-FR" sz="15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34288" marB="342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IAS 2</a:t>
                      </a:r>
                      <a:endParaRPr kumimoji="0" lang="fr-FR" sz="15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34288" marB="342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934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Code IAS</a:t>
                      </a:r>
                      <a:endParaRPr kumimoji="0" lang="fr-FR" sz="7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34288" marB="34288" anchor="b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84406" marR="84406" marT="34288" marB="3428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84406" marR="84406" marT="34288" marB="3428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34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Dispositif pertinent </a:t>
                      </a:r>
                      <a:r>
                        <a:rPr kumimoji="0" lang="fr-FR" sz="700" b="1" i="0" u="none" strike="noStrike" cap="none" normalizeH="0" baseline="3000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(3)</a:t>
                      </a:r>
                    </a:p>
                  </a:txBody>
                  <a:tcPr marL="84406" marR="84406" marT="34288" marB="34288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r-FR" altLang="en-US" sz="700" noProof="0" dirty="0"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7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Oui   </a:t>
                      </a:r>
                      <a:r>
                        <a:rPr lang="fr-FR" altLang="en-US" sz="700" noProof="0" dirty="0"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7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Non  </a:t>
                      </a:r>
                      <a:r>
                        <a:rPr lang="fr-FR" altLang="en-US" sz="700" noProof="0" dirty="0"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7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?</a:t>
                      </a:r>
                    </a:p>
                  </a:txBody>
                  <a:tcPr marL="84406" marR="84406" marT="34288" marB="3428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r-FR" altLang="en-US" sz="700" noProof="0"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Oui   </a:t>
                      </a:r>
                      <a:r>
                        <a:rPr lang="fr-FR" altLang="en-US" sz="700" noProof="0"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Non  </a:t>
                      </a:r>
                      <a:r>
                        <a:rPr lang="fr-FR" altLang="en-US" sz="700" noProof="0"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?</a:t>
                      </a:r>
                    </a:p>
                  </a:txBody>
                  <a:tcPr marL="84406" marR="84406" marT="34288" marB="3428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119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Présent à l‘admission</a:t>
                      </a:r>
                      <a:endParaRPr kumimoji="0" lang="fr-FR" sz="7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34288" marB="34288" anchor="b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r-FR" altLang="en-US" sz="700" noProof="0"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Oui   </a:t>
                      </a:r>
                      <a:r>
                        <a:rPr lang="fr-FR" altLang="en-US" sz="700" noProof="0"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Non</a:t>
                      </a:r>
                    </a:p>
                  </a:txBody>
                  <a:tcPr marL="84406" marR="84406" marT="34288" marB="3428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r-FR" altLang="en-US" sz="700" noProof="0"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Oui   </a:t>
                      </a:r>
                      <a:r>
                        <a:rPr lang="fr-FR" altLang="en-US" sz="700" noProof="0"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Non</a:t>
                      </a:r>
                    </a:p>
                  </a:txBody>
                  <a:tcPr marL="84406" marR="84406" marT="34288" marB="3428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34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Début de l‘IAS  </a:t>
                      </a:r>
                      <a:r>
                        <a:rPr kumimoji="0" lang="fr-FR" sz="700" b="1" i="0" u="none" strike="noStrike" cap="none" normalizeH="0" baseline="3000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(4)</a:t>
                      </a:r>
                    </a:p>
                  </a:txBody>
                  <a:tcPr marL="84406" marR="84406" marT="34288" marB="34288" anchor="b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      /         /            (jj/mm/aaaa)</a:t>
                      </a:r>
                    </a:p>
                  </a:txBody>
                  <a:tcPr marL="84406" marR="84406" marT="34288" marB="3428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      /         /            (jj/mm/aaaa)</a:t>
                      </a:r>
                    </a:p>
                  </a:txBody>
                  <a:tcPr marL="84406" marR="84406" marT="34288" marB="3428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3376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Attribution</a:t>
                      </a:r>
                      <a:endParaRPr kumimoji="0" lang="fr-FR" sz="7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34288" marB="34288" anchor="ctr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/>
                        <a:buChar char="¨"/>
                        <a:tabLst/>
                        <a:defRPr/>
                      </a:pPr>
                      <a:r>
                        <a:rPr kumimoji="0" lang="fr-FR" sz="7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 Cet hôpital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/>
                        <a:buChar char="¨"/>
                        <a:tabLst/>
                        <a:defRPr/>
                      </a:pPr>
                      <a:r>
                        <a:rPr kumimoji="0" lang="fr-FR" sz="7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 Autre hôpital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/>
                        <a:buChar char="¨"/>
                        <a:tabLst/>
                        <a:defRPr/>
                      </a:pPr>
                      <a:r>
                        <a:rPr kumimoji="0" lang="fr-FR" sz="7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 ?</a:t>
                      </a:r>
                    </a:p>
                  </a:txBody>
                  <a:tcPr marL="84406" marR="84406" marT="34288" marB="3428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/>
                        <a:buChar char="¨"/>
                        <a:tabLst/>
                        <a:defRPr/>
                      </a:pP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 Cet hôpital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/>
                        <a:buChar char="¨"/>
                        <a:tabLst/>
                        <a:defRPr/>
                      </a:pP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 Autre hôpital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/>
                        <a:buChar char="¨"/>
                        <a:tabLst/>
                        <a:defRPr/>
                      </a:pP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 ?</a:t>
                      </a:r>
                      <a:endParaRPr kumimoji="0" lang="fr-FR" sz="15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34288" marB="3428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035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IAS associée à ce service</a:t>
                      </a:r>
                      <a:endParaRPr kumimoji="0" lang="fr-FR" sz="7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34288" marB="34288" anchor="b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r-FR" altLang="en-US" sz="700" noProof="0"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Oui   </a:t>
                      </a:r>
                      <a:r>
                        <a:rPr lang="fr-FR" altLang="en-US" sz="700" noProof="0"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Non  </a:t>
                      </a:r>
                      <a:r>
                        <a:rPr lang="fr-FR" altLang="en-US" sz="700" noProof="0"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?</a:t>
                      </a:r>
                    </a:p>
                  </a:txBody>
                  <a:tcPr marL="84406" marR="84406" marT="34288" marB="3428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r-FR" altLang="en-US" sz="700" noProof="0"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Oui   </a:t>
                      </a:r>
                      <a:r>
                        <a:rPr lang="fr-FR" altLang="en-US" sz="700" noProof="0"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Non  </a:t>
                      </a:r>
                      <a:r>
                        <a:rPr lang="fr-FR" altLang="en-US" sz="700" noProof="0"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?</a:t>
                      </a:r>
                    </a:p>
                  </a:txBody>
                  <a:tcPr marL="84406" marR="84406" marT="34288" marB="3428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884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Si BSI: Source </a:t>
                      </a:r>
                      <a:r>
                        <a:rPr kumimoji="0" lang="fr-FR" sz="700" b="1" i="0" u="none" strike="noStrike" cap="none" normalizeH="0" baseline="3000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(5)</a:t>
                      </a:r>
                    </a:p>
                  </a:txBody>
                  <a:tcPr marL="84406" marR="84406" marT="34288" marB="34288" anchor="b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  <a:endParaRPr kumimoji="0" lang="fr-FR" sz="15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34288" marB="3428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  <a:endParaRPr kumimoji="0" lang="fr-FR" sz="15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34288" marB="3428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0176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34288" marB="34288" anchor="b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Code MO</a:t>
                      </a:r>
                    </a:p>
                  </a:txBody>
                  <a:tcPr marL="84406" marR="84406" marT="34288" marB="3428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Résistance </a:t>
                      </a:r>
                      <a:endParaRPr kumimoji="0" lang="fr-FR" sz="700" b="0" i="0" u="none" strike="noStrike" cap="none" normalizeH="0" baseline="3000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34288" marB="3428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fr-FR" sz="700" noProof="0">
                          <a:solidFill>
                            <a:schemeClr val="tx1"/>
                          </a:solidFill>
                          <a:latin typeface="Calibri Light" pitchFamily="34" charset="0"/>
                        </a:rPr>
                        <a:t>PDR</a:t>
                      </a:r>
                    </a:p>
                  </a:txBody>
                  <a:tcPr marL="84406" marR="84406" marT="34288" marB="3428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Code MO</a:t>
                      </a:r>
                    </a:p>
                  </a:txBody>
                  <a:tcPr marL="84406" marR="84406" marT="34288" marB="3428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Résistance </a:t>
                      </a:r>
                      <a:endParaRPr kumimoji="0" lang="fr-FR" sz="700" b="0" i="0" u="none" strike="noStrike" cap="none" normalizeH="0" baseline="3000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34288" marB="3428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noProof="0">
                          <a:solidFill>
                            <a:schemeClr val="tx1"/>
                          </a:solidFill>
                          <a:latin typeface="Calibri Light" pitchFamily="34" charset="0"/>
                        </a:rPr>
                        <a:t>PDR</a:t>
                      </a:r>
                    </a:p>
                  </a:txBody>
                  <a:tcPr marL="84406" marR="84406" marT="34288" marB="3428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32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AB </a:t>
                      </a:r>
                      <a:r>
                        <a:rPr kumimoji="0" lang="fr-FR" sz="700" b="0" i="0" u="none" strike="noStrike" cap="none" normalizeH="0" baseline="3000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(6)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SIR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AB </a:t>
                      </a:r>
                      <a:r>
                        <a:rPr kumimoji="0" lang="fr-FR" sz="700" b="0" i="0" u="none" strike="noStrike" cap="none" normalizeH="0" baseline="3000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(6)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SIR</a:t>
                      </a:r>
                    </a:p>
                  </a:txBody>
                  <a:tcPr marL="0" marR="0" marT="0" marB="0" anchor="ctr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251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Microorganisme 1</a:t>
                      </a:r>
                      <a:endParaRPr kumimoji="0" lang="fr-FR" sz="7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42203" marR="42203" marT="34291" marB="34291" anchor="ctr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  <a:endParaRPr kumimoji="0" lang="fr-FR" sz="15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  <a:endParaRPr kumimoji="0" lang="fr-FR" sz="15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2251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2251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Microorganisme 2</a:t>
                      </a:r>
                      <a:endParaRPr kumimoji="0" lang="fr-FR" sz="7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42203" marR="42203" marT="34291" marB="34291" anchor="ctr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  <a:endParaRPr kumimoji="0" lang="fr-FR" sz="15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  <a:endParaRPr kumimoji="0" lang="fr-FR" sz="15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2251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2251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Microorganisme 3</a:t>
                      </a:r>
                      <a:endParaRPr kumimoji="0" lang="fr-FR" sz="7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42203" marR="42203" marT="34291" marB="34291" anchor="ctr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  <a:endParaRPr kumimoji="0" lang="fr-FR" sz="15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  <a:endParaRPr kumimoji="0" lang="fr-FR" sz="15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2251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6235" name="Rectangle 172"/>
          <p:cNvSpPr>
            <a:spLocks noChangeArrowheads="1"/>
          </p:cNvSpPr>
          <p:nvPr/>
        </p:nvSpPr>
        <p:spPr bwMode="auto">
          <a:xfrm>
            <a:off x="184646" y="1214758"/>
            <a:ext cx="3811293" cy="4159291"/>
          </a:xfrm>
          <a:prstGeom prst="rect">
            <a:avLst/>
          </a:prstGeom>
          <a:noFill/>
          <a:ln w="28575">
            <a:solidFill>
              <a:srgbClr val="3399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77925" tIns="38963" rIns="77925" bIns="38963">
            <a:spAutoFit/>
          </a:bodyPr>
          <a:lstStyle>
            <a:lvl1pPr defTabSz="652463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52463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52463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52463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52463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652463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Code de l‘établissement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[__</a:t>
            </a:r>
            <a:r>
              <a:rPr kumimoji="0" lang="fr-FR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FR07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_______] </a:t>
            </a:r>
            <a:r>
              <a:rPr kumimoji="0" lang="fr-FR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Code du service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 [___</a:t>
            </a:r>
            <a:r>
              <a:rPr kumimoji="0" lang="fr-FR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Z25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_______] </a:t>
            </a:r>
          </a:p>
          <a:p>
            <a:pPr marL="0" marR="0" lvl="0" indent="0" algn="l" defTabSz="652463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Date de l‘enquête :   </a:t>
            </a:r>
            <a:r>
              <a:rPr kumimoji="0" lang="fr-FR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28</a:t>
            </a:r>
            <a:r>
              <a:rPr kumimoji="0" lang="fr-FR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  /  </a:t>
            </a:r>
            <a:r>
              <a:rPr kumimoji="0" lang="fr-FR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11</a:t>
            </a:r>
            <a:r>
              <a:rPr kumimoji="0" lang="fr-FR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 /  </a:t>
            </a:r>
            <a:r>
              <a:rPr kumimoji="0" lang="fr-FR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2016</a:t>
            </a:r>
            <a:r>
              <a:rPr kumimoji="0" lang="fr-FR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  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kumimoji="0" lang="fr-FR" altLang="en-US" sz="9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jj</a:t>
            </a:r>
            <a:r>
              <a:rPr kumimoji="0" lang="fr-FR" altLang="en-US" sz="9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/mm/</a:t>
            </a:r>
            <a:r>
              <a:rPr kumimoji="0" lang="fr-FR" altLang="en-US" sz="9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aaaa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)</a:t>
            </a:r>
          </a:p>
          <a:p>
            <a:pPr marL="0" marR="0" lvl="0" indent="0" algn="l" defTabSz="652463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Code patient  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[___</a:t>
            </a:r>
            <a:r>
              <a:rPr kumimoji="0" lang="fr-FR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24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______________________________]</a:t>
            </a:r>
          </a:p>
          <a:p>
            <a:pPr marL="0" marR="0" lvl="0" indent="0" algn="l" defTabSz="652463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Age 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(ans) : [____] ans ;   Age &lt; 2 ans : [_____] mois</a:t>
            </a:r>
          </a:p>
          <a:p>
            <a:pPr marL="0" marR="0" lvl="0" indent="0" algn="l" defTabSz="652463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Genre : 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itchFamily="2" charset="2"/>
              </a:rPr>
              <a:t> M  </a:t>
            </a:r>
            <a:r>
              <a:rPr kumimoji="0" lang="fr-FR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itchFamily="2" charset="2"/>
              </a:rPr>
              <a:t>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itchFamily="2" charset="2"/>
              </a:rPr>
              <a:t>  F</a:t>
            </a:r>
            <a:endParaRPr kumimoji="0" lang="fr-FR" alt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652463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Date d‘admission :  __  / ___  /  _____   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kumimoji="0" lang="fr-FR" altLang="en-US" sz="9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jj</a:t>
            </a:r>
            <a:r>
              <a:rPr kumimoji="0" lang="fr-FR" altLang="en-US" sz="9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/mm/</a:t>
            </a:r>
            <a:r>
              <a:rPr kumimoji="0" lang="fr-FR" altLang="en-US" sz="9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aaaa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)</a:t>
            </a:r>
          </a:p>
          <a:p>
            <a:pPr marL="0" marR="0" lvl="0" indent="0" algn="l" defTabSz="652463" rtl="0" eaLnBrk="1" fontAlgn="auto" latinLnBrk="0" hangingPunct="1">
              <a:lnSpc>
                <a:spcPct val="100000"/>
              </a:lnSpc>
              <a:spcBef>
                <a:spcPts val="767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Spécialité du patient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 [___________]			</a:t>
            </a:r>
          </a:p>
          <a:p>
            <a:pPr marL="0" marR="0" lvl="0" indent="0" algn="l" defTabSz="652463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Intervention chirurgicale depuis l‘admission :  </a:t>
            </a:r>
          </a:p>
          <a:p>
            <a:pPr marL="0" marR="0" lvl="0" indent="0" algn="l" defTabSz="652463" rtl="0" eaLnBrk="1" fontAlgn="auto" latinLnBrk="0" hangingPunct="1">
              <a:lnSpc>
                <a:spcPct val="100000"/>
              </a:lnSpc>
              <a:spcBef>
                <a:spcPts val="25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itchFamily="2" charset="2"/>
              </a:rPr>
              <a:t> Non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	</a:t>
            </a:r>
            <a:r>
              <a:rPr kumimoji="0" lang="fr-FR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itchFamily="2" charset="2"/>
              </a:rPr>
              <a:t> 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itchFamily="2" charset="2"/>
              </a:rPr>
              <a:t> Intervention mini-invasive/non NHSN	</a:t>
            </a:r>
            <a:r>
              <a:rPr kumimoji="0" lang="fr-FR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itchFamily="2" charset="2"/>
              </a:rPr>
              <a:t>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itchFamily="2" charset="2"/>
              </a:rPr>
              <a:t> Pas d‘information</a:t>
            </a:r>
            <a:endParaRPr kumimoji="0" lang="fr-F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652463" rtl="0" eaLnBrk="1" fontAlgn="auto" latinLnBrk="0" hangingPunct="1">
              <a:lnSpc>
                <a:spcPct val="100000"/>
              </a:lnSpc>
              <a:spcBef>
                <a:spcPts val="25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itchFamily="2" charset="2"/>
              </a:rPr>
              <a:t>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itchFamily="2" charset="2"/>
              </a:rPr>
              <a:t> Intervention NHSN →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[__________] 	</a:t>
            </a:r>
          </a:p>
          <a:p>
            <a:pPr marL="0" marR="0" lvl="0" indent="0" algn="l" defTabSz="652463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9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McCabe</a:t>
            </a:r>
            <a:r>
              <a:rPr kumimoji="0" lang="fr-FR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 score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:  	</a:t>
            </a:r>
          </a:p>
          <a:p>
            <a:pPr marL="0" marR="0" lvl="0" indent="0" algn="l" defTabSz="652463" rtl="0" eaLnBrk="1" fontAlgn="auto" latinLnBrk="0" hangingPunct="1">
              <a:lnSpc>
                <a:spcPct val="100000"/>
              </a:lnSpc>
              <a:spcBef>
                <a:spcPts val="25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itchFamily="2" charset="2"/>
              </a:rPr>
              <a:t></a:t>
            </a:r>
            <a:r>
              <a:rPr kumimoji="0" lang="fr-FR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Pathologie non-fatale </a:t>
            </a:r>
            <a:r>
              <a:rPr kumimoji="0" lang="fr-FR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itchFamily="2" charset="2"/>
              </a:rPr>
              <a:t>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kumimoji="0" lang="fr-FR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Pathologie avec évolution fatale dans 5 ans </a:t>
            </a:r>
            <a:endParaRPr kumimoji="0" lang="fr-FR" alt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652463" rtl="0" eaLnBrk="1" fontAlgn="auto" latinLnBrk="0" hangingPunct="1">
              <a:lnSpc>
                <a:spcPct val="100000"/>
              </a:lnSpc>
              <a:spcBef>
                <a:spcPts val="25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itchFamily="2" charset="2"/>
              </a:rPr>
              <a:t>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kumimoji="0" lang="fr-FR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Pathologie avec évolution fatale dans 12mois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kumimoji="0" lang="fr-FR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itchFamily="2" charset="2"/>
              </a:rPr>
              <a:t>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 Pas d‘information</a:t>
            </a:r>
          </a:p>
          <a:p>
            <a:pPr marL="0" marR="0" lvl="0" indent="0" algn="l" defTabSz="652463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Nouveau-né, Poids de naissance : 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[______] grammes</a:t>
            </a:r>
          </a:p>
          <a:p>
            <a:pPr marL="0" marR="0" lvl="0" indent="0" algn="l" defTabSz="652463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Cathéter central :                                                                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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 Non 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itchFamily="2" charset="2"/>
              </a:rPr>
              <a:t> 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Oui 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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 ?</a:t>
            </a:r>
          </a:p>
          <a:p>
            <a:pPr marL="0" marR="0" lvl="0" indent="0" algn="l" defTabSz="652463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2420938" algn="l"/>
              </a:tabLst>
              <a:defRPr/>
            </a:pPr>
            <a:r>
              <a:rPr kumimoji="0" lang="fr-FR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Cathéter périphérique : 	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itchFamily="2" charset="2"/>
              </a:rPr>
              <a:t> 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Non 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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 Oui 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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 ?</a:t>
            </a:r>
          </a:p>
          <a:p>
            <a:pPr marL="0" marR="0" lvl="0" indent="0" algn="l" defTabSz="652463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2420938" algn="l"/>
              </a:tabLst>
              <a:defRPr/>
            </a:pPr>
            <a:r>
              <a:rPr kumimoji="0" lang="fr-FR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Sonde urinaire 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:    	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itchFamily="2" charset="2"/>
              </a:rPr>
              <a:t> 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Non 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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 Oui 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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 ?</a:t>
            </a:r>
          </a:p>
          <a:p>
            <a:pPr marL="0" marR="0" lvl="0" indent="0" algn="l" defTabSz="652463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2420938" algn="l"/>
              </a:tabLst>
              <a:defRPr/>
            </a:pPr>
            <a:r>
              <a:rPr kumimoji="0" lang="fr-FR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Ventilation (intubé) :	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itchFamily="2" charset="2"/>
              </a:rPr>
              <a:t> 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Non 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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 Oui 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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 ?</a:t>
            </a:r>
          </a:p>
          <a:p>
            <a:pPr marL="0" marR="0" lvl="0" indent="0" algn="l" defTabSz="652463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2420938" algn="l"/>
              </a:tabLst>
              <a:defRPr/>
            </a:pP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Le patient reçoit des </a:t>
            </a:r>
            <a:r>
              <a:rPr kumimoji="0" lang="fr-FR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antimicrobiens </a:t>
            </a:r>
            <a:r>
              <a:rPr kumimoji="0" lang="fr-FR" altLang="en-US" sz="9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(1)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:                         	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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 Non 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itchFamily="2" charset="2"/>
              </a:rPr>
              <a:t>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 Oui</a:t>
            </a:r>
            <a:endParaRPr kumimoji="0" lang="fr-FR" alt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652463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Le patient a une </a:t>
            </a:r>
            <a:r>
              <a:rPr kumimoji="0" lang="fr-FR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infection associée aux soins (IAS)</a:t>
            </a:r>
            <a:r>
              <a:rPr kumimoji="0" lang="fr-FR" altLang="en-US" sz="9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(2)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:  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itchFamily="2" charset="2"/>
              </a:rPr>
              <a:t> 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Non 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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 Oui</a:t>
            </a:r>
            <a:endParaRPr kumimoji="0" lang="fr-FR" alt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239" name="Rectangle 925"/>
          <p:cNvSpPr>
            <a:spLocks noChangeArrowheads="1"/>
          </p:cNvSpPr>
          <p:nvPr/>
        </p:nvSpPr>
        <p:spPr bwMode="auto">
          <a:xfrm>
            <a:off x="179512" y="5373221"/>
            <a:ext cx="4032448" cy="555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7925" tIns="38963" rIns="77925" bIns="38963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(1) Le jour de l‘enquête; exception :  prophylaxie chirurgicale → 24h avant 08:00 du jour de l‘enquête – si oui : remplir la section « antimicrobien » ; si &gt; 3 antimicrobiens sont appliques, rajouter une formulaire supplémentaire; (2) [Début de l’infection ≥ jour 3 OU critères applicables pour infections du site chirurgical (intervention chirurgicale dans les derniers 30/90 jours) OU sortie de l’hôpital mais réadmission &lt; 48h OU infection à </a:t>
            </a:r>
            <a:r>
              <a:rPr kumimoji="0" lang="fr-FR" altLang="en-US" sz="5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C. difficile </a:t>
            </a:r>
            <a:r>
              <a:rPr kumimoji="0" lang="fr-FR" altLang="en-US" sz="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après une sortie &lt; 28 jours OU début &lt;j3 après procédure/dispositif invasifs  à J1 ou J2] ET [les critères d’une IAS sont requis  le jour de l’enquête OU un traitement pour une IAS au jour de l’enquête est installé (après avoir rempli les critères d’une IAS avant)] – si oui : remplir la section « infection associée aux soins » ; si &gt; 2 IAS, rajouter une formulaire supplémentaire</a:t>
            </a:r>
            <a:r>
              <a:rPr kumimoji="0" lang="fr-FR" altLang="en-US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3" name="Rectangle 924"/>
          <p:cNvSpPr>
            <a:spLocks noChangeArrowheads="1"/>
          </p:cNvSpPr>
          <p:nvPr/>
        </p:nvSpPr>
        <p:spPr bwMode="auto">
          <a:xfrm>
            <a:off x="4239656" y="5805264"/>
            <a:ext cx="4904344" cy="309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7925" tIns="38963" rIns="77925" bIns="38963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(3) Dispositif pertinent avant l’IAS (tube </a:t>
            </a:r>
            <a:r>
              <a:rPr kumimoji="0" lang="fr-FR" altLang="en-US" sz="5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endo</a:t>
            </a:r>
            <a:r>
              <a:rPr kumimoji="0" lang="fr-FR" altLang="en-US" sz="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-trachéal pour PN1-PN5, CVC/CVP pour </a:t>
            </a:r>
            <a:r>
              <a:rPr kumimoji="0" lang="fr-FR" altLang="en-US" sz="5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sepsis</a:t>
            </a:r>
            <a:r>
              <a:rPr kumimoji="0" lang="fr-FR" altLang="en-US" sz="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 [BSI, NEO-LCBI, NEO-CNSB], sonde urinaire pour UTI-A et UTI-B; (4) Si l‘infection n‘est pas présente à l‘admission; (5) C-CVC, C-PVC, S-PUL, S-UTI, S-DIG, S-SSI, S-SST, S-OTH, UO, UNK; (6) AB: </a:t>
            </a:r>
            <a:r>
              <a:rPr kumimoji="0" lang="fr-FR" altLang="en-US" sz="5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S. aureus</a:t>
            </a:r>
            <a:r>
              <a:rPr kumimoji="0" lang="fr-FR" altLang="en-US" sz="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: OXA+ GLY; </a:t>
            </a:r>
            <a:r>
              <a:rPr kumimoji="0" lang="fr-FR" altLang="en-US" sz="5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Enterococcus</a:t>
            </a:r>
            <a:r>
              <a:rPr kumimoji="0" lang="fr-FR" altLang="en-US" sz="5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fr-FR" altLang="en-US" sz="5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sp</a:t>
            </a:r>
            <a:r>
              <a:rPr kumimoji="0" lang="fr-FR" altLang="en-US" sz="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.: GLY; </a:t>
            </a:r>
            <a:r>
              <a:rPr kumimoji="0" lang="fr-FR" altLang="en-US" sz="5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Enterobacteriaceae</a:t>
            </a:r>
            <a:r>
              <a:rPr kumimoji="0" lang="fr-FR" altLang="en-US" sz="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: C3G + CAR; </a:t>
            </a:r>
            <a:r>
              <a:rPr kumimoji="0" lang="fr-FR" altLang="en-US" sz="5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P. </a:t>
            </a:r>
            <a:r>
              <a:rPr kumimoji="0" lang="fr-FR" altLang="en-US" sz="5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aeruginosa</a:t>
            </a:r>
            <a:r>
              <a:rPr kumimoji="0" lang="fr-FR" altLang="en-US" sz="5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fr-FR" altLang="en-US" sz="5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und</a:t>
            </a:r>
            <a:r>
              <a:rPr kumimoji="0" lang="fr-FR" altLang="en-US" sz="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fr-FR" altLang="en-US" sz="5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Acinetobacter</a:t>
            </a:r>
            <a:r>
              <a:rPr kumimoji="0" lang="fr-FR" altLang="en-US" sz="5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fr-FR" altLang="en-US" sz="5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sp</a:t>
            </a:r>
            <a:r>
              <a:rPr kumimoji="0" lang="fr-FR" altLang="en-US" sz="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.: CAR; SIR: S=sensible, I=intermédiaire, R=résistant, U=?; PDR: résistant contre tous les antibiotiques: N = Non, P = potentiellement, C=confirmé, U=?</a:t>
            </a:r>
          </a:p>
        </p:txBody>
      </p:sp>
      <p:graphicFrame>
        <p:nvGraphicFramePr>
          <p:cNvPr id="18" name="Group 975"/>
          <p:cNvGraphicFramePr>
            <a:graphicFrameLocks noGrp="1"/>
          </p:cNvGraphicFramePr>
          <p:nvPr/>
        </p:nvGraphicFramePr>
        <p:xfrm>
          <a:off x="4355978" y="1214907"/>
          <a:ext cx="4610319" cy="1133973"/>
        </p:xfrm>
        <a:graphic>
          <a:graphicData uri="http://schemas.openxmlformats.org/drawingml/2006/table">
            <a:tbl>
              <a:tblPr/>
              <a:tblGrid>
                <a:gridCol w="7580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52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78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93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59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31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36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6238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525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1423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14499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Antimicrobien (AM) 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(Substance)</a:t>
                      </a:r>
                    </a:p>
                  </a:txBody>
                  <a:tcPr marL="84406" marR="84406" marT="34307" marB="34307" anchor="ctr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voie</a:t>
                      </a:r>
                    </a:p>
                  </a:txBody>
                  <a:tcPr marL="83077" marR="83077" marT="35119" marB="35119" vert="vert27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Indication</a:t>
                      </a:r>
                    </a:p>
                  </a:txBody>
                  <a:tcPr marL="83077" marR="83077" marT="35119" marB="35119" vert="vert27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Diagnostic</a:t>
                      </a:r>
                    </a:p>
                  </a:txBody>
                  <a:tcPr marL="83077" marR="83077" marT="35119" marB="35119" vert="vert27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Indication documentée</a:t>
                      </a:r>
                      <a:endParaRPr kumimoji="0" lang="fr-FR" sz="7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3077" marR="83077" marT="35119" marB="35119" vert="vert27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Date début de l‘antimicrobien</a:t>
                      </a:r>
                    </a:p>
                  </a:txBody>
                  <a:tcPr marL="83077" marR="83077" marT="35119" marB="35119" vert="vert27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Changement de l‘AM (raison)</a:t>
                      </a:r>
                    </a:p>
                  </a:txBody>
                  <a:tcPr marL="83077" marR="83077" marT="35119" marB="35119" vert="vert27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Si changement: Date du début 1° AM</a:t>
                      </a:r>
                    </a:p>
                  </a:txBody>
                  <a:tcPr marL="83077" marR="83077" marT="35119" marB="35119" vert="vert27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Dose par jour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24" marB="46824"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0187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43" marB="457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24" marB="46824"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24" marB="46824"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24" marB="46824"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24" marB="46824" vert="eaVert" anchor="ctr" horzOverflow="overflow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Applications (par jour)</a:t>
                      </a:r>
                    </a:p>
                  </a:txBody>
                  <a:tcPr marL="83077" marR="83077" marT="35119" marB="35119" vert="vert27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Dose individuelle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mg/g/IU</a:t>
                      </a:r>
                    </a:p>
                  </a:txBody>
                  <a:tcPr marL="83077" marR="83077" marT="35119" marB="35119" vert="vert27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438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34307" marB="34307" anchor="b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34307" marB="343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84406" marR="84406" marT="34307" marB="343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84406" marR="84406" marT="34307" marB="343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84406" marR="84406" marT="34307" marB="343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/       /</a:t>
                      </a:r>
                    </a:p>
                  </a:txBody>
                  <a:tcPr marL="33231" marR="33231" marT="13500" marB="135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7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33231" marR="33231" marT="13500" marB="135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/       /</a:t>
                      </a:r>
                    </a:p>
                  </a:txBody>
                  <a:tcPr marL="33231" marR="33231" marT="13500" marB="135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33231" marR="33231" marT="27000" marB="270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34307" marB="343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34307" marB="343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24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34307" marB="34307" anchor="b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4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34307" marB="343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4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34307" marB="343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4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34307" marB="343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4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34307" marB="343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/       /</a:t>
                      </a:r>
                    </a:p>
                  </a:txBody>
                  <a:tcPr marL="33231" marR="33231" marT="13500" marB="135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7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33231" marR="33231" marT="13500" marB="135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/       /</a:t>
                      </a:r>
                    </a:p>
                  </a:txBody>
                  <a:tcPr marL="33231" marR="33231" marT="13500" marB="135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34307" marB="343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34307" marB="343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34307" marB="343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244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  <a:endParaRPr kumimoji="0" lang="fr-FR" sz="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34307" marB="34307" anchor="b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4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84406" marR="84406" marT="34307" marB="343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4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84406" marR="84406" marT="34307" marB="343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4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84406" marR="84406" marT="34307" marB="343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4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84406" marR="84406" marT="34307" marB="343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/       /</a:t>
                      </a:r>
                    </a:p>
                  </a:txBody>
                  <a:tcPr marL="33231" marR="33231" marT="13500" marB="135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7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33231" marR="33231" marT="13500" marB="135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/       /</a:t>
                      </a:r>
                    </a:p>
                  </a:txBody>
                  <a:tcPr marL="33231" marR="33231" marT="13500" marB="135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4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34307" marB="343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4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34307" marB="343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34307" marB="343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9" name="Rectangle 355"/>
          <p:cNvSpPr>
            <a:spLocks noChangeArrowheads="1"/>
          </p:cNvSpPr>
          <p:nvPr/>
        </p:nvSpPr>
        <p:spPr bwMode="auto">
          <a:xfrm>
            <a:off x="4283968" y="2348880"/>
            <a:ext cx="4719294" cy="463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7925" tIns="38963" rIns="77925" bIns="38963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Voie</a:t>
            </a:r>
            <a:r>
              <a:rPr kumimoji="0" lang="fr-FR" altLang="en-US" sz="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: P: parentérale, O: orale, R: rectale, I: inhalée;  </a:t>
            </a:r>
            <a:r>
              <a:rPr kumimoji="0" lang="fr-FR" altLang="en-US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Indication</a:t>
            </a:r>
            <a:r>
              <a:rPr kumimoji="0" lang="fr-FR" altLang="en-US" sz="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: infection communautaire (CI), infection acquise à un service de soins de longue durée (LI), infection associée aux soins aigus (HI); prophylaxie chirurgicale : SP1: dose simple, SP2: pendant 1 jour, SP3: &gt; 1 jour ; MP: prophylaxie médicale; O: autre indication ; UI: ?; </a:t>
            </a:r>
            <a:r>
              <a:rPr kumimoji="0" lang="fr-FR" altLang="en-US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Diagnostic</a:t>
            </a:r>
            <a:r>
              <a:rPr kumimoji="0" lang="fr-FR" altLang="en-US" sz="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: voir liste ; </a:t>
            </a:r>
            <a:r>
              <a:rPr kumimoji="0" lang="fr-FR" altLang="en-US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Indication documentée </a:t>
            </a:r>
            <a:r>
              <a:rPr kumimoji="0" lang="fr-FR" altLang="en-US" sz="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(dans le dossier du patient) : Oui/Non ; </a:t>
            </a:r>
            <a:r>
              <a:rPr kumimoji="0" lang="fr-FR" altLang="en-US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Changement de l’AM (+ cause): </a:t>
            </a:r>
            <a:r>
              <a:rPr kumimoji="0" lang="fr-FR" altLang="en-US" sz="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N = pas de changement ; E = escalade; D = </a:t>
            </a:r>
            <a:r>
              <a:rPr kumimoji="0" lang="fr-FR" altLang="en-US" sz="5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descalade</a:t>
            </a:r>
            <a:r>
              <a:rPr kumimoji="0" lang="fr-FR" altLang="en-US" sz="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; S = changement iv-oral; A = effet indésirable; OU = autre cause; U = ?; </a:t>
            </a:r>
            <a:r>
              <a:rPr kumimoji="0" lang="fr-FR" altLang="en-US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Si changement : Date du début 1° AM : </a:t>
            </a:r>
            <a:r>
              <a:rPr kumimoji="0" lang="fr-FR" altLang="en-US" sz="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concerne le 1° antimicrobien pour la même indication; </a:t>
            </a:r>
            <a:r>
              <a:rPr kumimoji="0" lang="fr-FR" altLang="en-US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Dose par jour :</a:t>
            </a:r>
            <a:r>
              <a:rPr kumimoji="0" lang="fr-FR" altLang="en-US" sz="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 ex. 3 x 1 g; g = gramme, mg = milligramme, IU = unités internationales</a:t>
            </a:r>
          </a:p>
        </p:txBody>
      </p:sp>
      <p:sp>
        <p:nvSpPr>
          <p:cNvPr id="43" name="Forme libre 42"/>
          <p:cNvSpPr/>
          <p:nvPr/>
        </p:nvSpPr>
        <p:spPr>
          <a:xfrm>
            <a:off x="3347871" y="1916833"/>
            <a:ext cx="891791" cy="3096344"/>
          </a:xfrm>
          <a:custGeom>
            <a:avLst/>
            <a:gdLst>
              <a:gd name="connsiteX0" fmla="*/ 0 w 844061"/>
              <a:gd name="connsiteY0" fmla="*/ 3055815 h 3055815"/>
              <a:gd name="connsiteX1" fmla="*/ 695569 w 844061"/>
              <a:gd name="connsiteY1" fmla="*/ 3055815 h 3055815"/>
              <a:gd name="connsiteX2" fmla="*/ 687754 w 844061"/>
              <a:gd name="connsiteY2" fmla="*/ 0 h 3055815"/>
              <a:gd name="connsiteX3" fmla="*/ 844061 w 844061"/>
              <a:gd name="connsiteY3" fmla="*/ 0 h 3055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4061" h="3055815">
                <a:moveTo>
                  <a:pt x="0" y="3055815"/>
                </a:moveTo>
                <a:lnTo>
                  <a:pt x="695569" y="3055815"/>
                </a:lnTo>
                <a:lnTo>
                  <a:pt x="687754" y="0"/>
                </a:lnTo>
                <a:lnTo>
                  <a:pt x="844061" y="0"/>
                </a:lnTo>
              </a:path>
            </a:pathLst>
          </a:custGeom>
          <a:ln w="19050">
            <a:solidFill>
              <a:srgbClr val="339966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7925" tIns="38963" rIns="77925" bIns="38963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H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5" name="Forme libre 44"/>
          <p:cNvSpPr/>
          <p:nvPr/>
        </p:nvSpPr>
        <p:spPr>
          <a:xfrm>
            <a:off x="3347865" y="3104966"/>
            <a:ext cx="958262" cy="2124236"/>
          </a:xfrm>
          <a:custGeom>
            <a:avLst/>
            <a:gdLst>
              <a:gd name="connsiteX0" fmla="*/ 0 w 851877"/>
              <a:gd name="connsiteY0" fmla="*/ 1578707 h 1578707"/>
              <a:gd name="connsiteX1" fmla="*/ 726831 w 851877"/>
              <a:gd name="connsiteY1" fmla="*/ 1578707 h 1578707"/>
              <a:gd name="connsiteX2" fmla="*/ 726831 w 851877"/>
              <a:gd name="connsiteY2" fmla="*/ 0 h 1578707"/>
              <a:gd name="connsiteX3" fmla="*/ 851877 w 851877"/>
              <a:gd name="connsiteY3" fmla="*/ 0 h 1578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51877" h="1578707">
                <a:moveTo>
                  <a:pt x="0" y="1578707"/>
                </a:moveTo>
                <a:lnTo>
                  <a:pt x="726831" y="1578707"/>
                </a:lnTo>
                <a:lnTo>
                  <a:pt x="726831" y="0"/>
                </a:lnTo>
                <a:lnTo>
                  <a:pt x="851877" y="0"/>
                </a:lnTo>
              </a:path>
            </a:pathLst>
          </a:custGeom>
          <a:ln w="19050">
            <a:solidFill>
              <a:srgbClr val="339966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7925" tIns="38963" rIns="77925" bIns="38963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H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7" name="Rectangle 5"/>
          <p:cNvSpPr>
            <a:spLocks noChangeArrowheads="1"/>
          </p:cNvSpPr>
          <p:nvPr/>
        </p:nvSpPr>
        <p:spPr bwMode="auto">
          <a:xfrm>
            <a:off x="185051" y="901435"/>
            <a:ext cx="8773898" cy="324908"/>
          </a:xfrm>
          <a:prstGeom prst="rect">
            <a:avLst/>
          </a:prstGeom>
          <a:solidFill>
            <a:srgbClr val="CCFFCC">
              <a:alpha val="5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7925" tIns="38963" rIns="77925" bIns="38963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339966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                </a:t>
            </a:r>
            <a:r>
              <a:rPr kumimoji="0" lang="fr-FR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339966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Formulaire P – Patient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555812" y="1997520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</a:t>
            </a:r>
            <a:endParaRPr kumimoji="0" lang="fr-CH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79512" y="3001720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</a:t>
            </a:r>
            <a:endParaRPr kumimoji="0" lang="fr-CH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192960" y="3415425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</a:t>
            </a:r>
            <a:endParaRPr kumimoji="0" lang="fr-CH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2930198" y="4030004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</a:t>
            </a:r>
            <a:endParaRPr kumimoji="0" lang="fr-CH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2601822" y="4226283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</a:t>
            </a:r>
            <a:endParaRPr kumimoji="0" lang="fr-CH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2942712" y="4437112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</a:t>
            </a:r>
            <a:endParaRPr kumimoji="0" lang="fr-CH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2935988" y="4640115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</a:t>
            </a:r>
            <a:endParaRPr kumimoji="0" lang="fr-CH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2930198" y="4849415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</a:t>
            </a:r>
            <a:endParaRPr kumimoji="0" lang="fr-CH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4353705" y="1803537"/>
            <a:ext cx="77777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Imipèneme</a:t>
            </a:r>
            <a:endParaRPr kumimoji="0" lang="fr-CH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5152659" y="1816705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P</a:t>
            </a:r>
            <a:endParaRPr kumimoji="0" lang="fr-CH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5384283" y="1816705"/>
            <a:ext cx="29687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HI</a:t>
            </a:r>
            <a:endParaRPr kumimoji="0" lang="fr-CH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5704071" y="1850325"/>
            <a:ext cx="365805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5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SST-SSI</a:t>
            </a:r>
            <a:endParaRPr kumimoji="0" lang="fr-CH" sz="5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6112996" y="1816705"/>
            <a:ext cx="2696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O</a:t>
            </a:r>
            <a:endParaRPr kumimoji="0" lang="fr-CH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6399610" y="1816703"/>
            <a:ext cx="69762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9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25 11 2016</a:t>
            </a:r>
            <a:endParaRPr kumimoji="0" lang="fr-CH" sz="9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7036035" y="1806679"/>
            <a:ext cx="26321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D</a:t>
            </a:r>
            <a:endParaRPr kumimoji="0" lang="fr-CH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7911309" y="1806679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4</a:t>
            </a:r>
            <a:endParaRPr kumimoji="0" lang="fr-CH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8270914" y="1806679"/>
            <a:ext cx="38183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500</a:t>
            </a:r>
            <a:endParaRPr kumimoji="0" lang="fr-CH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8674386" y="1806438"/>
            <a:ext cx="34817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mg</a:t>
            </a:r>
            <a:endParaRPr kumimoji="0" lang="fr-CH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765844" y="1799859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75</a:t>
            </a:r>
            <a:endParaRPr kumimoji="0" lang="fr-CH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1059861" y="2231762"/>
            <a:ext cx="9989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03    11    2016  </a:t>
            </a:r>
            <a:endParaRPr kumimoji="0" lang="fr-CH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1314790" y="2457916"/>
            <a:ext cx="53732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9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ICUSUR</a:t>
            </a:r>
            <a:endParaRPr kumimoji="0" lang="fr-CH" sz="9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2922540" y="5065439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</a:t>
            </a:r>
            <a:endParaRPr kumimoji="0" lang="fr-CH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1562091" y="3068960"/>
            <a:ext cx="38664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9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AAA</a:t>
            </a:r>
            <a:endParaRPr kumimoji="0" lang="fr-CH" sz="9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7325969" y="1816703"/>
            <a:ext cx="69762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9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25 11 2016</a:t>
            </a:r>
            <a:endParaRPr kumimoji="0" lang="fr-CH" sz="9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6379452" y="3005634"/>
            <a:ext cx="45877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SSI-O</a:t>
            </a:r>
            <a:endParaRPr kumimoji="0" lang="fr-CH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6024739" y="3126587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</a:t>
            </a:r>
            <a:endParaRPr kumimoji="0" lang="fr-CH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6031317" y="3310216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</a:t>
            </a:r>
            <a:endParaRPr kumimoji="0" lang="fr-CH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5779464" y="3554800"/>
            <a:ext cx="74892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9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25  11  2016</a:t>
            </a:r>
            <a:endParaRPr kumimoji="0" lang="fr-CH" sz="9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5760811" y="3671191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</a:t>
            </a:r>
            <a:endParaRPr kumimoji="0" lang="fr-CH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6041410" y="4058856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</a:t>
            </a:r>
            <a:endParaRPr kumimoji="0" lang="fr-CH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5753758" y="4982979"/>
            <a:ext cx="6094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ENBCLO</a:t>
            </a:r>
            <a:endParaRPr kumimoji="0" lang="fr-CH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6381292" y="4941748"/>
            <a:ext cx="3545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C3G</a:t>
            </a:r>
            <a:endParaRPr kumimoji="0" lang="fr-CH" sz="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9" name="ZoneTexte 48"/>
          <p:cNvSpPr txBox="1"/>
          <p:nvPr/>
        </p:nvSpPr>
        <p:spPr>
          <a:xfrm>
            <a:off x="6857743" y="4941748"/>
            <a:ext cx="24077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R</a:t>
            </a:r>
            <a:endParaRPr kumimoji="0" lang="fr-CH" sz="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" name="ZoneTexte 49"/>
          <p:cNvSpPr txBox="1"/>
          <p:nvPr/>
        </p:nvSpPr>
        <p:spPr>
          <a:xfrm>
            <a:off x="6393784" y="5085764"/>
            <a:ext cx="3545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CAR</a:t>
            </a:r>
            <a:endParaRPr kumimoji="0" lang="fr-CH" sz="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ZoneTexte 50"/>
          <p:cNvSpPr txBox="1"/>
          <p:nvPr/>
        </p:nvSpPr>
        <p:spPr>
          <a:xfrm>
            <a:off x="6875046" y="5085764"/>
            <a:ext cx="2311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S</a:t>
            </a:r>
            <a:endParaRPr kumimoji="0" lang="fr-CH" sz="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2" name="ZoneTexte 51"/>
          <p:cNvSpPr txBox="1"/>
          <p:nvPr/>
        </p:nvSpPr>
        <p:spPr>
          <a:xfrm>
            <a:off x="7130893" y="5013756"/>
            <a:ext cx="25039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N</a:t>
            </a:r>
            <a:endParaRPr kumimoji="0" lang="fr-CH" sz="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3" name="ZoneTexte 52"/>
          <p:cNvSpPr txBox="1"/>
          <p:nvPr/>
        </p:nvSpPr>
        <p:spPr>
          <a:xfrm>
            <a:off x="5756552" y="5271011"/>
            <a:ext cx="53091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CITDIV</a:t>
            </a:r>
            <a:endParaRPr kumimoji="0" lang="fr-CH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4" name="ZoneTexte 53"/>
          <p:cNvSpPr txBox="1"/>
          <p:nvPr/>
        </p:nvSpPr>
        <p:spPr>
          <a:xfrm>
            <a:off x="6377656" y="5229200"/>
            <a:ext cx="3545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C3G</a:t>
            </a:r>
            <a:endParaRPr kumimoji="0" lang="fr-CH" sz="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5" name="ZoneTexte 54"/>
          <p:cNvSpPr txBox="1"/>
          <p:nvPr/>
        </p:nvSpPr>
        <p:spPr>
          <a:xfrm>
            <a:off x="6876256" y="5229200"/>
            <a:ext cx="2231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S</a:t>
            </a:r>
            <a:endParaRPr kumimoji="0" lang="fr-CH" sz="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6" name="ZoneTexte 55"/>
          <p:cNvSpPr txBox="1"/>
          <p:nvPr/>
        </p:nvSpPr>
        <p:spPr>
          <a:xfrm>
            <a:off x="6372200" y="5301208"/>
            <a:ext cx="3545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CAR</a:t>
            </a:r>
            <a:endParaRPr kumimoji="0" lang="fr-CH" sz="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7" name="ZoneTexte 56"/>
          <p:cNvSpPr txBox="1"/>
          <p:nvPr/>
        </p:nvSpPr>
        <p:spPr>
          <a:xfrm>
            <a:off x="6880792" y="5301788"/>
            <a:ext cx="2311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S</a:t>
            </a:r>
            <a:endParaRPr kumimoji="0" lang="fr-CH" sz="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8" name="ZoneTexte 57"/>
          <p:cNvSpPr txBox="1"/>
          <p:nvPr/>
        </p:nvSpPr>
        <p:spPr>
          <a:xfrm>
            <a:off x="7125918" y="5229780"/>
            <a:ext cx="25039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N</a:t>
            </a:r>
            <a:endParaRPr kumimoji="0" lang="fr-CH" sz="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ZoneTexte 58"/>
          <p:cNvSpPr txBox="1"/>
          <p:nvPr/>
        </p:nvSpPr>
        <p:spPr>
          <a:xfrm>
            <a:off x="8029069" y="3005634"/>
            <a:ext cx="34656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BSI</a:t>
            </a:r>
            <a:endParaRPr kumimoji="0" lang="fr-CH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ZoneTexte 59"/>
          <p:cNvSpPr txBox="1"/>
          <p:nvPr/>
        </p:nvSpPr>
        <p:spPr>
          <a:xfrm>
            <a:off x="7618251" y="3126587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</a:t>
            </a:r>
            <a:endParaRPr kumimoji="0" lang="fr-CH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1" name="ZoneTexte 60"/>
          <p:cNvSpPr txBox="1"/>
          <p:nvPr/>
        </p:nvSpPr>
        <p:spPr>
          <a:xfrm>
            <a:off x="7624829" y="3310216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</a:t>
            </a:r>
            <a:endParaRPr kumimoji="0" lang="fr-CH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2" name="ZoneTexte 61"/>
          <p:cNvSpPr txBox="1"/>
          <p:nvPr/>
        </p:nvSpPr>
        <p:spPr>
          <a:xfrm>
            <a:off x="7390362" y="3554800"/>
            <a:ext cx="74892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9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25  11  2016</a:t>
            </a:r>
            <a:endParaRPr kumimoji="0" lang="fr-CH" sz="9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3" name="ZoneTexte 62"/>
          <p:cNvSpPr txBox="1"/>
          <p:nvPr/>
        </p:nvSpPr>
        <p:spPr>
          <a:xfrm>
            <a:off x="7360901" y="3671191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</a:t>
            </a:r>
            <a:endParaRPr kumimoji="0" lang="fr-CH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4" name="ZoneTexte 63"/>
          <p:cNvSpPr txBox="1"/>
          <p:nvPr/>
        </p:nvSpPr>
        <p:spPr>
          <a:xfrm>
            <a:off x="7643377" y="4058856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</a:t>
            </a:r>
            <a:endParaRPr kumimoji="0" lang="fr-CH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1" name="ZoneTexte 70"/>
          <p:cNvSpPr txBox="1"/>
          <p:nvPr/>
        </p:nvSpPr>
        <p:spPr>
          <a:xfrm>
            <a:off x="7439925" y="4351734"/>
            <a:ext cx="45557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1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S-SSI</a:t>
            </a:r>
            <a:endParaRPr kumimoji="0" lang="fr-CH" sz="11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8" name="ZoneTexte 77"/>
          <p:cNvSpPr txBox="1"/>
          <p:nvPr/>
        </p:nvSpPr>
        <p:spPr>
          <a:xfrm>
            <a:off x="5767141" y="5487035"/>
            <a:ext cx="59503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ENCFAE</a:t>
            </a:r>
            <a:endParaRPr kumimoji="0" lang="fr-CH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9" name="ZoneTexte 78"/>
          <p:cNvSpPr txBox="1"/>
          <p:nvPr/>
        </p:nvSpPr>
        <p:spPr>
          <a:xfrm>
            <a:off x="6409204" y="5445224"/>
            <a:ext cx="34176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GLY</a:t>
            </a:r>
            <a:endParaRPr kumimoji="0" lang="fr-CH" sz="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0" name="ZoneTexte 79"/>
          <p:cNvSpPr txBox="1"/>
          <p:nvPr/>
        </p:nvSpPr>
        <p:spPr>
          <a:xfrm>
            <a:off x="7127955" y="5517812"/>
            <a:ext cx="25039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N</a:t>
            </a:r>
            <a:endParaRPr kumimoji="0" lang="fr-CH" sz="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1" name="ZoneTexte 80"/>
          <p:cNvSpPr txBox="1"/>
          <p:nvPr/>
        </p:nvSpPr>
        <p:spPr>
          <a:xfrm>
            <a:off x="6870605" y="5445804"/>
            <a:ext cx="2311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S</a:t>
            </a:r>
            <a:endParaRPr kumimoji="0" lang="fr-CH" sz="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2" name="ZoneTexte 81"/>
          <p:cNvSpPr txBox="1"/>
          <p:nvPr/>
        </p:nvSpPr>
        <p:spPr>
          <a:xfrm>
            <a:off x="7308304" y="5054987"/>
            <a:ext cx="6094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ENBCLO</a:t>
            </a:r>
            <a:endParaRPr kumimoji="0" lang="fr-CH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3" name="ZoneTexte 82"/>
          <p:cNvSpPr txBox="1"/>
          <p:nvPr/>
        </p:nvSpPr>
        <p:spPr>
          <a:xfrm>
            <a:off x="8028384" y="4941168"/>
            <a:ext cx="3545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C3G</a:t>
            </a:r>
            <a:endParaRPr kumimoji="0" lang="fr-CH" sz="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4" name="ZoneTexte 83"/>
          <p:cNvSpPr txBox="1"/>
          <p:nvPr/>
        </p:nvSpPr>
        <p:spPr>
          <a:xfrm>
            <a:off x="8462787" y="4941748"/>
            <a:ext cx="24077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R</a:t>
            </a:r>
            <a:endParaRPr kumimoji="0" lang="fr-CH" sz="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5" name="ZoneTexte 84"/>
          <p:cNvSpPr txBox="1"/>
          <p:nvPr/>
        </p:nvSpPr>
        <p:spPr>
          <a:xfrm>
            <a:off x="8028384" y="5085184"/>
            <a:ext cx="3545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CAR</a:t>
            </a:r>
            <a:endParaRPr kumimoji="0" lang="fr-CH" sz="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6" name="ZoneTexte 85"/>
          <p:cNvSpPr txBox="1"/>
          <p:nvPr/>
        </p:nvSpPr>
        <p:spPr>
          <a:xfrm>
            <a:off x="8480090" y="5085764"/>
            <a:ext cx="2311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S</a:t>
            </a:r>
            <a:endParaRPr kumimoji="0" lang="fr-CH" sz="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7" name="ZoneTexte 86"/>
          <p:cNvSpPr txBox="1"/>
          <p:nvPr/>
        </p:nvSpPr>
        <p:spPr>
          <a:xfrm>
            <a:off x="8735937" y="5013756"/>
            <a:ext cx="25039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N</a:t>
            </a:r>
            <a:endParaRPr kumimoji="0" lang="fr-CH" sz="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8" name="ZoneTexte 87"/>
          <p:cNvSpPr txBox="1"/>
          <p:nvPr/>
        </p:nvSpPr>
        <p:spPr>
          <a:xfrm>
            <a:off x="7361596" y="5271011"/>
            <a:ext cx="53091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CITDIV</a:t>
            </a:r>
            <a:endParaRPr kumimoji="0" lang="fr-CH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9" name="ZoneTexte 88"/>
          <p:cNvSpPr txBox="1"/>
          <p:nvPr/>
        </p:nvSpPr>
        <p:spPr>
          <a:xfrm>
            <a:off x="8028384" y="5229780"/>
            <a:ext cx="3545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C3G</a:t>
            </a:r>
            <a:endParaRPr kumimoji="0" lang="fr-CH" sz="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0" name="ZoneTexte 89"/>
          <p:cNvSpPr txBox="1"/>
          <p:nvPr/>
        </p:nvSpPr>
        <p:spPr>
          <a:xfrm>
            <a:off x="8460432" y="5229780"/>
            <a:ext cx="2311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S</a:t>
            </a:r>
            <a:endParaRPr kumimoji="0" lang="fr-CH" sz="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1" name="ZoneTexte 90"/>
          <p:cNvSpPr txBox="1"/>
          <p:nvPr/>
        </p:nvSpPr>
        <p:spPr>
          <a:xfrm>
            <a:off x="8028384" y="5301208"/>
            <a:ext cx="3545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CAR</a:t>
            </a:r>
            <a:endParaRPr kumimoji="0" lang="fr-CH" sz="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2" name="ZoneTexte 91"/>
          <p:cNvSpPr txBox="1"/>
          <p:nvPr/>
        </p:nvSpPr>
        <p:spPr>
          <a:xfrm>
            <a:off x="8485836" y="5301788"/>
            <a:ext cx="2311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S</a:t>
            </a:r>
            <a:endParaRPr kumimoji="0" lang="fr-CH" sz="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3" name="ZoneTexte 92"/>
          <p:cNvSpPr txBox="1"/>
          <p:nvPr/>
        </p:nvSpPr>
        <p:spPr>
          <a:xfrm>
            <a:off x="8730962" y="5229780"/>
            <a:ext cx="25039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N</a:t>
            </a:r>
            <a:endParaRPr kumimoji="0" lang="fr-CH" sz="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0361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  <p:bldP spid="20" grpId="0"/>
      <p:bldP spid="21" grpId="0"/>
      <p:bldP spid="22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4" grpId="0"/>
      <p:bldP spid="46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71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H" sz="2800" dirty="0">
                <a:solidFill>
                  <a:schemeClr val="accent5">
                    <a:lumMod val="75000"/>
                  </a:schemeClr>
                </a:solidFill>
                <a:latin typeface="Calibri Light" pitchFamily="34" charset="0"/>
                <a:cs typeface="Arial" panose="020B0604020202020204" pitchFamily="34" charset="0"/>
              </a:rPr>
              <a:t>Cas clinique 4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176464"/>
          </a:xfrm>
        </p:spPr>
        <p:txBody>
          <a:bodyPr>
            <a:noAutofit/>
          </a:bodyPr>
          <a:lstStyle/>
          <a:p>
            <a:r>
              <a:rPr lang="fr-CH" sz="1200" b="1" dirty="0">
                <a:latin typeface="Calibri Light" pitchFamily="34" charset="0"/>
                <a:cs typeface="Arial" panose="020B0604020202020204" pitchFamily="34" charset="0"/>
              </a:rPr>
              <a:t>02.02.2017 : </a:t>
            </a:r>
            <a:r>
              <a:rPr lang="fr-CH" sz="1200" dirty="0">
                <a:latin typeface="Calibri Light" pitchFamily="34" charset="0"/>
                <a:cs typeface="Arial" panose="020B0604020202020204" pitchFamily="34" charset="0"/>
              </a:rPr>
              <a:t>Patient de 27 ans, connu pour une maladie lithiasique, se présente pour douleurs à la loge rénale droite et hématurie macroscopique sans autre signe urinaire fonctionnel associé</a:t>
            </a:r>
          </a:p>
          <a:p>
            <a:r>
              <a:rPr lang="fr-CH" sz="1200" b="1" dirty="0">
                <a:latin typeface="Calibri Light" pitchFamily="34" charset="0"/>
                <a:cs typeface="Arial" panose="020B0604020202020204" pitchFamily="34" charset="0"/>
              </a:rPr>
              <a:t>A l’admission:  </a:t>
            </a:r>
          </a:p>
          <a:p>
            <a:pPr lvl="1">
              <a:buFont typeface="Arial" pitchFamily="34" charset="0"/>
              <a:buChar char="•"/>
            </a:pPr>
            <a:r>
              <a:rPr lang="fr-CH" sz="1200" dirty="0" err="1">
                <a:latin typeface="Calibri Light" pitchFamily="34" charset="0"/>
                <a:cs typeface="Arial" panose="020B0604020202020204" pitchFamily="34" charset="0"/>
              </a:rPr>
              <a:t>Afébrile</a:t>
            </a:r>
            <a:endParaRPr lang="fr-CH" sz="1200" dirty="0">
              <a:latin typeface="Calibri Light" pitchFamily="34" charset="0"/>
              <a:cs typeface="Arial" panose="020B0604020202020204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fr-CH" sz="1200" dirty="0">
                <a:latin typeface="Calibri Light" pitchFamily="34" charset="0"/>
                <a:cs typeface="Arial" panose="020B0604020202020204" pitchFamily="34" charset="0"/>
              </a:rPr>
              <a:t>Douleurs à la percussion de la loge rénale droite</a:t>
            </a:r>
          </a:p>
          <a:p>
            <a:r>
              <a:rPr lang="fr-CH" sz="1200" b="1" dirty="0">
                <a:latin typeface="Calibri Light" pitchFamily="34" charset="0"/>
                <a:cs typeface="Arial" panose="020B0604020202020204" pitchFamily="34" charset="0"/>
              </a:rPr>
              <a:t>Bilan : </a:t>
            </a:r>
          </a:p>
          <a:p>
            <a:pPr lvl="1">
              <a:buFont typeface="Arial" pitchFamily="34" charset="0"/>
              <a:buChar char="•"/>
            </a:pPr>
            <a:r>
              <a:rPr lang="fr-CH" sz="1200" dirty="0" err="1">
                <a:latin typeface="Calibri Light" pitchFamily="34" charset="0"/>
                <a:cs typeface="Arial" panose="020B0604020202020204" pitchFamily="34" charset="0"/>
              </a:rPr>
              <a:t>Stix</a:t>
            </a:r>
            <a:r>
              <a:rPr lang="fr-CH" sz="1200" dirty="0">
                <a:latin typeface="Calibri Light" pitchFamily="34" charset="0"/>
                <a:cs typeface="Arial" panose="020B0604020202020204" pitchFamily="34" charset="0"/>
              </a:rPr>
              <a:t> urinaire: leucocytes et sang +, nitrites -, </a:t>
            </a:r>
            <a:r>
              <a:rPr lang="fr-CH" sz="1200" dirty="0" err="1">
                <a:latin typeface="Calibri Light" pitchFamily="34" charset="0"/>
                <a:cs typeface="Arial" panose="020B0604020202020204" pitchFamily="34" charset="0"/>
              </a:rPr>
              <a:t>uriculture</a:t>
            </a:r>
            <a:r>
              <a:rPr lang="fr-CH" sz="1200" dirty="0">
                <a:latin typeface="Calibri Light" pitchFamily="34" charset="0"/>
                <a:cs typeface="Arial" panose="020B0604020202020204" pitchFamily="34" charset="0"/>
              </a:rPr>
              <a:t> prélevée</a:t>
            </a:r>
          </a:p>
          <a:p>
            <a:pPr lvl="1">
              <a:buFont typeface="Arial" pitchFamily="34" charset="0"/>
              <a:buChar char="•"/>
            </a:pPr>
            <a:r>
              <a:rPr lang="fr-CH" sz="1200" dirty="0">
                <a:latin typeface="Calibri Light" pitchFamily="34" charset="0"/>
                <a:cs typeface="Arial" panose="020B0604020202020204" pitchFamily="34" charset="0"/>
              </a:rPr>
              <a:t>CT des voies urinaires: nouveau calcul enclavé de 1 cm au rein droit, discrète dilatation </a:t>
            </a:r>
            <a:r>
              <a:rPr lang="fr-CH" sz="1200" dirty="0" err="1">
                <a:latin typeface="Calibri Light" pitchFamily="34" charset="0"/>
                <a:cs typeface="Arial" panose="020B0604020202020204" pitchFamily="34" charset="0"/>
              </a:rPr>
              <a:t>pyélocalicielle</a:t>
            </a:r>
            <a:r>
              <a:rPr lang="fr-CH" sz="1200" dirty="0">
                <a:latin typeface="Calibri Light" pitchFamily="34" charset="0"/>
                <a:cs typeface="Arial" panose="020B0604020202020204" pitchFamily="34" charset="0"/>
              </a:rPr>
              <a:t> droite chronique et inchangée selon le CT comparatif, sans signe d’abcès</a:t>
            </a:r>
          </a:p>
          <a:p>
            <a:r>
              <a:rPr lang="fr-CH" sz="1200" b="1" dirty="0">
                <a:latin typeface="Calibri Light" pitchFamily="34" charset="0"/>
                <a:cs typeface="Arial" panose="020B0604020202020204" pitchFamily="34" charset="0"/>
              </a:rPr>
              <a:t>Diagnostic : </a:t>
            </a:r>
            <a:r>
              <a:rPr lang="fr-CH" sz="1200" dirty="0" err="1">
                <a:latin typeface="Calibri Light" pitchFamily="34" charset="0"/>
                <a:cs typeface="Arial" panose="020B0604020202020204" pitchFamily="34" charset="0"/>
              </a:rPr>
              <a:t>néphrolithiase</a:t>
            </a:r>
            <a:r>
              <a:rPr lang="fr-CH" sz="1200" dirty="0">
                <a:latin typeface="Calibri Light" pitchFamily="34" charset="0"/>
                <a:cs typeface="Arial" panose="020B0604020202020204" pitchFamily="34" charset="0"/>
              </a:rPr>
              <a:t> droite</a:t>
            </a:r>
          </a:p>
          <a:p>
            <a:r>
              <a:rPr lang="fr-CH" sz="1200" b="1" dirty="0">
                <a:latin typeface="Calibri Light" pitchFamily="34" charset="0"/>
                <a:cs typeface="Arial" panose="020B0604020202020204" pitchFamily="34" charset="0"/>
              </a:rPr>
              <a:t>Traitement :  </a:t>
            </a:r>
            <a:r>
              <a:rPr lang="fr-CH" sz="1200" dirty="0">
                <a:latin typeface="Calibri Light" pitchFamily="34" charset="0"/>
                <a:cs typeface="Arial" panose="020B0604020202020204" pitchFamily="34" charset="0"/>
              </a:rPr>
              <a:t>ad lithotripsie</a:t>
            </a:r>
          </a:p>
          <a:p>
            <a:r>
              <a:rPr lang="fr-CH" sz="1200" b="1" dirty="0">
                <a:latin typeface="Calibri Light" pitchFamily="34" charset="0"/>
                <a:cs typeface="Arial" panose="020B0604020202020204" pitchFamily="34" charset="0"/>
              </a:rPr>
              <a:t>Evolution : </a:t>
            </a:r>
          </a:p>
          <a:p>
            <a:pPr lvl="1">
              <a:buFont typeface="Arial" pitchFamily="34" charset="0"/>
              <a:buChar char="•"/>
            </a:pPr>
            <a:r>
              <a:rPr lang="fr-CH" sz="1200" b="1" dirty="0">
                <a:latin typeface="Calibri Light" pitchFamily="34" charset="0"/>
                <a:cs typeface="Arial" panose="020B0604020202020204" pitchFamily="34" charset="0"/>
              </a:rPr>
              <a:t>03.02.2017 :  </a:t>
            </a:r>
            <a:r>
              <a:rPr lang="fr-CH" sz="1200" dirty="0">
                <a:latin typeface="Calibri Light" pitchFamily="34" charset="0"/>
                <a:cs typeface="Arial" panose="020B0604020202020204" pitchFamily="34" charset="0"/>
              </a:rPr>
              <a:t>Hospitalisé au service d’Urologie. Disparition des douleurs et régression de l’</a:t>
            </a:r>
            <a:r>
              <a:rPr lang="fr-CH" sz="1200" dirty="0" err="1">
                <a:latin typeface="Calibri Light" pitchFamily="34" charset="0"/>
                <a:cs typeface="Arial" panose="020B0604020202020204" pitchFamily="34" charset="0"/>
              </a:rPr>
              <a:t>hématrurie</a:t>
            </a:r>
            <a:r>
              <a:rPr lang="fr-CH" sz="1200" dirty="0">
                <a:latin typeface="Calibri Light" pitchFamily="34" charset="0"/>
                <a:cs typeface="Arial" panose="020B0604020202020204" pitchFamily="34" charset="0"/>
              </a:rPr>
              <a:t>, </a:t>
            </a:r>
            <a:r>
              <a:rPr lang="fr-CH" sz="1200" dirty="0" err="1">
                <a:latin typeface="Calibri Light" pitchFamily="34" charset="0"/>
                <a:cs typeface="Arial" panose="020B0604020202020204" pitchFamily="34" charset="0"/>
              </a:rPr>
              <a:t>uriculture</a:t>
            </a:r>
            <a:r>
              <a:rPr lang="fr-CH" sz="1200" dirty="0">
                <a:latin typeface="Calibri Light" pitchFamily="34" charset="0"/>
                <a:cs typeface="Arial" panose="020B0604020202020204" pitchFamily="34" charset="0"/>
              </a:rPr>
              <a:t> de l’admission négative</a:t>
            </a:r>
          </a:p>
          <a:p>
            <a:pPr lvl="1">
              <a:buFont typeface="Arial" pitchFamily="34" charset="0"/>
              <a:buChar char="•"/>
            </a:pPr>
            <a:r>
              <a:rPr lang="fr-CH" sz="1200" b="1" dirty="0">
                <a:latin typeface="Calibri Light" pitchFamily="34" charset="0"/>
                <a:cs typeface="Arial" panose="020B0604020202020204" pitchFamily="34" charset="0"/>
              </a:rPr>
              <a:t>05.02.2017 : </a:t>
            </a:r>
            <a:r>
              <a:rPr lang="fr-CH" sz="1200" dirty="0">
                <a:latin typeface="Calibri Light" pitchFamily="34" charset="0"/>
                <a:cs typeface="Arial" panose="020B0604020202020204" pitchFamily="34" charset="0"/>
              </a:rPr>
              <a:t>Etat fébrile à 39.0° et frissons solennels. Après prélèvements microbiologiques (hémocultures et culture urinaire) et mise d’une VVP, un traitement de </a:t>
            </a:r>
            <a:r>
              <a:rPr lang="fr-CH" sz="1200" dirty="0" err="1">
                <a:latin typeface="Calibri Light" pitchFamily="34" charset="0"/>
                <a:cs typeface="Arial" panose="020B0604020202020204" pitchFamily="34" charset="0"/>
              </a:rPr>
              <a:t>piperacilline</a:t>
            </a:r>
            <a:r>
              <a:rPr lang="fr-CH" sz="1200" dirty="0">
                <a:latin typeface="Calibri Light" pitchFamily="34" charset="0"/>
                <a:cs typeface="Arial" panose="020B0604020202020204" pitchFamily="34" charset="0"/>
              </a:rPr>
              <a:t>/</a:t>
            </a:r>
            <a:r>
              <a:rPr lang="fr-CH" sz="1200" dirty="0" err="1">
                <a:latin typeface="Calibri Light" pitchFamily="34" charset="0"/>
                <a:cs typeface="Arial" panose="020B0604020202020204" pitchFamily="34" charset="0"/>
              </a:rPr>
              <a:t>tazobactam</a:t>
            </a:r>
            <a:r>
              <a:rPr lang="fr-CH" sz="1200" dirty="0">
                <a:latin typeface="Calibri Light" pitchFamily="34" charset="0"/>
                <a:cs typeface="Arial" panose="020B0604020202020204" pitchFamily="34" charset="0"/>
              </a:rPr>
              <a:t> est introduit</a:t>
            </a:r>
          </a:p>
          <a:p>
            <a:pPr lvl="1">
              <a:buFont typeface="Arial" pitchFamily="34" charset="0"/>
              <a:buChar char="•"/>
            </a:pPr>
            <a:r>
              <a:rPr lang="fr-CH" sz="1200" b="1" dirty="0">
                <a:latin typeface="Calibri Light" pitchFamily="34" charset="0"/>
                <a:cs typeface="Arial" panose="020B0604020202020204" pitchFamily="34" charset="0"/>
              </a:rPr>
              <a:t>07.02.2017 : </a:t>
            </a:r>
            <a:r>
              <a:rPr lang="fr-CH" sz="1200" dirty="0">
                <a:latin typeface="Calibri Light" pitchFamily="34" charset="0"/>
                <a:cs typeface="Arial" panose="020B0604020202020204" pitchFamily="34" charset="0"/>
              </a:rPr>
              <a:t>Les hémocultures prélevées le 05.02.2017 deviennent positives pour un </a:t>
            </a:r>
            <a:r>
              <a:rPr lang="fr-CH" sz="1200" i="1" dirty="0">
                <a:latin typeface="Calibri Light" pitchFamily="34" charset="0"/>
                <a:cs typeface="Arial" panose="020B0604020202020204" pitchFamily="34" charset="0"/>
              </a:rPr>
              <a:t>Proteus mirabilis</a:t>
            </a:r>
            <a:r>
              <a:rPr lang="fr-CH" sz="1200" dirty="0">
                <a:latin typeface="Calibri Light" pitchFamily="34" charset="0"/>
                <a:cs typeface="Arial" panose="020B0604020202020204" pitchFamily="34" charset="0"/>
              </a:rPr>
              <a:t> et la culture urinaire montre le même germe à 10*5 germes/ml. Le traitement antibiotique reste inchangé</a:t>
            </a:r>
          </a:p>
          <a:p>
            <a:pPr lvl="0"/>
            <a:r>
              <a:rPr lang="fr-CH" sz="1200" dirty="0">
                <a:latin typeface="Calibri Light" pitchFamily="34" charset="0"/>
                <a:cs typeface="Arial" panose="020B0604020202020204" pitchFamily="34" charset="0"/>
              </a:rPr>
              <a:t>Vous réalisez l’enquête de prévalence le </a:t>
            </a:r>
            <a:r>
              <a:rPr lang="fr-CH" sz="1200" b="1" dirty="0">
                <a:latin typeface="Calibri Light" pitchFamily="34" charset="0"/>
                <a:cs typeface="Arial" panose="020B0604020202020204" pitchFamily="34" charset="0"/>
              </a:rPr>
              <a:t>07.02.2017</a:t>
            </a:r>
            <a:r>
              <a:rPr lang="fr-CH" sz="1200" dirty="0">
                <a:latin typeface="Calibri Light" pitchFamily="34" charset="0"/>
                <a:cs typeface="Arial" panose="020B0604020202020204" pitchFamily="34" charset="0"/>
              </a:rPr>
              <a:t> à 15h00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en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osis"/>
                <a:ea typeface="Dosis"/>
                <a:cs typeface="Dosis"/>
                <a:sym typeface="Dosi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46</a:t>
            </a:fld>
            <a:endParaRPr kumimoji="0" lang="en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Dosis"/>
              <a:ea typeface="Dosis"/>
              <a:cs typeface="Dosis"/>
              <a:sym typeface="Dosis"/>
            </a:endParaRPr>
          </a:p>
        </p:txBody>
      </p:sp>
    </p:spTree>
    <p:extLst>
      <p:ext uri="{BB962C8B-B14F-4D97-AF65-F5344CB8AC3E}">
        <p14:creationId xmlns:p14="http://schemas.microsoft.com/office/powerpoint/2010/main" val="38174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38" name="Group 990"/>
          <p:cNvGraphicFramePr>
            <a:graphicFrameLocks noGrp="1"/>
          </p:cNvGraphicFramePr>
          <p:nvPr/>
        </p:nvGraphicFramePr>
        <p:xfrm>
          <a:off x="4306131" y="2837093"/>
          <a:ext cx="4652827" cy="2899600"/>
        </p:xfrm>
        <a:graphic>
          <a:graphicData uri="http://schemas.openxmlformats.org/drawingml/2006/table">
            <a:tbl>
              <a:tblPr/>
              <a:tblGrid>
                <a:gridCol w="14583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48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59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76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2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79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728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7769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925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88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34288" marB="34288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IAS 1</a:t>
                      </a:r>
                      <a:endParaRPr kumimoji="0" lang="fr-FR" sz="15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34288" marB="342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IAS 2</a:t>
                      </a:r>
                      <a:endParaRPr kumimoji="0" lang="fr-FR" sz="15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34288" marB="342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934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Code IAS</a:t>
                      </a:r>
                      <a:endParaRPr kumimoji="0" lang="fr-FR" sz="7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34288" marB="34288" anchor="b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84406" marR="84406" marT="34288" marB="3428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84406" marR="84406" marT="34288" marB="3428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34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Dispositif pertinent </a:t>
                      </a:r>
                      <a:r>
                        <a:rPr kumimoji="0" lang="fr-FR" sz="700" b="1" i="0" u="none" strike="noStrike" cap="none" normalizeH="0" baseline="3000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(3)</a:t>
                      </a:r>
                    </a:p>
                  </a:txBody>
                  <a:tcPr marL="84406" marR="84406" marT="34288" marB="34288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r-FR" altLang="en-US" sz="700" noProof="0"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Oui   </a:t>
                      </a:r>
                      <a:r>
                        <a:rPr lang="fr-FR" altLang="en-US" sz="700" noProof="0"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Non  </a:t>
                      </a:r>
                      <a:r>
                        <a:rPr lang="fr-FR" altLang="en-US" sz="700" noProof="0"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?</a:t>
                      </a:r>
                    </a:p>
                  </a:txBody>
                  <a:tcPr marL="84406" marR="84406" marT="34288" marB="3428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r-FR" altLang="en-US" sz="700" noProof="0"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Oui   </a:t>
                      </a:r>
                      <a:r>
                        <a:rPr lang="fr-FR" altLang="en-US" sz="700" noProof="0"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Non  </a:t>
                      </a:r>
                      <a:r>
                        <a:rPr lang="fr-FR" altLang="en-US" sz="700" noProof="0"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?</a:t>
                      </a:r>
                    </a:p>
                  </a:txBody>
                  <a:tcPr marL="84406" marR="84406" marT="34288" marB="3428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119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Présent à l‘admission</a:t>
                      </a:r>
                      <a:endParaRPr kumimoji="0" lang="fr-FR" sz="7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34288" marB="34288" anchor="b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r-FR" altLang="en-US" sz="700" noProof="0"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Oui   </a:t>
                      </a:r>
                      <a:r>
                        <a:rPr lang="fr-FR" altLang="en-US" sz="700" noProof="0"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Non</a:t>
                      </a:r>
                    </a:p>
                  </a:txBody>
                  <a:tcPr marL="84406" marR="84406" marT="34288" marB="3428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r-FR" altLang="en-US" sz="700" noProof="0"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Oui   </a:t>
                      </a:r>
                      <a:r>
                        <a:rPr lang="fr-FR" altLang="en-US" sz="700" noProof="0"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Non</a:t>
                      </a:r>
                    </a:p>
                  </a:txBody>
                  <a:tcPr marL="84406" marR="84406" marT="34288" marB="3428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34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Début de l‘IAS  </a:t>
                      </a:r>
                      <a:r>
                        <a:rPr kumimoji="0" lang="fr-FR" sz="700" b="1" i="0" u="none" strike="noStrike" cap="none" normalizeH="0" baseline="3000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(4)</a:t>
                      </a:r>
                    </a:p>
                  </a:txBody>
                  <a:tcPr marL="84406" marR="84406" marT="34288" marB="34288" anchor="b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      /         /            (jj/mm/aaaa)</a:t>
                      </a:r>
                    </a:p>
                  </a:txBody>
                  <a:tcPr marL="84406" marR="84406" marT="34288" marB="3428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      /         /            (jj/mm/aaaa)</a:t>
                      </a:r>
                    </a:p>
                  </a:txBody>
                  <a:tcPr marL="84406" marR="84406" marT="34288" marB="3428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3376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Attribution</a:t>
                      </a:r>
                      <a:endParaRPr kumimoji="0" lang="fr-FR" sz="7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34288" marB="34288" anchor="ctr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/>
                        <a:buChar char="¨"/>
                        <a:tabLst/>
                        <a:defRPr/>
                      </a:pPr>
                      <a:r>
                        <a:rPr kumimoji="0" lang="fr-FR" sz="7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 Cet hôpital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/>
                        <a:buChar char="¨"/>
                        <a:tabLst/>
                        <a:defRPr/>
                      </a:pPr>
                      <a:r>
                        <a:rPr kumimoji="0" lang="fr-FR" sz="7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 Autre hôpital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/>
                        <a:buChar char="¨"/>
                        <a:tabLst/>
                        <a:defRPr/>
                      </a:pPr>
                      <a:r>
                        <a:rPr kumimoji="0" lang="fr-FR" sz="7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 ?</a:t>
                      </a:r>
                    </a:p>
                  </a:txBody>
                  <a:tcPr marL="84406" marR="84406" marT="34288" marB="3428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/>
                        <a:buChar char="¨"/>
                        <a:tabLst/>
                        <a:defRPr/>
                      </a:pP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 Cet hôpital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/>
                        <a:buChar char="¨"/>
                        <a:tabLst/>
                        <a:defRPr/>
                      </a:pP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 Autre hôpital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/>
                        <a:buChar char="¨"/>
                        <a:tabLst/>
                        <a:defRPr/>
                      </a:pP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 ?</a:t>
                      </a:r>
                      <a:endParaRPr kumimoji="0" lang="fr-FR" sz="15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34288" marB="3428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035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IAS associée à ce service</a:t>
                      </a:r>
                      <a:endParaRPr kumimoji="0" lang="fr-FR" sz="7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34288" marB="34288" anchor="b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r-FR" altLang="en-US" sz="700" noProof="0"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Oui   </a:t>
                      </a:r>
                      <a:r>
                        <a:rPr lang="fr-FR" altLang="en-US" sz="700" noProof="0"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Non  </a:t>
                      </a:r>
                      <a:r>
                        <a:rPr lang="fr-FR" altLang="en-US" sz="700" noProof="0"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?</a:t>
                      </a:r>
                    </a:p>
                  </a:txBody>
                  <a:tcPr marL="84406" marR="84406" marT="34288" marB="3428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r-FR" altLang="en-US" sz="700" noProof="0"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Oui   </a:t>
                      </a:r>
                      <a:r>
                        <a:rPr lang="fr-FR" altLang="en-US" sz="700" noProof="0"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Non  </a:t>
                      </a:r>
                      <a:r>
                        <a:rPr lang="fr-FR" altLang="en-US" sz="700" noProof="0">
                          <a:latin typeface="Calibri Light" pitchFamily="34" charset="0"/>
                          <a:sym typeface="Wingdings" pitchFamily="2" charset="2"/>
                        </a:rPr>
                        <a:t></a:t>
                      </a: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?</a:t>
                      </a:r>
                    </a:p>
                  </a:txBody>
                  <a:tcPr marL="84406" marR="84406" marT="34288" marB="3428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884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Si BSI: Source </a:t>
                      </a:r>
                      <a:r>
                        <a:rPr kumimoji="0" lang="fr-FR" sz="700" b="1" i="0" u="none" strike="noStrike" cap="none" normalizeH="0" baseline="3000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(5)</a:t>
                      </a:r>
                    </a:p>
                  </a:txBody>
                  <a:tcPr marL="84406" marR="84406" marT="34288" marB="34288" anchor="b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  <a:endParaRPr kumimoji="0" lang="fr-FR" sz="15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34288" marB="3428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  <a:endParaRPr kumimoji="0" lang="fr-FR" sz="15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34288" marB="3428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0176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34288" marB="34288" anchor="b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Code MO</a:t>
                      </a:r>
                    </a:p>
                  </a:txBody>
                  <a:tcPr marL="84406" marR="84406" marT="34288" marB="3428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Résistance </a:t>
                      </a:r>
                      <a:endParaRPr kumimoji="0" lang="fr-FR" sz="700" b="0" i="0" u="none" strike="noStrike" cap="none" normalizeH="0" baseline="3000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34288" marB="3428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fr-FR" sz="700" noProof="0">
                          <a:solidFill>
                            <a:schemeClr val="tx1"/>
                          </a:solidFill>
                          <a:latin typeface="Calibri Light" pitchFamily="34" charset="0"/>
                        </a:rPr>
                        <a:t>PDR</a:t>
                      </a:r>
                    </a:p>
                  </a:txBody>
                  <a:tcPr marL="84406" marR="84406" marT="34288" marB="3428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Code MO</a:t>
                      </a:r>
                    </a:p>
                  </a:txBody>
                  <a:tcPr marL="84406" marR="84406" marT="34288" marB="3428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Résistance </a:t>
                      </a:r>
                      <a:endParaRPr kumimoji="0" lang="fr-FR" sz="700" b="0" i="0" u="none" strike="noStrike" cap="none" normalizeH="0" baseline="3000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34288" marB="3428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noProof="0">
                          <a:solidFill>
                            <a:schemeClr val="tx1"/>
                          </a:solidFill>
                          <a:latin typeface="Calibri Light" pitchFamily="34" charset="0"/>
                        </a:rPr>
                        <a:t>PDR</a:t>
                      </a:r>
                    </a:p>
                  </a:txBody>
                  <a:tcPr marL="84406" marR="84406" marT="34288" marB="3428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32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AB </a:t>
                      </a:r>
                      <a:r>
                        <a:rPr kumimoji="0" lang="fr-FR" sz="700" b="0" i="0" u="none" strike="noStrike" cap="none" normalizeH="0" baseline="3000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(6)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SIR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AB </a:t>
                      </a:r>
                      <a:r>
                        <a:rPr kumimoji="0" lang="fr-FR" sz="700" b="0" i="0" u="none" strike="noStrike" cap="none" normalizeH="0" baseline="3000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(6)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SIR</a:t>
                      </a:r>
                    </a:p>
                  </a:txBody>
                  <a:tcPr marL="0" marR="0" marT="0" marB="0" anchor="ctr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251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Microorganisme 1</a:t>
                      </a:r>
                      <a:endParaRPr kumimoji="0" lang="fr-FR" sz="7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42203" marR="42203" marT="34291" marB="34291" anchor="ctr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  <a:endParaRPr kumimoji="0" lang="fr-FR" sz="15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  <a:endParaRPr kumimoji="0" lang="fr-FR" sz="15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2251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2251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Microorganisme 2</a:t>
                      </a:r>
                      <a:endParaRPr kumimoji="0" lang="fr-FR" sz="7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42203" marR="42203" marT="34291" marB="34291" anchor="ctr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  <a:endParaRPr kumimoji="0" lang="fr-FR" sz="15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  <a:endParaRPr kumimoji="0" lang="fr-FR" sz="15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2251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2251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Microorganisme 3</a:t>
                      </a:r>
                      <a:endParaRPr kumimoji="0" lang="fr-FR" sz="7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42203" marR="42203" marT="34291" marB="34291" anchor="ctr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  <a:endParaRPr kumimoji="0" lang="fr-FR" sz="15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  <a:endParaRPr kumimoji="0" lang="fr-FR" sz="15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2251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6235" name="Rectangle 172"/>
          <p:cNvSpPr>
            <a:spLocks noChangeArrowheads="1"/>
          </p:cNvSpPr>
          <p:nvPr/>
        </p:nvSpPr>
        <p:spPr bwMode="auto">
          <a:xfrm>
            <a:off x="184646" y="1214758"/>
            <a:ext cx="3811293" cy="4159291"/>
          </a:xfrm>
          <a:prstGeom prst="rect">
            <a:avLst/>
          </a:prstGeom>
          <a:noFill/>
          <a:ln w="28575">
            <a:solidFill>
              <a:srgbClr val="3399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77925" tIns="38963" rIns="77925" bIns="38963">
            <a:spAutoFit/>
          </a:bodyPr>
          <a:lstStyle>
            <a:lvl1pPr defTabSz="652463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52463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52463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52463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52463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652463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Code de l‘établissement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[__</a:t>
            </a:r>
            <a:r>
              <a:rPr kumimoji="0" lang="fr-FR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NE03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_______] </a:t>
            </a:r>
            <a:r>
              <a:rPr kumimoji="0" lang="fr-FR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Code du service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 [___</a:t>
            </a:r>
            <a:r>
              <a:rPr kumimoji="0" lang="fr-FR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101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_______] </a:t>
            </a:r>
          </a:p>
          <a:p>
            <a:pPr marL="0" marR="0" lvl="0" indent="0" algn="l" defTabSz="652463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Date de l‘enquête :    </a:t>
            </a:r>
            <a:r>
              <a:rPr kumimoji="0" lang="fr-FR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07</a:t>
            </a:r>
            <a:r>
              <a:rPr kumimoji="0" lang="fr-FR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  /   </a:t>
            </a:r>
            <a:r>
              <a:rPr kumimoji="0" lang="fr-FR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02</a:t>
            </a:r>
            <a:r>
              <a:rPr kumimoji="0" lang="fr-FR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  /  </a:t>
            </a:r>
            <a:r>
              <a:rPr kumimoji="0" lang="fr-FR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2017   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kumimoji="0" lang="fr-FR" altLang="en-US" sz="9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jj</a:t>
            </a:r>
            <a:r>
              <a:rPr kumimoji="0" lang="fr-FR" altLang="en-US" sz="9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/mm/</a:t>
            </a:r>
            <a:r>
              <a:rPr kumimoji="0" lang="fr-FR" altLang="en-US" sz="9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aaaa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)</a:t>
            </a:r>
          </a:p>
          <a:p>
            <a:pPr marL="0" marR="0" lvl="0" indent="0" algn="l" defTabSz="652463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Code patient  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[___</a:t>
            </a:r>
            <a:r>
              <a:rPr kumimoji="0" lang="fr-FR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52674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___________________________]</a:t>
            </a:r>
          </a:p>
          <a:p>
            <a:pPr marL="0" marR="0" lvl="0" indent="0" algn="l" defTabSz="652463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Age 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(ans) : [____] ans ;   Age &lt; 2 ans : [_____] mois</a:t>
            </a:r>
          </a:p>
          <a:p>
            <a:pPr marL="0" marR="0" lvl="0" indent="0" algn="l" defTabSz="652463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Genre : 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itchFamily="2" charset="2"/>
              </a:rPr>
              <a:t> M  </a:t>
            </a:r>
            <a:r>
              <a:rPr kumimoji="0" lang="fr-FR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itchFamily="2" charset="2"/>
              </a:rPr>
              <a:t>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itchFamily="2" charset="2"/>
              </a:rPr>
              <a:t>  F</a:t>
            </a:r>
            <a:endParaRPr kumimoji="0" lang="fr-FR" alt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652463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Date d‘admission :  __  / ___  /  _____ 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kumimoji="0" lang="fr-FR" altLang="en-US" sz="9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jj</a:t>
            </a:r>
            <a:r>
              <a:rPr kumimoji="0" lang="fr-FR" altLang="en-US" sz="9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/mm/</a:t>
            </a:r>
            <a:r>
              <a:rPr kumimoji="0" lang="fr-FR" altLang="en-US" sz="9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aaaa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)</a:t>
            </a:r>
          </a:p>
          <a:p>
            <a:pPr marL="0" marR="0" lvl="0" indent="0" algn="l" defTabSz="652463" rtl="0" eaLnBrk="1" fontAlgn="auto" latinLnBrk="0" hangingPunct="1">
              <a:lnSpc>
                <a:spcPct val="100000"/>
              </a:lnSpc>
              <a:spcBef>
                <a:spcPts val="767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Spécialité du patient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 [___________]			</a:t>
            </a:r>
          </a:p>
          <a:p>
            <a:pPr marL="0" marR="0" lvl="0" indent="0" algn="l" defTabSz="652463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Intervention chirurgicale depuis l‘admission :  </a:t>
            </a:r>
          </a:p>
          <a:p>
            <a:pPr marL="0" marR="0" lvl="0" indent="0" algn="l" defTabSz="652463" rtl="0" eaLnBrk="1" fontAlgn="auto" latinLnBrk="0" hangingPunct="1">
              <a:lnSpc>
                <a:spcPct val="100000"/>
              </a:lnSpc>
              <a:spcBef>
                <a:spcPts val="25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itchFamily="2" charset="2"/>
              </a:rPr>
              <a:t> Non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	</a:t>
            </a:r>
            <a:r>
              <a:rPr kumimoji="0" lang="fr-FR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itchFamily="2" charset="2"/>
              </a:rPr>
              <a:t> 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itchFamily="2" charset="2"/>
              </a:rPr>
              <a:t> Intervention mini-invasive/non NHSN	</a:t>
            </a:r>
            <a:r>
              <a:rPr kumimoji="0" lang="fr-FR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itchFamily="2" charset="2"/>
              </a:rPr>
              <a:t>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itchFamily="2" charset="2"/>
              </a:rPr>
              <a:t> Pas d‘information</a:t>
            </a:r>
            <a:endParaRPr kumimoji="0" lang="fr-F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652463" rtl="0" eaLnBrk="1" fontAlgn="auto" latinLnBrk="0" hangingPunct="1">
              <a:lnSpc>
                <a:spcPct val="100000"/>
              </a:lnSpc>
              <a:spcBef>
                <a:spcPts val="25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itchFamily="2" charset="2"/>
              </a:rPr>
              <a:t>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itchFamily="2" charset="2"/>
              </a:rPr>
              <a:t> Intervention NHSN →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[__________] 	</a:t>
            </a:r>
          </a:p>
          <a:p>
            <a:pPr marL="0" marR="0" lvl="0" indent="0" algn="l" defTabSz="652463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9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McCabe</a:t>
            </a:r>
            <a:r>
              <a:rPr kumimoji="0" lang="fr-FR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 score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:  	</a:t>
            </a:r>
          </a:p>
          <a:p>
            <a:pPr marL="0" marR="0" lvl="0" indent="0" algn="l" defTabSz="652463" rtl="0" eaLnBrk="1" fontAlgn="auto" latinLnBrk="0" hangingPunct="1">
              <a:lnSpc>
                <a:spcPct val="100000"/>
              </a:lnSpc>
              <a:spcBef>
                <a:spcPts val="25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itchFamily="2" charset="2"/>
              </a:rPr>
              <a:t></a:t>
            </a:r>
            <a:r>
              <a:rPr kumimoji="0" lang="fr-FR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Pathologie non-fatale </a:t>
            </a:r>
            <a:r>
              <a:rPr kumimoji="0" lang="fr-FR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itchFamily="2" charset="2"/>
              </a:rPr>
              <a:t>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kumimoji="0" lang="fr-FR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Pathologie avec évolution fatale dans 5 ans </a:t>
            </a:r>
            <a:endParaRPr kumimoji="0" lang="fr-FR" alt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652463" rtl="0" eaLnBrk="1" fontAlgn="auto" latinLnBrk="0" hangingPunct="1">
              <a:lnSpc>
                <a:spcPct val="100000"/>
              </a:lnSpc>
              <a:spcBef>
                <a:spcPts val="25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itchFamily="2" charset="2"/>
              </a:rPr>
              <a:t>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kumimoji="0" lang="fr-FR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Pathologie avec évolution fatale dans 12mois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kumimoji="0" lang="fr-FR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itchFamily="2" charset="2"/>
              </a:rPr>
              <a:t>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 Pas d‘information</a:t>
            </a:r>
          </a:p>
          <a:p>
            <a:pPr marL="0" marR="0" lvl="0" indent="0" algn="l" defTabSz="652463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Nouveau-né, Poids de naissance : 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[______] grammes</a:t>
            </a:r>
          </a:p>
          <a:p>
            <a:pPr marL="0" marR="0" lvl="0" indent="0" algn="l" defTabSz="652463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Cathéter central :                                                                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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 Non 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itchFamily="2" charset="2"/>
              </a:rPr>
              <a:t> 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Oui 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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 ?</a:t>
            </a:r>
          </a:p>
          <a:p>
            <a:pPr marL="0" marR="0" lvl="0" indent="0" algn="l" defTabSz="652463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2420938" algn="l"/>
              </a:tabLst>
              <a:defRPr/>
            </a:pPr>
            <a:r>
              <a:rPr kumimoji="0" lang="fr-FR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Cathéter périphérique : 	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itchFamily="2" charset="2"/>
              </a:rPr>
              <a:t> 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Non 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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 Oui 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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 ?</a:t>
            </a:r>
          </a:p>
          <a:p>
            <a:pPr marL="0" marR="0" lvl="0" indent="0" algn="l" defTabSz="652463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2420938" algn="l"/>
              </a:tabLst>
              <a:defRPr/>
            </a:pPr>
            <a:r>
              <a:rPr kumimoji="0" lang="fr-FR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Sonde urinaire 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:    	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itchFamily="2" charset="2"/>
              </a:rPr>
              <a:t> 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Non 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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 Oui 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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 ?</a:t>
            </a:r>
          </a:p>
          <a:p>
            <a:pPr marL="0" marR="0" lvl="0" indent="0" algn="l" defTabSz="652463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2420938" algn="l"/>
              </a:tabLst>
              <a:defRPr/>
            </a:pPr>
            <a:r>
              <a:rPr kumimoji="0" lang="fr-FR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Ventilation (intubé) :	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itchFamily="2" charset="2"/>
              </a:rPr>
              <a:t> 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Non 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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 Oui 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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 ?</a:t>
            </a:r>
          </a:p>
          <a:p>
            <a:pPr marL="0" marR="0" lvl="0" indent="0" algn="l" defTabSz="652463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2420938" algn="l"/>
              </a:tabLst>
              <a:defRPr/>
            </a:pP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Le patient reçoit des </a:t>
            </a:r>
            <a:r>
              <a:rPr kumimoji="0" lang="fr-FR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antimicrobiens </a:t>
            </a:r>
            <a:r>
              <a:rPr kumimoji="0" lang="fr-FR" altLang="en-US" sz="9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(1)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:                         	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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 Non 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itchFamily="2" charset="2"/>
              </a:rPr>
              <a:t>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 Oui</a:t>
            </a:r>
            <a:endParaRPr kumimoji="0" lang="fr-FR" alt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652463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Le patient a une </a:t>
            </a:r>
            <a:r>
              <a:rPr kumimoji="0" lang="fr-FR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infection associée aux soins (IAS)</a:t>
            </a:r>
            <a:r>
              <a:rPr kumimoji="0" lang="fr-FR" altLang="en-US" sz="9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(2)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:  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itchFamily="2" charset="2"/>
              </a:rPr>
              <a:t> 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Non 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</a:t>
            </a:r>
            <a:r>
              <a:rPr kumimoji="0" lang="fr-FR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 Oui</a:t>
            </a:r>
            <a:endParaRPr kumimoji="0" lang="fr-FR" alt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239" name="Rectangle 925"/>
          <p:cNvSpPr>
            <a:spLocks noChangeArrowheads="1"/>
          </p:cNvSpPr>
          <p:nvPr/>
        </p:nvSpPr>
        <p:spPr bwMode="auto">
          <a:xfrm>
            <a:off x="179512" y="5373221"/>
            <a:ext cx="4032448" cy="555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7925" tIns="38963" rIns="77925" bIns="38963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(1) Le jour de l‘enquête; exception :  prophylaxie chirurgicale → 24h avant 08:00 du jour de l‘enquête – si oui : remplir la section « antimicrobien » ; si &gt; 3 antimicrobiens sont appliques, rajouter une formulaire supplémentaire; (2) [Début de l’infection ≥ jour 3 OU critères applicables pour infections du site chirurgical (intervention chirurgicale dans les derniers 30/90 jours) OU sortie de l’hôpital mais réadmission &lt; 48h OU infection à </a:t>
            </a:r>
            <a:r>
              <a:rPr kumimoji="0" lang="fr-FR" altLang="en-US" sz="5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C. difficile </a:t>
            </a:r>
            <a:r>
              <a:rPr kumimoji="0" lang="fr-FR" altLang="en-US" sz="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après une sortie &lt; 28 jours OU début &lt;j3 après procédure/dispositif invasifs  à J1 ou J2] ET [les critères d’une IAS sont requis  le jour de l’enquête OU un traitement pour une IAS au jour de l’enquête est installé (après avoir rempli les critères d’une IAS avant)] – si oui : remplir la section « infection associée aux soins » ; si &gt; 2 IAS, rajouter une formulaire supplémentaire</a:t>
            </a:r>
            <a:r>
              <a:rPr kumimoji="0" lang="fr-FR" altLang="en-US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3" name="Rectangle 924"/>
          <p:cNvSpPr>
            <a:spLocks noChangeArrowheads="1"/>
          </p:cNvSpPr>
          <p:nvPr/>
        </p:nvSpPr>
        <p:spPr bwMode="auto">
          <a:xfrm>
            <a:off x="4239656" y="5657851"/>
            <a:ext cx="4785762" cy="38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7925" tIns="38963" rIns="77925" bIns="38963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(3) Dispositif pertinent avant l’IAS (tube </a:t>
            </a:r>
            <a:r>
              <a:rPr kumimoji="0" lang="fr-FR" altLang="en-US" sz="5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endo</a:t>
            </a:r>
            <a:r>
              <a:rPr kumimoji="0" lang="fr-FR" altLang="en-US" sz="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-trachéal pour PN1-PN5, CVC/CVP pour </a:t>
            </a:r>
            <a:r>
              <a:rPr kumimoji="0" lang="fr-FR" altLang="en-US" sz="5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sepsis</a:t>
            </a:r>
            <a:r>
              <a:rPr kumimoji="0" lang="fr-FR" altLang="en-US" sz="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 [BSI, NEO-LCBI, NEO-CNSB], sonde urinaire pour UTI-A et UTI-B; (4) Si l‘infection n‘est pas présente à l‘admission; (5) C-CVC, C-PVC, S-PUL, S-UTI, S-DIG, S-SSI, S-SST, S-OTH, UO, UNK; (6) AB: </a:t>
            </a:r>
            <a:r>
              <a:rPr kumimoji="0" lang="fr-FR" altLang="en-US" sz="5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S. aureus</a:t>
            </a:r>
            <a:r>
              <a:rPr kumimoji="0" lang="fr-FR" altLang="en-US" sz="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: OXA+ GLY; </a:t>
            </a:r>
            <a:r>
              <a:rPr kumimoji="0" lang="fr-FR" altLang="en-US" sz="5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Enterococcus</a:t>
            </a:r>
            <a:r>
              <a:rPr kumimoji="0" lang="fr-FR" altLang="en-US" sz="5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fr-FR" altLang="en-US" sz="5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sp</a:t>
            </a:r>
            <a:r>
              <a:rPr kumimoji="0" lang="fr-FR" altLang="en-US" sz="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.: GLY; </a:t>
            </a:r>
            <a:r>
              <a:rPr kumimoji="0" lang="fr-FR" altLang="en-US" sz="5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Enterobacteriaceae</a:t>
            </a:r>
            <a:r>
              <a:rPr kumimoji="0" lang="fr-FR" altLang="en-US" sz="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: C3G + CAR; </a:t>
            </a:r>
            <a:r>
              <a:rPr kumimoji="0" lang="fr-FR" altLang="en-US" sz="5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P. </a:t>
            </a:r>
            <a:r>
              <a:rPr kumimoji="0" lang="fr-FR" altLang="en-US" sz="5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aeruginosa</a:t>
            </a:r>
            <a:r>
              <a:rPr kumimoji="0" lang="fr-FR" altLang="en-US" sz="5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fr-FR" altLang="en-US" sz="5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und</a:t>
            </a:r>
            <a:r>
              <a:rPr kumimoji="0" lang="fr-FR" altLang="en-US" sz="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fr-FR" altLang="en-US" sz="5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Acinetobacter</a:t>
            </a:r>
            <a:r>
              <a:rPr kumimoji="0" lang="fr-FR" altLang="en-US" sz="5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fr-FR" altLang="en-US" sz="5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sp</a:t>
            </a:r>
            <a:r>
              <a:rPr kumimoji="0" lang="fr-FR" altLang="en-US" sz="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.: CAR; SIR: S=sensible, I=intermédiaire, R=résistant, U=?; PDR: résistant contre tous les antibiotiques: N = Non, P = potentiellement, C=confirmé, U=?</a:t>
            </a:r>
          </a:p>
        </p:txBody>
      </p:sp>
      <p:graphicFrame>
        <p:nvGraphicFramePr>
          <p:cNvPr id="18" name="Group 975"/>
          <p:cNvGraphicFramePr>
            <a:graphicFrameLocks noGrp="1"/>
          </p:cNvGraphicFramePr>
          <p:nvPr/>
        </p:nvGraphicFramePr>
        <p:xfrm>
          <a:off x="4355978" y="1214907"/>
          <a:ext cx="4610319" cy="1133973"/>
        </p:xfrm>
        <a:graphic>
          <a:graphicData uri="http://schemas.openxmlformats.org/drawingml/2006/table">
            <a:tbl>
              <a:tblPr/>
              <a:tblGrid>
                <a:gridCol w="7580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52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78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93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59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31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36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6238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525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1423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14499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Antimicrobien (AM) 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(Substance)</a:t>
                      </a:r>
                    </a:p>
                  </a:txBody>
                  <a:tcPr marL="84406" marR="84406" marT="34307" marB="34307" anchor="ctr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voie</a:t>
                      </a:r>
                    </a:p>
                  </a:txBody>
                  <a:tcPr marL="83077" marR="83077" marT="35119" marB="35119" vert="vert27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Indication</a:t>
                      </a:r>
                    </a:p>
                  </a:txBody>
                  <a:tcPr marL="83077" marR="83077" marT="35119" marB="35119" vert="vert27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Diagnostic</a:t>
                      </a:r>
                    </a:p>
                  </a:txBody>
                  <a:tcPr marL="83077" marR="83077" marT="35119" marB="35119" vert="vert27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Indication documentée</a:t>
                      </a:r>
                      <a:endParaRPr kumimoji="0" lang="fr-FR" sz="7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3077" marR="83077" marT="35119" marB="35119" vert="vert27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Date début de l‘antimicrobien</a:t>
                      </a:r>
                    </a:p>
                  </a:txBody>
                  <a:tcPr marL="83077" marR="83077" marT="35119" marB="35119" vert="vert27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Changement de l‘AM (raison)</a:t>
                      </a:r>
                    </a:p>
                  </a:txBody>
                  <a:tcPr marL="83077" marR="83077" marT="35119" marB="35119" vert="vert27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Si changement: Date du début 1° AM</a:t>
                      </a:r>
                    </a:p>
                  </a:txBody>
                  <a:tcPr marL="83077" marR="83077" marT="35119" marB="35119" vert="vert27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Dose par jour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24" marB="46824"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0187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43" marB="457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24" marB="46824"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24" marB="46824"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24" marB="46824"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24" marB="46824" vert="eaVert" anchor="ctr" horzOverflow="overflow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Applications (par jour)</a:t>
                      </a:r>
                    </a:p>
                  </a:txBody>
                  <a:tcPr marL="83077" marR="83077" marT="35119" marB="35119" vert="vert27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Dose individuelle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mg/g/IU</a:t>
                      </a:r>
                    </a:p>
                  </a:txBody>
                  <a:tcPr marL="83077" marR="83077" marT="35119" marB="35119" vert="vert27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438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34307" marB="34307" anchor="b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34307" marB="343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84406" marR="84406" marT="34307" marB="343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84406" marR="84406" marT="34307" marB="343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84406" marR="84406" marT="34307" marB="343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/       /</a:t>
                      </a:r>
                    </a:p>
                  </a:txBody>
                  <a:tcPr marL="33231" marR="33231" marT="13500" marB="135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7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33231" marR="33231" marT="13500" marB="135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/       /</a:t>
                      </a:r>
                    </a:p>
                  </a:txBody>
                  <a:tcPr marL="33231" marR="33231" marT="13500" marB="135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33231" marR="33231" marT="27000" marB="270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34307" marB="343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34307" marB="343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24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34307" marB="34307" anchor="b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4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34307" marB="343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4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34307" marB="343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4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34307" marB="343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4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34307" marB="343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/       /</a:t>
                      </a:r>
                    </a:p>
                  </a:txBody>
                  <a:tcPr marL="33231" marR="33231" marT="13500" marB="135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7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33231" marR="33231" marT="13500" marB="135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/       /</a:t>
                      </a:r>
                    </a:p>
                  </a:txBody>
                  <a:tcPr marL="33231" marR="33231" marT="13500" marB="135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34307" marB="343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34307" marB="343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34307" marB="343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244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  <a:endParaRPr kumimoji="0" lang="fr-FR" sz="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34307" marB="34307" anchor="b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4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84406" marR="84406" marT="34307" marB="343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4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84406" marR="84406" marT="34307" marB="343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4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84406" marR="84406" marT="34307" marB="343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4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84406" marR="84406" marT="34307" marB="343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/       /</a:t>
                      </a:r>
                    </a:p>
                  </a:txBody>
                  <a:tcPr marL="33231" marR="33231" marT="13500" marB="135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7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33231" marR="33231" marT="13500" marB="135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/       /</a:t>
                      </a:r>
                    </a:p>
                  </a:txBody>
                  <a:tcPr marL="33231" marR="33231" marT="13500" marB="135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4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34307" marB="343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4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34307" marB="343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84406" marR="84406" marT="34307" marB="343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9" name="Rectangle 355"/>
          <p:cNvSpPr>
            <a:spLocks noChangeArrowheads="1"/>
          </p:cNvSpPr>
          <p:nvPr/>
        </p:nvSpPr>
        <p:spPr bwMode="auto">
          <a:xfrm>
            <a:off x="4283968" y="2348880"/>
            <a:ext cx="4719294" cy="463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7925" tIns="38963" rIns="77925" bIns="38963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Voie</a:t>
            </a:r>
            <a:r>
              <a:rPr kumimoji="0" lang="fr-FR" altLang="en-US" sz="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: P: parentérale, O: orale, R: rectale, I: inhalée;  </a:t>
            </a:r>
            <a:r>
              <a:rPr kumimoji="0" lang="fr-FR" altLang="en-US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Indication</a:t>
            </a:r>
            <a:r>
              <a:rPr kumimoji="0" lang="fr-FR" altLang="en-US" sz="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: infection communautaire (CI), infection acquise à un service de soins de longue durée (LI), infection associée aux soins aigus (HI); prophylaxie chirurgicale : SP1: dose simple, SP2: pendant 1 jour, SP3: &gt; 1 jour ; MP: prophylaxie médicale; O: autre indication ; UI: ?; </a:t>
            </a:r>
            <a:r>
              <a:rPr kumimoji="0" lang="fr-FR" altLang="en-US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Diagnostic</a:t>
            </a:r>
            <a:r>
              <a:rPr kumimoji="0" lang="fr-FR" altLang="en-US" sz="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: voir liste ; </a:t>
            </a:r>
            <a:r>
              <a:rPr kumimoji="0" lang="fr-FR" altLang="en-US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Indication documentée </a:t>
            </a:r>
            <a:r>
              <a:rPr kumimoji="0" lang="fr-FR" altLang="en-US" sz="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(dans le dossier du patient) : Oui/Non ; </a:t>
            </a:r>
            <a:r>
              <a:rPr kumimoji="0" lang="fr-FR" altLang="en-US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Changement de l’AM (+ cause): </a:t>
            </a:r>
            <a:r>
              <a:rPr kumimoji="0" lang="fr-FR" altLang="en-US" sz="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N = pas de changement ; E = escalade; D = </a:t>
            </a:r>
            <a:r>
              <a:rPr kumimoji="0" lang="fr-FR" altLang="en-US" sz="5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descalade</a:t>
            </a:r>
            <a:r>
              <a:rPr kumimoji="0" lang="fr-FR" altLang="en-US" sz="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; S = changement iv-oral; A = effet indésirable; OU = autre cause; U = ?; </a:t>
            </a:r>
            <a:r>
              <a:rPr kumimoji="0" lang="fr-FR" altLang="en-US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Si changement : Date du début 1° AM : </a:t>
            </a:r>
            <a:r>
              <a:rPr kumimoji="0" lang="fr-FR" altLang="en-US" sz="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concerne le 1° antimicrobien pour la même indication; </a:t>
            </a:r>
            <a:r>
              <a:rPr kumimoji="0" lang="fr-FR" altLang="en-US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Dose par jour :</a:t>
            </a:r>
            <a:r>
              <a:rPr kumimoji="0" lang="fr-FR" altLang="en-US" sz="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 ex. 3 x 1 g; g = gramme, mg = milligramme, IU = unités internationales</a:t>
            </a:r>
          </a:p>
        </p:txBody>
      </p:sp>
      <p:sp>
        <p:nvSpPr>
          <p:cNvPr id="43" name="Forme libre 42"/>
          <p:cNvSpPr/>
          <p:nvPr/>
        </p:nvSpPr>
        <p:spPr>
          <a:xfrm>
            <a:off x="3347871" y="1916833"/>
            <a:ext cx="891791" cy="3096344"/>
          </a:xfrm>
          <a:custGeom>
            <a:avLst/>
            <a:gdLst>
              <a:gd name="connsiteX0" fmla="*/ 0 w 844061"/>
              <a:gd name="connsiteY0" fmla="*/ 3055815 h 3055815"/>
              <a:gd name="connsiteX1" fmla="*/ 695569 w 844061"/>
              <a:gd name="connsiteY1" fmla="*/ 3055815 h 3055815"/>
              <a:gd name="connsiteX2" fmla="*/ 687754 w 844061"/>
              <a:gd name="connsiteY2" fmla="*/ 0 h 3055815"/>
              <a:gd name="connsiteX3" fmla="*/ 844061 w 844061"/>
              <a:gd name="connsiteY3" fmla="*/ 0 h 3055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4061" h="3055815">
                <a:moveTo>
                  <a:pt x="0" y="3055815"/>
                </a:moveTo>
                <a:lnTo>
                  <a:pt x="695569" y="3055815"/>
                </a:lnTo>
                <a:lnTo>
                  <a:pt x="687754" y="0"/>
                </a:lnTo>
                <a:lnTo>
                  <a:pt x="844061" y="0"/>
                </a:lnTo>
              </a:path>
            </a:pathLst>
          </a:custGeom>
          <a:ln w="19050">
            <a:solidFill>
              <a:srgbClr val="339966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7925" tIns="38963" rIns="77925" bIns="38963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H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5" name="Forme libre 44"/>
          <p:cNvSpPr/>
          <p:nvPr/>
        </p:nvSpPr>
        <p:spPr>
          <a:xfrm>
            <a:off x="3347865" y="3104966"/>
            <a:ext cx="958262" cy="2124236"/>
          </a:xfrm>
          <a:custGeom>
            <a:avLst/>
            <a:gdLst>
              <a:gd name="connsiteX0" fmla="*/ 0 w 851877"/>
              <a:gd name="connsiteY0" fmla="*/ 1578707 h 1578707"/>
              <a:gd name="connsiteX1" fmla="*/ 726831 w 851877"/>
              <a:gd name="connsiteY1" fmla="*/ 1578707 h 1578707"/>
              <a:gd name="connsiteX2" fmla="*/ 726831 w 851877"/>
              <a:gd name="connsiteY2" fmla="*/ 0 h 1578707"/>
              <a:gd name="connsiteX3" fmla="*/ 851877 w 851877"/>
              <a:gd name="connsiteY3" fmla="*/ 0 h 1578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51877" h="1578707">
                <a:moveTo>
                  <a:pt x="0" y="1578707"/>
                </a:moveTo>
                <a:lnTo>
                  <a:pt x="726831" y="1578707"/>
                </a:lnTo>
                <a:lnTo>
                  <a:pt x="726831" y="0"/>
                </a:lnTo>
                <a:lnTo>
                  <a:pt x="851877" y="0"/>
                </a:lnTo>
              </a:path>
            </a:pathLst>
          </a:custGeom>
          <a:ln w="19050">
            <a:solidFill>
              <a:srgbClr val="339966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7925" tIns="38963" rIns="77925" bIns="38963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H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7" name="Rectangle 5"/>
          <p:cNvSpPr>
            <a:spLocks noChangeArrowheads="1"/>
          </p:cNvSpPr>
          <p:nvPr/>
        </p:nvSpPr>
        <p:spPr bwMode="auto">
          <a:xfrm>
            <a:off x="185051" y="901435"/>
            <a:ext cx="8773898" cy="324908"/>
          </a:xfrm>
          <a:prstGeom prst="rect">
            <a:avLst/>
          </a:prstGeom>
          <a:solidFill>
            <a:srgbClr val="CCFFCC">
              <a:alpha val="5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7925" tIns="38963" rIns="77925" bIns="38963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339966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                </a:t>
            </a:r>
            <a:r>
              <a:rPr kumimoji="0" lang="fr-FR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339966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anose="020B0604020202020204" pitchFamily="34" charset="0"/>
              </a:rPr>
              <a:t>Formulaire P – Patient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555812" y="1989267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</a:t>
            </a:r>
            <a:endParaRPr kumimoji="0" lang="fr-CH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79512" y="2826895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</a:t>
            </a:r>
            <a:endParaRPr kumimoji="0" lang="fr-CH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179512" y="3417934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</a:t>
            </a:r>
            <a:endParaRPr kumimoji="0" lang="fr-CH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2600888" y="4039329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</a:t>
            </a:r>
            <a:endParaRPr kumimoji="0" lang="fr-CH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2915816" y="4221088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</a:t>
            </a:r>
            <a:endParaRPr kumimoji="0" lang="fr-CH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2600888" y="4426265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</a:t>
            </a:r>
            <a:endParaRPr kumimoji="0" lang="fr-CH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2600888" y="4642289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</a:t>
            </a:r>
            <a:endParaRPr kumimoji="0" lang="fr-CH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2950126" y="4853545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</a:t>
            </a:r>
            <a:endParaRPr kumimoji="0" lang="fr-CH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4319196" y="1759368"/>
            <a:ext cx="6912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Piperacillin</a:t>
            </a:r>
            <a:r>
              <a:rPr kumimoji="0" lang="fr-CH" sz="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/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Tazobactam</a:t>
            </a:r>
            <a:endParaRPr kumimoji="0" lang="fr-CH" sz="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5150958" y="1844826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P</a:t>
            </a:r>
            <a:endParaRPr kumimoji="0" lang="fr-CH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5382582" y="1844826"/>
            <a:ext cx="29687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HI</a:t>
            </a:r>
            <a:endParaRPr kumimoji="0" lang="fr-CH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5711029" y="1797758"/>
            <a:ext cx="39786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BAC</a:t>
            </a:r>
            <a:endParaRPr kumimoji="0" lang="fr-CH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6080474" y="1813162"/>
            <a:ext cx="2696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O</a:t>
            </a:r>
            <a:endParaRPr kumimoji="0" lang="fr-CH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6400234" y="1844824"/>
            <a:ext cx="72327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9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05  02 2017</a:t>
            </a:r>
            <a:endParaRPr kumimoji="0" lang="fr-CH" sz="9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7042091" y="1807905"/>
            <a:ext cx="2680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N</a:t>
            </a:r>
            <a:endParaRPr kumimoji="0" lang="fr-CH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7919771" y="1814629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3</a:t>
            </a:r>
            <a:endParaRPr kumimoji="0" lang="fr-CH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8302930" y="1814629"/>
            <a:ext cx="34817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4.5</a:t>
            </a:r>
            <a:endParaRPr kumimoji="0" lang="fr-CH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8727420" y="1805709"/>
            <a:ext cx="24558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g</a:t>
            </a:r>
            <a:endParaRPr kumimoji="0" lang="fr-CH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772568" y="1805055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27</a:t>
            </a:r>
            <a:endParaRPr kumimoji="0" lang="fr-CH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1063783" y="2228513"/>
            <a:ext cx="97013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02    </a:t>
            </a:r>
            <a:r>
              <a:rPr kumimoji="0" lang="fr-CH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02</a:t>
            </a:r>
            <a:r>
              <a:rPr kumimoji="0" lang="fr-CH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   2017  </a:t>
            </a:r>
            <a:endParaRPr kumimoji="0" lang="fr-CH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1269770" y="2468844"/>
            <a:ext cx="58701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9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SURURO</a:t>
            </a:r>
            <a:endParaRPr kumimoji="0" lang="fr-CH" sz="9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2936970" y="5051991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</a:t>
            </a:r>
            <a:endParaRPr kumimoji="0" lang="fr-CH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6334110" y="3003533"/>
            <a:ext cx="4732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UTI-A</a:t>
            </a:r>
            <a:endParaRPr kumimoji="0" lang="fr-CH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6020231" y="3134536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</a:t>
            </a:r>
            <a:endParaRPr kumimoji="0" lang="fr-CH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6026809" y="3311442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</a:t>
            </a:r>
            <a:endParaRPr kumimoji="0" lang="fr-CH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5756209" y="3547492"/>
            <a:ext cx="80021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9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05   02   2017</a:t>
            </a:r>
            <a:endParaRPr kumimoji="0" lang="fr-CH" sz="9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5724128" y="3665692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</a:t>
            </a:r>
            <a:endParaRPr kumimoji="0" lang="fr-CH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5755493" y="4077072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</a:t>
            </a:r>
            <a:endParaRPr kumimoji="0" lang="fr-CH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5724128" y="5013176"/>
            <a:ext cx="5918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PRTMIR</a:t>
            </a:r>
            <a:endParaRPr kumimoji="0" lang="fr-CH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6444208" y="4941168"/>
            <a:ext cx="3545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C3G</a:t>
            </a:r>
            <a:endParaRPr kumimoji="0" lang="fr-CH" sz="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6876256" y="4941168"/>
            <a:ext cx="2407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R</a:t>
            </a:r>
            <a:endParaRPr kumimoji="0" lang="fr-CH" sz="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6444208" y="5085184"/>
            <a:ext cx="3545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CAR</a:t>
            </a:r>
            <a:endParaRPr kumimoji="0" lang="fr-CH" sz="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9" name="ZoneTexte 48"/>
          <p:cNvSpPr txBox="1"/>
          <p:nvPr/>
        </p:nvSpPr>
        <p:spPr>
          <a:xfrm>
            <a:off x="6876256" y="5085184"/>
            <a:ext cx="2311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S</a:t>
            </a:r>
            <a:endParaRPr kumimoji="0" lang="fr-CH" sz="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" name="ZoneTexte 49"/>
          <p:cNvSpPr txBox="1"/>
          <p:nvPr/>
        </p:nvSpPr>
        <p:spPr>
          <a:xfrm>
            <a:off x="7164288" y="5013176"/>
            <a:ext cx="25039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N</a:t>
            </a:r>
            <a:endParaRPr kumimoji="0" lang="fr-CH" sz="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ZoneTexte 50"/>
          <p:cNvSpPr txBox="1"/>
          <p:nvPr/>
        </p:nvSpPr>
        <p:spPr>
          <a:xfrm>
            <a:off x="7982102" y="2996954"/>
            <a:ext cx="34656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BSI</a:t>
            </a:r>
            <a:endParaRPr kumimoji="0" lang="fr-CH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2" name="ZoneTexte 51"/>
          <p:cNvSpPr txBox="1"/>
          <p:nvPr/>
        </p:nvSpPr>
        <p:spPr>
          <a:xfrm>
            <a:off x="7604905" y="3127959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</a:t>
            </a:r>
            <a:endParaRPr kumimoji="0" lang="fr-CH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3" name="ZoneTexte 52"/>
          <p:cNvSpPr txBox="1"/>
          <p:nvPr/>
        </p:nvSpPr>
        <p:spPr>
          <a:xfrm>
            <a:off x="7611483" y="3304864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</a:t>
            </a:r>
            <a:endParaRPr kumimoji="0" lang="fr-CH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4" name="ZoneTexte 53"/>
          <p:cNvSpPr txBox="1"/>
          <p:nvPr/>
        </p:nvSpPr>
        <p:spPr>
          <a:xfrm>
            <a:off x="7382864" y="3540915"/>
            <a:ext cx="74892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9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05  02  2017</a:t>
            </a:r>
            <a:endParaRPr kumimoji="0" lang="fr-CH" sz="9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5" name="ZoneTexte 54"/>
          <p:cNvSpPr txBox="1"/>
          <p:nvPr/>
        </p:nvSpPr>
        <p:spPr>
          <a:xfrm>
            <a:off x="7347263" y="3659115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</a:t>
            </a:r>
            <a:endParaRPr kumimoji="0" lang="fr-CH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6" name="ZoneTexte 55"/>
          <p:cNvSpPr txBox="1"/>
          <p:nvPr/>
        </p:nvSpPr>
        <p:spPr>
          <a:xfrm>
            <a:off x="7347772" y="4057339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</a:t>
            </a:r>
            <a:endParaRPr kumimoji="0" lang="fr-CH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7" name="ZoneTexte 56"/>
          <p:cNvSpPr txBox="1"/>
          <p:nvPr/>
        </p:nvSpPr>
        <p:spPr>
          <a:xfrm>
            <a:off x="7380312" y="5013176"/>
            <a:ext cx="5918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PRTMIR</a:t>
            </a:r>
            <a:endParaRPr kumimoji="0" lang="fr-CH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8" name="ZoneTexte 57"/>
          <p:cNvSpPr txBox="1"/>
          <p:nvPr/>
        </p:nvSpPr>
        <p:spPr>
          <a:xfrm>
            <a:off x="8028384" y="4941168"/>
            <a:ext cx="3545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C3G</a:t>
            </a:r>
            <a:endParaRPr kumimoji="0" lang="fr-CH" sz="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ZoneTexte 58"/>
          <p:cNvSpPr txBox="1"/>
          <p:nvPr/>
        </p:nvSpPr>
        <p:spPr>
          <a:xfrm>
            <a:off x="8460432" y="4941168"/>
            <a:ext cx="24077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R</a:t>
            </a:r>
            <a:endParaRPr kumimoji="0" lang="fr-CH" sz="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ZoneTexte 59"/>
          <p:cNvSpPr txBox="1"/>
          <p:nvPr/>
        </p:nvSpPr>
        <p:spPr>
          <a:xfrm>
            <a:off x="8028384" y="5085184"/>
            <a:ext cx="3545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CAR</a:t>
            </a:r>
            <a:endParaRPr kumimoji="0" lang="fr-CH" sz="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1" name="ZoneTexte 60"/>
          <p:cNvSpPr txBox="1"/>
          <p:nvPr/>
        </p:nvSpPr>
        <p:spPr>
          <a:xfrm>
            <a:off x="8460432" y="5085184"/>
            <a:ext cx="2311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S</a:t>
            </a:r>
            <a:endParaRPr kumimoji="0" lang="fr-CH" sz="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2" name="ZoneTexte 61"/>
          <p:cNvSpPr txBox="1"/>
          <p:nvPr/>
        </p:nvSpPr>
        <p:spPr>
          <a:xfrm>
            <a:off x="8748464" y="5013176"/>
            <a:ext cx="25039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N</a:t>
            </a:r>
            <a:endParaRPr kumimoji="0" lang="fr-CH" sz="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3" name="ZoneTexte 62"/>
          <p:cNvSpPr txBox="1"/>
          <p:nvPr/>
        </p:nvSpPr>
        <p:spPr>
          <a:xfrm>
            <a:off x="7392959" y="4332932"/>
            <a:ext cx="4860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1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S-UTI</a:t>
            </a:r>
            <a:endParaRPr kumimoji="0" lang="fr-CH" sz="11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9373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  <p:bldP spid="20" grpId="0"/>
      <p:bldP spid="21" grpId="0"/>
      <p:bldP spid="22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4" grpId="0"/>
      <p:bldP spid="46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Résultat de recherche d'images pour &quot;swissnoso logo&quot;"/>
          <p:cNvPicPr/>
          <p:nvPr/>
        </p:nvPicPr>
        <p:blipFill rotWithShape="1">
          <a:blip r:embed="rId2" cstate="print"/>
          <a:srcRect/>
          <a:stretch/>
        </p:blipFill>
        <p:spPr bwMode="auto">
          <a:xfrm>
            <a:off x="3203850" y="980728"/>
            <a:ext cx="2788687" cy="1191083"/>
          </a:xfrm>
          <a:prstGeom prst="rect">
            <a:avLst/>
          </a:prstGeom>
          <a:noFill/>
        </p:spPr>
      </p:pic>
      <p:pic>
        <p:nvPicPr>
          <p:cNvPr id="3" name="Image 2" descr="Résultat de recherche d'images pour &quot;HUG logo&quot;"/>
          <p:cNvPicPr/>
          <p:nvPr/>
        </p:nvPicPr>
        <p:blipFill rotWithShape="1">
          <a:blip r:embed="rId3" cstate="print"/>
          <a:srcRect/>
          <a:stretch/>
        </p:blipFill>
        <p:spPr bwMode="auto">
          <a:xfrm>
            <a:off x="6156176" y="1700808"/>
            <a:ext cx="2274210" cy="471003"/>
          </a:xfrm>
          <a:prstGeom prst="rect">
            <a:avLst/>
          </a:prstGeom>
          <a:gradFill>
            <a:gsLst>
              <a:gs pos="74000">
                <a:schemeClr val="accent1">
                  <a:lumMod val="45000"/>
                  <a:lumOff val="55000"/>
                  <a:alpha val="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sp>
        <p:nvSpPr>
          <p:cNvPr id="4" name="Titre 1">
            <a:extLst>
              <a:ext uri="{FF2B5EF4-FFF2-40B4-BE49-F238E27FC236}">
                <a16:creationId xmlns:a16="http://schemas.microsoft.com/office/drawing/2014/main" id="{B9D5312B-335C-4E6A-98F2-5B0D22BD9B55}"/>
              </a:ext>
            </a:extLst>
          </p:cNvPr>
          <p:cNvSpPr txBox="1">
            <a:spLocks/>
          </p:cNvSpPr>
          <p:nvPr/>
        </p:nvSpPr>
        <p:spPr>
          <a:xfrm>
            <a:off x="1143000" y="3011116"/>
            <a:ext cx="6858000" cy="1355751"/>
          </a:xfrm>
          <a:prstGeom prst="rect">
            <a:avLst/>
          </a:prstGeom>
          <a:effectLst/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itchFamily="34" charset="0"/>
              </a:rPr>
              <a:t>Prevalence Ponctuelle Suisse 2019 sur les Infections Associées aux Soins et l’Utilisation des Antimicrobiens </a:t>
            </a:r>
            <a:b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ous-titre 2">
            <a:extLst>
              <a:ext uri="{FF2B5EF4-FFF2-40B4-BE49-F238E27FC236}">
                <a16:creationId xmlns:a16="http://schemas.microsoft.com/office/drawing/2014/main" id="{D498965D-AB82-425D-BBE8-D9F86D30DB81}"/>
              </a:ext>
            </a:extLst>
          </p:cNvPr>
          <p:cNvSpPr txBox="1">
            <a:spLocks/>
          </p:cNvSpPr>
          <p:nvPr/>
        </p:nvSpPr>
        <p:spPr>
          <a:xfrm>
            <a:off x="1143000" y="4373824"/>
            <a:ext cx="6858000" cy="91111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itchFamily="34" charset="0"/>
              </a:rPr>
              <a:t>Cours de formation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Arial" pitchFamily="34" charset="0"/>
              </a:rPr>
              <a:t>Printemps 2021</a:t>
            </a:r>
            <a:endParaRPr kumimoji="0" lang="fr-FR" sz="1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283"/>
          <p:cNvSpPr txBox="1">
            <a:spLocks noGrp="1"/>
          </p:cNvSpPr>
          <p:nvPr>
            <p:ph type="title"/>
          </p:nvPr>
        </p:nvSpPr>
        <p:spPr>
          <a:xfrm>
            <a:off x="628650" y="985623"/>
            <a:ext cx="2130136" cy="1778361"/>
          </a:xfrm>
          <a:prstGeom prst="ellipse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2800" dirty="0">
                <a:solidFill>
                  <a:srgbClr val="FFFFFF"/>
                </a:solidFill>
              </a:rPr>
              <a:t>CH-PPS</a:t>
            </a:r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CCE73DCC-0D64-4F9E-956F-EEF6FC00CEEE}"/>
              </a:ext>
            </a:extLst>
          </p:cNvPr>
          <p:cNvSpPr/>
          <p:nvPr/>
        </p:nvSpPr>
        <p:spPr>
          <a:xfrm>
            <a:off x="3419872" y="2510898"/>
            <a:ext cx="1368152" cy="135015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200" b="1" dirty="0" err="1">
                <a:cs typeface="Arial" pitchFamily="34" charset="0"/>
              </a:rPr>
              <a:t>Indicateurs</a:t>
            </a:r>
            <a:endParaRPr lang="de-CH" sz="1200" b="1" dirty="0">
              <a:cs typeface="Arial" pitchFamily="34" charset="0"/>
            </a:endParaRPr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28A1DEBB-38BE-448B-B02F-75BDDC3CF7BB}"/>
              </a:ext>
            </a:extLst>
          </p:cNvPr>
          <p:cNvSpPr/>
          <p:nvPr/>
        </p:nvSpPr>
        <p:spPr>
          <a:xfrm>
            <a:off x="5724128" y="3236040"/>
            <a:ext cx="1298970" cy="1201072"/>
          </a:xfrm>
          <a:prstGeom prst="ellipse">
            <a:avLst/>
          </a:prstGeom>
          <a:solidFill>
            <a:schemeClr val="accent6">
              <a:lumMod val="60000"/>
              <a:lumOff val="40000"/>
              <a:alpha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900" b="1" dirty="0" err="1">
                <a:solidFill>
                  <a:schemeClr val="tx1"/>
                </a:solidFill>
                <a:cs typeface="Arial" pitchFamily="34" charset="0"/>
              </a:rPr>
              <a:t>Utilisation</a:t>
            </a:r>
            <a:r>
              <a:rPr lang="de-CH" sz="900" b="1" dirty="0">
                <a:solidFill>
                  <a:schemeClr val="tx1"/>
                </a:solidFill>
                <a:cs typeface="Arial" pitchFamily="34" charset="0"/>
              </a:rPr>
              <a:t> des </a:t>
            </a:r>
            <a:r>
              <a:rPr lang="de-CH" sz="900" b="1" dirty="0" err="1">
                <a:solidFill>
                  <a:schemeClr val="tx1"/>
                </a:solidFill>
                <a:cs typeface="Arial" pitchFamily="34" charset="0"/>
              </a:rPr>
              <a:t>antimicrobiens</a:t>
            </a:r>
            <a:endParaRPr lang="de-CH" sz="9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26" name="Ellipse 25">
            <a:extLst>
              <a:ext uri="{FF2B5EF4-FFF2-40B4-BE49-F238E27FC236}">
                <a16:creationId xmlns:a16="http://schemas.microsoft.com/office/drawing/2014/main" id="{7BF4BD8D-DC66-4998-B64C-418E3392E714}"/>
              </a:ext>
            </a:extLst>
          </p:cNvPr>
          <p:cNvSpPr/>
          <p:nvPr/>
        </p:nvSpPr>
        <p:spPr>
          <a:xfrm>
            <a:off x="6285300" y="2492898"/>
            <a:ext cx="1239028" cy="1160817"/>
          </a:xfrm>
          <a:prstGeom prst="ellipse">
            <a:avLst/>
          </a:prstGeom>
          <a:solidFill>
            <a:srgbClr val="FFFF00">
              <a:alpha val="8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b="1" dirty="0">
                <a:solidFill>
                  <a:schemeClr val="tx1"/>
                </a:solidFill>
                <a:cs typeface="Arial" panose="020B0604020202020204" pitchFamily="34" charset="0"/>
              </a:rPr>
              <a:t>IAS</a:t>
            </a:r>
          </a:p>
        </p:txBody>
      </p:sp>
      <p:sp>
        <p:nvSpPr>
          <p:cNvPr id="27" name="Ellipse 26">
            <a:extLst>
              <a:ext uri="{FF2B5EF4-FFF2-40B4-BE49-F238E27FC236}">
                <a16:creationId xmlns:a16="http://schemas.microsoft.com/office/drawing/2014/main" id="{E42F819C-E9C9-44EA-A87D-811C14C066AE}"/>
              </a:ext>
            </a:extLst>
          </p:cNvPr>
          <p:cNvSpPr/>
          <p:nvPr/>
        </p:nvSpPr>
        <p:spPr>
          <a:xfrm>
            <a:off x="6845598" y="3210660"/>
            <a:ext cx="1182787" cy="1226453"/>
          </a:xfrm>
          <a:prstGeom prst="ellipse">
            <a:avLst/>
          </a:prstGeom>
          <a:solidFill>
            <a:srgbClr val="81C198">
              <a:alpha val="8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200" b="1" dirty="0">
                <a:solidFill>
                  <a:schemeClr val="tx1"/>
                </a:solidFill>
                <a:cs typeface="Arial" panose="020B0604020202020204" pitchFamily="34" charset="0"/>
              </a:rPr>
              <a:t>Patient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3131840" y="1844825"/>
            <a:ext cx="5256584" cy="3168352"/>
          </a:xfrm>
          <a:prstGeom prst="roundRect">
            <a:avLst/>
          </a:prstGeom>
          <a:noFill/>
          <a:ln w="571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de-CH" sz="2800" b="1" dirty="0">
                <a:solidFill>
                  <a:schemeClr val="accent1">
                    <a:lumMod val="75000"/>
                  </a:schemeClr>
                </a:solidFill>
              </a:rPr>
              <a:t>HÔPITAL</a:t>
            </a:r>
          </a:p>
        </p:txBody>
      </p:sp>
    </p:spTree>
    <p:extLst>
      <p:ext uri="{BB962C8B-B14F-4D97-AF65-F5344CB8AC3E}">
        <p14:creationId xmlns:p14="http://schemas.microsoft.com/office/powerpoint/2010/main" val="2141483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6" grpId="0" animBg="1"/>
      <p:bldP spid="27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3350" y="450851"/>
            <a:ext cx="8724900" cy="254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ZoneTexte 8"/>
          <p:cNvSpPr txBox="1"/>
          <p:nvPr/>
        </p:nvSpPr>
        <p:spPr>
          <a:xfrm>
            <a:off x="504825" y="68627"/>
            <a:ext cx="14886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err="1">
                <a:solidFill>
                  <a:srgbClr val="5E5E5E"/>
                </a:solidFill>
                <a:latin typeface="Calibri Light" pitchFamily="34" charset="0"/>
              </a:rPr>
              <a:t>Élement-clés</a:t>
            </a:r>
            <a:endParaRPr lang="en-GB" sz="2000" b="1" dirty="0">
              <a:solidFill>
                <a:srgbClr val="5E5E5E"/>
              </a:solidFill>
              <a:latin typeface="Calibri Light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4797017" y="68627"/>
            <a:ext cx="30396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rgbClr val="5E5E5E"/>
                </a:solidFill>
                <a:latin typeface="Calibri Light" pitchFamily="34" charset="0"/>
              </a:rPr>
              <a:t>Indicateurs</a:t>
            </a:r>
            <a:endParaRPr lang="en-GB" sz="2000" b="1" dirty="0">
              <a:solidFill>
                <a:srgbClr val="5E5E5E"/>
              </a:solidFill>
              <a:latin typeface="Calibri Light" pitchFamily="34" charset="0"/>
            </a:endParaRPr>
          </a:p>
        </p:txBody>
      </p:sp>
      <p:graphicFrame>
        <p:nvGraphicFramePr>
          <p:cNvPr id="11" name="Tableau 10"/>
          <p:cNvGraphicFramePr>
            <a:graphicFrameLocks noGrp="1"/>
          </p:cNvGraphicFramePr>
          <p:nvPr/>
        </p:nvGraphicFramePr>
        <p:xfrm>
          <a:off x="323528" y="397920"/>
          <a:ext cx="8362131" cy="5972431"/>
        </p:xfrm>
        <a:graphic>
          <a:graphicData uri="http://schemas.openxmlformats.org/drawingml/2006/table">
            <a:tbl>
              <a:tblPr/>
              <a:tblGrid>
                <a:gridCol w="263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64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324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3803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300" dirty="0"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endParaRPr lang="fr-CH" sz="13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497" marR="36497" marT="12616" marB="1261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 Light" pitchFamily="34" charset="0"/>
                          <a:ea typeface="Calibri"/>
                          <a:cs typeface="Times New Roman"/>
                        </a:rPr>
                        <a:t>An effective infection-control programme in an acute care hospital must include as a minimum standard at least </a:t>
                      </a:r>
                      <a:r>
                        <a:rPr lang="en-GB" sz="1200" b="1" dirty="0">
                          <a:latin typeface="Calibri Light" pitchFamily="34" charset="0"/>
                          <a:ea typeface="Calibri"/>
                          <a:cs typeface="Times New Roman"/>
                        </a:rPr>
                        <a:t>one full-time </a:t>
                      </a:r>
                      <a:r>
                        <a:rPr lang="en-GB" sz="1200" dirty="0">
                          <a:latin typeface="Calibri Light" pitchFamily="34" charset="0"/>
                          <a:ea typeface="Calibri"/>
                          <a:cs typeface="Times New Roman"/>
                        </a:rPr>
                        <a:t>specifically trained infection-control</a:t>
                      </a:r>
                      <a:r>
                        <a:rPr lang="fr-CH" sz="1200" baseline="0" dirty="0">
                          <a:latin typeface="Calibri Light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200" b="1" dirty="0">
                          <a:latin typeface="Calibri Light" pitchFamily="34" charset="0"/>
                          <a:ea typeface="Calibri"/>
                          <a:cs typeface="Times New Roman"/>
                        </a:rPr>
                        <a:t>nurse per up to 250 beds</a:t>
                      </a:r>
                      <a:r>
                        <a:rPr lang="en-GB" sz="1200" dirty="0">
                          <a:latin typeface="Calibri Light" pitchFamily="34" charset="0"/>
                          <a:ea typeface="Calibri"/>
                          <a:cs typeface="Times New Roman"/>
                        </a:rPr>
                        <a:t>, a dedicated physician trained in infection control, microbiological support, and data</a:t>
                      </a:r>
                      <a:r>
                        <a:rPr lang="fr-CH" sz="1200" baseline="0" dirty="0">
                          <a:latin typeface="Calibri Light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200" dirty="0">
                          <a:latin typeface="Calibri Light" pitchFamily="34" charset="0"/>
                          <a:ea typeface="Calibri"/>
                          <a:cs typeface="Times New Roman"/>
                        </a:rPr>
                        <a:t>management support</a:t>
                      </a:r>
                      <a:endParaRPr lang="fr-CH" sz="1200" dirty="0">
                        <a:latin typeface="Calibri Light" pitchFamily="34" charset="0"/>
                        <a:ea typeface="Calibri"/>
                        <a:cs typeface="Times New Roman"/>
                      </a:endParaRPr>
                    </a:p>
                  </a:txBody>
                  <a:tcPr marL="36497" marR="36497" marT="12616" marB="1261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 Light" pitchFamily="34" charset="0"/>
                          <a:ea typeface="Calibri"/>
                          <a:cs typeface="Times New Roman"/>
                        </a:rPr>
                        <a:t>Continuous review of surveillance and prevention programmes, outbreaks, and audits; infection control committee in place, inclusion of infection control on the hospital administration agenda, and</a:t>
                      </a:r>
                      <a:r>
                        <a:rPr lang="fr-CH" sz="1200" baseline="0" dirty="0">
                          <a:latin typeface="Calibri Light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200" dirty="0">
                          <a:latin typeface="Calibri Light" pitchFamily="34" charset="0"/>
                          <a:ea typeface="Calibri"/>
                          <a:cs typeface="Times New Roman"/>
                        </a:rPr>
                        <a:t>defined goals; appropriate staffing and budget for infection control</a:t>
                      </a:r>
                      <a:endParaRPr lang="fr-CH" sz="1200" dirty="0">
                        <a:latin typeface="Calibri Light" pitchFamily="34" charset="0"/>
                        <a:ea typeface="Calibri"/>
                        <a:cs typeface="Times New Roman"/>
                      </a:endParaRPr>
                    </a:p>
                  </a:txBody>
                  <a:tcPr marL="36497" marR="36497" marT="12616" marB="1261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803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30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endParaRPr lang="fr-CH" sz="13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497" marR="36497" marT="12616" marB="1261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dirty="0">
                          <a:latin typeface="Calibri Light" pitchFamily="34" charset="0"/>
                          <a:ea typeface="Calibri"/>
                          <a:cs typeface="Times New Roman"/>
                        </a:rPr>
                        <a:t>Ward occupancy </a:t>
                      </a:r>
                      <a:r>
                        <a:rPr lang="en-GB" sz="1200" dirty="0">
                          <a:latin typeface="Calibri Light" pitchFamily="34" charset="0"/>
                          <a:ea typeface="Calibri"/>
                          <a:cs typeface="Times New Roman"/>
                        </a:rPr>
                        <a:t>must not exceed the capacity for which it is designed and staffed; </a:t>
                      </a:r>
                      <a:r>
                        <a:rPr lang="en-GB" sz="1200" b="1" dirty="0">
                          <a:latin typeface="Calibri Light" pitchFamily="34" charset="0"/>
                          <a:ea typeface="Calibri"/>
                          <a:cs typeface="Times New Roman"/>
                        </a:rPr>
                        <a:t>staffing</a:t>
                      </a:r>
                      <a:r>
                        <a:rPr lang="en-GB" sz="1200" dirty="0">
                          <a:latin typeface="Calibri Light" pitchFamily="34" charset="0"/>
                          <a:ea typeface="Calibri"/>
                          <a:cs typeface="Times New Roman"/>
                        </a:rPr>
                        <a:t> and </a:t>
                      </a:r>
                      <a:r>
                        <a:rPr lang="en-GB" sz="1200" b="1" dirty="0">
                          <a:latin typeface="Calibri Light" pitchFamily="34" charset="0"/>
                          <a:ea typeface="Calibri"/>
                          <a:cs typeface="Times New Roman"/>
                        </a:rPr>
                        <a:t>workload</a:t>
                      </a:r>
                      <a:r>
                        <a:rPr lang="en-GB" sz="1200" dirty="0">
                          <a:latin typeface="Calibri Light" pitchFamily="34" charset="0"/>
                          <a:ea typeface="Calibri"/>
                          <a:cs typeface="Times New Roman"/>
                        </a:rPr>
                        <a:t> of frontline staff must be adapted to acuity of care, and the number of </a:t>
                      </a:r>
                      <a:r>
                        <a:rPr lang="en-GB" sz="1200" b="1" dirty="0">
                          <a:latin typeface="Calibri Light" pitchFamily="34" charset="0"/>
                          <a:ea typeface="Calibri"/>
                          <a:cs typeface="Times New Roman"/>
                        </a:rPr>
                        <a:t>pool</a:t>
                      </a:r>
                      <a:r>
                        <a:rPr lang="en-GB" sz="1200" dirty="0">
                          <a:latin typeface="Calibri Light" pitchFamily="34" charset="0"/>
                          <a:ea typeface="Calibri"/>
                          <a:cs typeface="Times New Roman"/>
                        </a:rPr>
                        <a:t> or agency </a:t>
                      </a:r>
                      <a:r>
                        <a:rPr lang="en-GB" sz="1200" b="1" dirty="0">
                          <a:latin typeface="Calibri Light" pitchFamily="34" charset="0"/>
                          <a:ea typeface="Calibri"/>
                          <a:cs typeface="Times New Roman"/>
                        </a:rPr>
                        <a:t>nurses</a:t>
                      </a:r>
                      <a:r>
                        <a:rPr lang="en-GB" sz="1200" dirty="0">
                          <a:latin typeface="Calibri Light" pitchFamily="34" charset="0"/>
                          <a:ea typeface="Calibri"/>
                          <a:cs typeface="Times New Roman"/>
                        </a:rPr>
                        <a:t> and physicians used kept to a minimum</a:t>
                      </a:r>
                      <a:endParaRPr lang="fr-CH" sz="1200" dirty="0">
                        <a:latin typeface="Calibri Light" pitchFamily="34" charset="0"/>
                        <a:ea typeface="Calibri"/>
                        <a:cs typeface="Times New Roman"/>
                      </a:endParaRPr>
                    </a:p>
                  </a:txBody>
                  <a:tcPr marL="36497" marR="36497" marT="12616" marB="1261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 Light" pitchFamily="34" charset="0"/>
                          <a:ea typeface="Calibri"/>
                          <a:cs typeface="Times New Roman"/>
                        </a:rPr>
                        <a:t>Average bed occupancy at midnight, average numbers of frontline workers, and the average proportion of pool or agency professionals</a:t>
                      </a:r>
                      <a:endParaRPr lang="fr-CH" sz="1200" dirty="0">
                        <a:latin typeface="Calibri Light" pitchFamily="34" charset="0"/>
                        <a:ea typeface="Calibri"/>
                        <a:cs typeface="Times New Roman"/>
                      </a:endParaRPr>
                    </a:p>
                  </a:txBody>
                  <a:tcPr marL="36497" marR="36497" marT="12616" marB="1261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63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300"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endParaRPr lang="fr-CH" sz="13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497" marR="36497" marT="12616" marB="1261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dirty="0">
                          <a:latin typeface="Calibri Light" pitchFamily="34" charset="0"/>
                          <a:ea typeface="Calibri"/>
                          <a:cs typeface="Times New Roman"/>
                        </a:rPr>
                        <a:t>Sufficient</a:t>
                      </a:r>
                      <a:r>
                        <a:rPr lang="en-GB" sz="1200" dirty="0">
                          <a:latin typeface="Calibri Light" pitchFamily="34" charset="0"/>
                          <a:ea typeface="Calibri"/>
                          <a:cs typeface="Times New Roman"/>
                        </a:rPr>
                        <a:t> availability of and easy access to </a:t>
                      </a:r>
                      <a:r>
                        <a:rPr lang="en-GB" sz="1200" b="1" dirty="0">
                          <a:latin typeface="Calibri Light" pitchFamily="34" charset="0"/>
                          <a:ea typeface="Calibri"/>
                          <a:cs typeface="Times New Roman"/>
                        </a:rPr>
                        <a:t>materials</a:t>
                      </a:r>
                      <a:r>
                        <a:rPr lang="en-GB" sz="1200" dirty="0">
                          <a:latin typeface="Calibri Light" pitchFamily="34" charset="0"/>
                          <a:ea typeface="Calibri"/>
                          <a:cs typeface="Times New Roman"/>
                        </a:rPr>
                        <a:t> and equipment, and optimisation of </a:t>
                      </a:r>
                      <a:r>
                        <a:rPr lang="en-GB" sz="1200" b="1" dirty="0">
                          <a:latin typeface="Calibri Light" pitchFamily="34" charset="0"/>
                          <a:ea typeface="Calibri"/>
                          <a:cs typeface="Times New Roman"/>
                        </a:rPr>
                        <a:t>ergonomics</a:t>
                      </a:r>
                      <a:endParaRPr lang="fr-CH" sz="1200" b="1" dirty="0">
                        <a:latin typeface="Calibri Light" pitchFamily="34" charset="0"/>
                        <a:ea typeface="Calibri"/>
                        <a:cs typeface="Times New Roman"/>
                      </a:endParaRPr>
                    </a:p>
                  </a:txBody>
                  <a:tcPr marL="36497" marR="36497" marT="12616" marB="1261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 Light" pitchFamily="34" charset="0"/>
                          <a:ea typeface="Calibri"/>
                          <a:cs typeface="Times New Roman"/>
                        </a:rPr>
                        <a:t>Availability of alcohol-based hand rub at the point of care and sinks stocked with soap and single-use towels</a:t>
                      </a:r>
                      <a:endParaRPr lang="fr-CH" sz="1200" dirty="0">
                        <a:latin typeface="Calibri Light" pitchFamily="34" charset="0"/>
                        <a:ea typeface="Calibri"/>
                        <a:cs typeface="Times New Roman"/>
                      </a:endParaRPr>
                    </a:p>
                  </a:txBody>
                  <a:tcPr marL="36497" marR="36497" marT="12616" marB="1261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348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300" dirty="0"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  <a:endParaRPr lang="fr-CH" sz="13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497" marR="36497" marT="12616" marB="1261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dirty="0">
                          <a:latin typeface="Calibri Light" pitchFamily="34" charset="0"/>
                          <a:ea typeface="Calibri"/>
                          <a:cs typeface="Times New Roman"/>
                        </a:rPr>
                        <a:t>Use of guidelines </a:t>
                      </a:r>
                      <a:r>
                        <a:rPr lang="en-GB" sz="1200" dirty="0">
                          <a:latin typeface="Calibri Light" pitchFamily="34" charset="0"/>
                          <a:ea typeface="Calibri"/>
                          <a:cs typeface="Times New Roman"/>
                        </a:rPr>
                        <a:t>in combination with practical education and training</a:t>
                      </a:r>
                      <a:endParaRPr lang="fr-CH" sz="1200" dirty="0">
                        <a:latin typeface="Calibri Light" pitchFamily="34" charset="0"/>
                        <a:ea typeface="Calibri"/>
                        <a:cs typeface="Times New Roman"/>
                      </a:endParaRPr>
                    </a:p>
                  </a:txBody>
                  <a:tcPr marL="36497" marR="36497" marT="12616" marB="1261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 Light" pitchFamily="34" charset="0"/>
                          <a:ea typeface="Calibri"/>
                          <a:cs typeface="Times New Roman"/>
                        </a:rPr>
                        <a:t>Adaptation of guidelines to local situation, number of new staff trained with the local guidelines, teaching programmes are based on local guidelines</a:t>
                      </a:r>
                      <a:endParaRPr lang="fr-CH" sz="1200" dirty="0">
                        <a:latin typeface="Calibri Light" pitchFamily="34" charset="0"/>
                        <a:ea typeface="Calibri"/>
                        <a:cs typeface="Times New Roman"/>
                      </a:endParaRPr>
                    </a:p>
                  </a:txBody>
                  <a:tcPr marL="36497" marR="36497" marT="12616" marB="1261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163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300"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  <a:endParaRPr lang="fr-CH" sz="13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497" marR="36497" marT="12616" marB="1261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dirty="0">
                          <a:latin typeface="Calibri Light" pitchFamily="34" charset="0"/>
                          <a:ea typeface="Calibri"/>
                          <a:cs typeface="Times New Roman"/>
                        </a:rPr>
                        <a:t>Education</a:t>
                      </a:r>
                      <a:r>
                        <a:rPr lang="en-GB" sz="1200" dirty="0">
                          <a:latin typeface="Calibri Light" pitchFamily="34" charset="0"/>
                          <a:ea typeface="Calibri"/>
                          <a:cs typeface="Times New Roman"/>
                        </a:rPr>
                        <a:t> and training involves frontline staff and is </a:t>
                      </a:r>
                      <a:r>
                        <a:rPr lang="en-GB" sz="1200" b="1" dirty="0">
                          <a:latin typeface="Calibri Light" pitchFamily="34" charset="0"/>
                          <a:ea typeface="Calibri"/>
                          <a:cs typeface="Times New Roman"/>
                        </a:rPr>
                        <a:t>team</a:t>
                      </a:r>
                      <a:r>
                        <a:rPr lang="en-GB" sz="1200" dirty="0">
                          <a:latin typeface="Calibri Light" pitchFamily="34" charset="0"/>
                          <a:ea typeface="Calibri"/>
                          <a:cs typeface="Times New Roman"/>
                        </a:rPr>
                        <a:t> and </a:t>
                      </a:r>
                      <a:r>
                        <a:rPr lang="en-GB" sz="1200" b="1" dirty="0">
                          <a:latin typeface="Calibri Light" pitchFamily="34" charset="0"/>
                          <a:ea typeface="Calibri"/>
                          <a:cs typeface="Times New Roman"/>
                        </a:rPr>
                        <a:t>task</a:t>
                      </a:r>
                      <a:r>
                        <a:rPr lang="en-GB" sz="1200" dirty="0">
                          <a:latin typeface="Calibri Light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200" b="1" dirty="0">
                          <a:latin typeface="Calibri Light" pitchFamily="34" charset="0"/>
                          <a:ea typeface="Calibri"/>
                          <a:cs typeface="Times New Roman"/>
                        </a:rPr>
                        <a:t>oriented</a:t>
                      </a:r>
                      <a:endParaRPr lang="fr-CH" sz="1200" b="1" dirty="0">
                        <a:latin typeface="Calibri Light" pitchFamily="34" charset="0"/>
                        <a:ea typeface="Calibri"/>
                        <a:cs typeface="Times New Roman"/>
                      </a:endParaRPr>
                    </a:p>
                  </a:txBody>
                  <a:tcPr marL="36497" marR="36497" marT="12616" marB="1261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 Light" pitchFamily="34" charset="0"/>
                          <a:ea typeface="Calibri"/>
                          <a:cs typeface="Times New Roman"/>
                        </a:rPr>
                        <a:t>Education and training programmes should be audited and combined with knowledge and competency assessments</a:t>
                      </a:r>
                      <a:endParaRPr lang="fr-CH" sz="1200" dirty="0">
                        <a:latin typeface="Calibri Light" pitchFamily="34" charset="0"/>
                        <a:ea typeface="Calibri"/>
                        <a:cs typeface="Times New Roman"/>
                      </a:endParaRPr>
                    </a:p>
                  </a:txBody>
                  <a:tcPr marL="36497" marR="36497" marT="12616" marB="1261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163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300">
                          <a:latin typeface="+mn-lt"/>
                          <a:ea typeface="Calibri"/>
                          <a:cs typeface="Times New Roman"/>
                        </a:rPr>
                        <a:t>6</a:t>
                      </a:r>
                      <a:endParaRPr lang="fr-CH" sz="13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497" marR="36497" marT="12616" marB="1261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 Light" pitchFamily="34" charset="0"/>
                          <a:ea typeface="Calibri"/>
                          <a:cs typeface="Times New Roman"/>
                        </a:rPr>
                        <a:t>Organising </a:t>
                      </a:r>
                      <a:r>
                        <a:rPr lang="en-GB" sz="1200" b="1" dirty="0">
                          <a:latin typeface="Calibri Light" pitchFamily="34" charset="0"/>
                          <a:ea typeface="Calibri"/>
                          <a:cs typeface="Times New Roman"/>
                        </a:rPr>
                        <a:t>audits</a:t>
                      </a:r>
                      <a:r>
                        <a:rPr lang="en-GB" sz="1200" dirty="0">
                          <a:latin typeface="Calibri Light" pitchFamily="34" charset="0"/>
                          <a:ea typeface="Calibri"/>
                          <a:cs typeface="Times New Roman"/>
                        </a:rPr>
                        <a:t> as a standardised (scored) and systematic review of practice with timely feedback</a:t>
                      </a:r>
                      <a:endParaRPr lang="fr-CH" sz="1200" dirty="0">
                        <a:latin typeface="Calibri Light" pitchFamily="34" charset="0"/>
                        <a:ea typeface="Calibri"/>
                        <a:cs typeface="Times New Roman"/>
                      </a:endParaRPr>
                    </a:p>
                  </a:txBody>
                  <a:tcPr marL="36497" marR="36497" marT="12616" marB="1261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 Light" pitchFamily="34" charset="0"/>
                          <a:ea typeface="Calibri"/>
                          <a:cs typeface="Times New Roman"/>
                        </a:rPr>
                        <a:t>Measurement of the number of audits (overall, and stratified by departments,</a:t>
                      </a:r>
                      <a:r>
                        <a:rPr lang="fr-CH" sz="1200" baseline="0" dirty="0">
                          <a:latin typeface="Calibri Light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200" dirty="0">
                          <a:latin typeface="Calibri Light" pitchFamily="34" charset="0"/>
                          <a:ea typeface="Calibri"/>
                          <a:cs typeface="Times New Roman"/>
                        </a:rPr>
                        <a:t>units and topics) for specified time periods</a:t>
                      </a:r>
                      <a:endParaRPr lang="fr-CH" sz="1200" dirty="0">
                        <a:latin typeface="Calibri Light" pitchFamily="34" charset="0"/>
                        <a:ea typeface="Calibri"/>
                        <a:cs typeface="Times New Roman"/>
                      </a:endParaRPr>
                    </a:p>
                  </a:txBody>
                  <a:tcPr marL="36497" marR="36497" marT="12616" marB="1261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483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300">
                          <a:latin typeface="+mn-lt"/>
                          <a:ea typeface="Calibri"/>
                          <a:cs typeface="Times New Roman"/>
                        </a:rPr>
                        <a:t>7</a:t>
                      </a:r>
                      <a:endParaRPr lang="fr-CH" sz="13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497" marR="36497" marT="12616" marB="1261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 Light" pitchFamily="34" charset="0"/>
                          <a:ea typeface="Calibri"/>
                          <a:cs typeface="Times New Roman"/>
                        </a:rPr>
                        <a:t>Participating in </a:t>
                      </a:r>
                      <a:r>
                        <a:rPr lang="en-GB" sz="1200" b="1" dirty="0">
                          <a:latin typeface="Calibri Light" pitchFamily="34" charset="0"/>
                          <a:ea typeface="Calibri"/>
                          <a:cs typeface="Times New Roman"/>
                        </a:rPr>
                        <a:t>prospective surveillance </a:t>
                      </a:r>
                      <a:r>
                        <a:rPr lang="en-GB" sz="1200" dirty="0">
                          <a:latin typeface="Calibri Light" pitchFamily="34" charset="0"/>
                          <a:ea typeface="Calibri"/>
                          <a:cs typeface="Times New Roman"/>
                        </a:rPr>
                        <a:t>and offering active feedback, preferably as part of a </a:t>
                      </a:r>
                      <a:r>
                        <a:rPr lang="en-GB" sz="1200" b="1" dirty="0">
                          <a:latin typeface="Calibri Light" pitchFamily="34" charset="0"/>
                          <a:ea typeface="Calibri"/>
                          <a:cs typeface="Times New Roman"/>
                        </a:rPr>
                        <a:t>network</a:t>
                      </a:r>
                      <a:endParaRPr lang="fr-CH" sz="1200" b="1" dirty="0">
                        <a:latin typeface="Calibri Light" pitchFamily="34" charset="0"/>
                        <a:ea typeface="Calibri"/>
                        <a:cs typeface="Times New Roman"/>
                      </a:endParaRPr>
                    </a:p>
                  </a:txBody>
                  <a:tcPr marL="36497" marR="36497" marT="12616" marB="1261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 Light" pitchFamily="34" charset="0"/>
                          <a:ea typeface="Calibri"/>
                          <a:cs typeface="Times New Roman"/>
                        </a:rPr>
                        <a:t>Participation in nationals and international surveillance initiatives, number and type of wards with a surveillance, regular review of the feedback strategy</a:t>
                      </a:r>
                      <a:endParaRPr lang="fr-CH" sz="1200" dirty="0">
                        <a:latin typeface="Calibri Light" pitchFamily="34" charset="0"/>
                        <a:ea typeface="Calibri"/>
                        <a:cs typeface="Times New Roman"/>
                      </a:endParaRPr>
                    </a:p>
                  </a:txBody>
                  <a:tcPr marL="36497" marR="36497" marT="12616" marB="1261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6478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300">
                          <a:latin typeface="+mn-lt"/>
                          <a:ea typeface="Calibri"/>
                          <a:cs typeface="Times New Roman"/>
                        </a:rPr>
                        <a:t>8</a:t>
                      </a:r>
                      <a:endParaRPr lang="fr-CH" sz="13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497" marR="36497" marT="12616" marB="1261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 Light" pitchFamily="34" charset="0"/>
                          <a:ea typeface="Calibri"/>
                          <a:cs typeface="Times New Roman"/>
                        </a:rPr>
                        <a:t>Implementing infection-control programmes</a:t>
                      </a:r>
                      <a:r>
                        <a:rPr lang="fr-CH" sz="1200" baseline="0" dirty="0">
                          <a:latin typeface="Calibri Light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200" dirty="0">
                          <a:latin typeface="Calibri Light" pitchFamily="34" charset="0"/>
                          <a:ea typeface="Calibri"/>
                          <a:cs typeface="Times New Roman"/>
                        </a:rPr>
                        <a:t>following a </a:t>
                      </a:r>
                      <a:r>
                        <a:rPr lang="en-GB" sz="1200" b="1" dirty="0">
                          <a:latin typeface="Calibri Light" pitchFamily="34" charset="0"/>
                          <a:ea typeface="Calibri"/>
                          <a:cs typeface="Times New Roman"/>
                        </a:rPr>
                        <a:t>multimodal strategy</a:t>
                      </a:r>
                      <a:r>
                        <a:rPr lang="en-GB" sz="1200" b="0" dirty="0">
                          <a:latin typeface="Calibri Light" pitchFamily="34" charset="0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GB" sz="1200" dirty="0">
                          <a:latin typeface="Calibri Light" pitchFamily="34" charset="0"/>
                          <a:ea typeface="Calibri"/>
                          <a:cs typeface="Times New Roman"/>
                        </a:rPr>
                        <a:t>including tools such as bundles and checklists developed by multidisciplinary teams, and taking into account local conditions</a:t>
                      </a:r>
                      <a:endParaRPr lang="fr-CH" sz="1200" dirty="0">
                        <a:latin typeface="Calibri Light" pitchFamily="34" charset="0"/>
                        <a:ea typeface="Calibri"/>
                        <a:cs typeface="Times New Roman"/>
                      </a:endParaRPr>
                    </a:p>
                  </a:txBody>
                  <a:tcPr marL="36497" marR="36497" marT="12616" marB="1261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 Light" pitchFamily="34" charset="0"/>
                          <a:ea typeface="Calibri"/>
                          <a:cs typeface="Times New Roman"/>
                        </a:rPr>
                        <a:t>Verification that programmes are multimodal; measurement of process indicators; measurement of</a:t>
                      </a:r>
                      <a:r>
                        <a:rPr lang="fr-CH" sz="1200" baseline="0" dirty="0">
                          <a:latin typeface="Calibri Light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200" dirty="0">
                          <a:latin typeface="Calibri Light" pitchFamily="34" charset="0"/>
                          <a:ea typeface="Calibri"/>
                          <a:cs typeface="Times New Roman"/>
                        </a:rPr>
                        <a:t>outcome indicators</a:t>
                      </a:r>
                      <a:endParaRPr lang="fr-CH" sz="1200" dirty="0">
                        <a:latin typeface="Calibri Light" pitchFamily="34" charset="0"/>
                        <a:ea typeface="Calibri"/>
                        <a:cs typeface="Times New Roman"/>
                      </a:endParaRPr>
                    </a:p>
                  </a:txBody>
                  <a:tcPr marL="36497" marR="36497" marT="12616" marB="1261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163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300">
                          <a:latin typeface="+mn-lt"/>
                          <a:ea typeface="Calibri"/>
                          <a:cs typeface="Times New Roman"/>
                        </a:rPr>
                        <a:t>9</a:t>
                      </a:r>
                      <a:endParaRPr lang="fr-CH" sz="13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497" marR="36497" marT="12616" marB="1261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 Light" pitchFamily="34" charset="0"/>
                          <a:ea typeface="Calibri"/>
                          <a:cs typeface="Times New Roman"/>
                        </a:rPr>
                        <a:t>Identifying and engaging </a:t>
                      </a:r>
                      <a:r>
                        <a:rPr lang="en-GB" sz="1200" b="1" dirty="0">
                          <a:latin typeface="Calibri Light" pitchFamily="34" charset="0"/>
                          <a:ea typeface="Calibri"/>
                          <a:cs typeface="Times New Roman"/>
                        </a:rPr>
                        <a:t>champions</a:t>
                      </a:r>
                      <a:r>
                        <a:rPr lang="en-GB" sz="1200" dirty="0">
                          <a:latin typeface="Calibri Light" pitchFamily="34" charset="0"/>
                          <a:ea typeface="Calibri"/>
                          <a:cs typeface="Times New Roman"/>
                        </a:rPr>
                        <a:t> in the promotion of intervention strategies</a:t>
                      </a:r>
                      <a:endParaRPr lang="fr-CH" sz="1200" dirty="0">
                        <a:latin typeface="Calibri Light" pitchFamily="34" charset="0"/>
                        <a:ea typeface="Calibri"/>
                        <a:cs typeface="Times New Roman"/>
                      </a:endParaRPr>
                    </a:p>
                  </a:txBody>
                  <a:tcPr marL="36497" marR="36497" marT="12616" marB="1261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 Light" pitchFamily="34" charset="0"/>
                          <a:ea typeface="Calibri"/>
                          <a:cs typeface="Times New Roman"/>
                        </a:rPr>
                        <a:t>Interviews with frontline staff and infection-control professionals</a:t>
                      </a:r>
                      <a:endParaRPr lang="fr-CH" sz="1200" dirty="0">
                        <a:latin typeface="Calibri Light" pitchFamily="34" charset="0"/>
                        <a:ea typeface="Calibri"/>
                        <a:cs typeface="Times New Roman"/>
                      </a:endParaRPr>
                    </a:p>
                  </a:txBody>
                  <a:tcPr marL="36497" marR="36497" marT="12616" marB="1261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278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300" noProof="0">
                          <a:latin typeface="+mn-lt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36497" marR="36497" marT="12616" marB="1261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kern="1200" baseline="0" noProof="0" dirty="0">
                          <a:solidFill>
                            <a:schemeClr val="tx1"/>
                          </a:solidFill>
                          <a:latin typeface="Calibri Light" pitchFamily="34" charset="0"/>
                          <a:ea typeface="+mn-ea"/>
                          <a:cs typeface="+mn-cs"/>
                        </a:rPr>
                        <a:t>A </a:t>
                      </a:r>
                      <a:r>
                        <a:rPr lang="en-GB" sz="1200" b="1" kern="1200" baseline="0" noProof="0" dirty="0">
                          <a:solidFill>
                            <a:schemeClr val="tx1"/>
                          </a:solidFill>
                          <a:latin typeface="Calibri Light" pitchFamily="34" charset="0"/>
                          <a:ea typeface="+mn-ea"/>
                          <a:cs typeface="+mn-cs"/>
                        </a:rPr>
                        <a:t>positive organisational culture </a:t>
                      </a:r>
                      <a:r>
                        <a:rPr lang="en-GB" sz="1200" kern="1200" baseline="0" noProof="0" dirty="0">
                          <a:solidFill>
                            <a:schemeClr val="tx1"/>
                          </a:solidFill>
                          <a:latin typeface="Calibri Light" pitchFamily="34" charset="0"/>
                          <a:ea typeface="+mn-ea"/>
                          <a:cs typeface="+mn-cs"/>
                        </a:rPr>
                        <a:t>by fostering working r</a:t>
                      </a:r>
                      <a:r>
                        <a:rPr lang="en-GB" sz="1200" noProof="0" dirty="0">
                          <a:latin typeface="Calibri Light" pitchFamily="34" charset="0"/>
                          <a:ea typeface="Calibri"/>
                          <a:cs typeface="Times New Roman"/>
                        </a:rPr>
                        <a:t>elationships and communication across units and staff groups</a:t>
                      </a:r>
                    </a:p>
                  </a:txBody>
                  <a:tcPr marL="36497" marR="36497" marT="12616" marB="1261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 Light" pitchFamily="34" charset="0"/>
                          <a:ea typeface="Calibri"/>
                          <a:cs typeface="Times New Roman"/>
                        </a:rPr>
                        <a:t>Questionnaires about work satisfaction, crisis management, and human resource assessments of absenteeism and staff turnover</a:t>
                      </a:r>
                      <a:endParaRPr lang="fr-CH" sz="1200" dirty="0">
                        <a:latin typeface="Calibri Light" pitchFamily="34" charset="0"/>
                        <a:ea typeface="Calibri"/>
                        <a:cs typeface="Times New Roman"/>
                      </a:endParaRPr>
                    </a:p>
                  </a:txBody>
                  <a:tcPr marL="36497" marR="36497" marT="12616" marB="1261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4427984" y="6406595"/>
            <a:ext cx="432048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CH" sz="1100" dirty="0">
                <a:solidFill>
                  <a:schemeClr val="accent5">
                    <a:lumMod val="50000"/>
                  </a:schemeClr>
                </a:solidFill>
                <a:latin typeface="Calibri Light" pitchFamily="34" charset="0"/>
              </a:rPr>
              <a:t>Zingg W </a:t>
            </a:r>
            <a:r>
              <a:rPr lang="fr-CH" sz="1100" i="1" dirty="0">
                <a:solidFill>
                  <a:schemeClr val="accent5">
                    <a:lumMod val="50000"/>
                  </a:schemeClr>
                </a:solidFill>
                <a:latin typeface="Calibri Light" pitchFamily="34" charset="0"/>
              </a:rPr>
              <a:t>Lancet infect Dis </a:t>
            </a:r>
            <a:r>
              <a:rPr lang="fr-CH" sz="1100" dirty="0">
                <a:solidFill>
                  <a:schemeClr val="accent5">
                    <a:lumMod val="50000"/>
                  </a:schemeClr>
                </a:solidFill>
                <a:latin typeface="Calibri Light" pitchFamily="34" charset="0"/>
              </a:rPr>
              <a:t>2015;15:212</a:t>
            </a:r>
          </a:p>
        </p:txBody>
      </p:sp>
    </p:spTree>
    <p:extLst>
      <p:ext uri="{BB962C8B-B14F-4D97-AF65-F5344CB8AC3E}">
        <p14:creationId xmlns:p14="http://schemas.microsoft.com/office/powerpoint/2010/main" val="3931512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3350" y="450851"/>
            <a:ext cx="8724900" cy="254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ZoneTexte 8"/>
          <p:cNvSpPr txBox="1"/>
          <p:nvPr/>
        </p:nvSpPr>
        <p:spPr>
          <a:xfrm>
            <a:off x="504825" y="68627"/>
            <a:ext cx="15671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err="1">
                <a:solidFill>
                  <a:srgbClr val="5E5E5E"/>
                </a:solidFill>
                <a:latin typeface="Calibri Light" pitchFamily="34" charset="0"/>
              </a:rPr>
              <a:t>Élements</a:t>
            </a:r>
            <a:r>
              <a:rPr lang="en-GB" sz="2000" b="1" dirty="0">
                <a:solidFill>
                  <a:srgbClr val="5E5E5E"/>
                </a:solidFill>
                <a:latin typeface="Calibri Light" pitchFamily="34" charset="0"/>
              </a:rPr>
              <a:t> </a:t>
            </a:r>
            <a:r>
              <a:rPr lang="en-GB" sz="2000" b="1" dirty="0" err="1">
                <a:solidFill>
                  <a:srgbClr val="5E5E5E"/>
                </a:solidFill>
                <a:latin typeface="Calibri Light" pitchFamily="34" charset="0"/>
              </a:rPr>
              <a:t>clés</a:t>
            </a:r>
            <a:endParaRPr lang="en-GB" sz="2000" b="1" dirty="0">
              <a:solidFill>
                <a:srgbClr val="5E5E5E"/>
              </a:solidFill>
              <a:latin typeface="Calibri Light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4797017" y="68627"/>
            <a:ext cx="30396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rgbClr val="5E5E5E"/>
                </a:solidFill>
                <a:latin typeface="Calibri Light" pitchFamily="34" charset="0"/>
              </a:rPr>
              <a:t>Indicateurs</a:t>
            </a:r>
            <a:endParaRPr lang="en-GB" sz="2000" b="1" dirty="0">
              <a:solidFill>
                <a:srgbClr val="5E5E5E"/>
              </a:solidFill>
              <a:latin typeface="Calibri Light" pitchFamily="34" charset="0"/>
            </a:endParaRPr>
          </a:p>
        </p:txBody>
      </p:sp>
      <p:graphicFrame>
        <p:nvGraphicFramePr>
          <p:cNvPr id="11" name="Tableau 10"/>
          <p:cNvGraphicFramePr>
            <a:graphicFrameLocks noGrp="1"/>
          </p:cNvGraphicFramePr>
          <p:nvPr/>
        </p:nvGraphicFramePr>
        <p:xfrm>
          <a:off x="251520" y="476672"/>
          <a:ext cx="8362131" cy="5972431"/>
        </p:xfrm>
        <a:graphic>
          <a:graphicData uri="http://schemas.openxmlformats.org/drawingml/2006/table">
            <a:tbl>
              <a:tblPr/>
              <a:tblGrid>
                <a:gridCol w="263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64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324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3803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300" dirty="0"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endParaRPr lang="fr-CH" sz="13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497" marR="36497" marT="12616" marB="1261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 Light" pitchFamily="34" charset="0"/>
                          <a:ea typeface="Calibri"/>
                          <a:cs typeface="Times New Roman"/>
                        </a:rPr>
                        <a:t>An effective infection-control programme in an acute care hospital must include as a minimum standard at least </a:t>
                      </a:r>
                      <a:r>
                        <a:rPr lang="en-GB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 Light" pitchFamily="34" charset="0"/>
                          <a:ea typeface="Calibri"/>
                          <a:cs typeface="Times New Roman"/>
                        </a:rPr>
                        <a:t>one full-time </a:t>
                      </a:r>
                      <a:r>
                        <a:rPr lang="en-GB" sz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 Light" pitchFamily="34" charset="0"/>
                          <a:ea typeface="Calibri"/>
                          <a:cs typeface="Times New Roman"/>
                        </a:rPr>
                        <a:t>specifically trained infection-control</a:t>
                      </a:r>
                      <a:r>
                        <a:rPr lang="fr-CH" sz="120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 Light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 Light" pitchFamily="34" charset="0"/>
                          <a:ea typeface="Calibri"/>
                          <a:cs typeface="Times New Roman"/>
                        </a:rPr>
                        <a:t>nurse per up to 250 beds</a:t>
                      </a:r>
                      <a:r>
                        <a:rPr lang="en-GB" sz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 Light" pitchFamily="34" charset="0"/>
                          <a:ea typeface="Calibri"/>
                          <a:cs typeface="Times New Roman"/>
                        </a:rPr>
                        <a:t>, a dedicated physician trained in infection control, microbiological support, and data</a:t>
                      </a:r>
                      <a:r>
                        <a:rPr lang="fr-CH" sz="120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 Light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 Light" pitchFamily="34" charset="0"/>
                          <a:ea typeface="Calibri"/>
                          <a:cs typeface="Times New Roman"/>
                        </a:rPr>
                        <a:t>management support</a:t>
                      </a:r>
                      <a:endParaRPr lang="fr-CH" sz="1200" dirty="0">
                        <a:solidFill>
                          <a:schemeClr val="bg1">
                            <a:lumMod val="65000"/>
                          </a:schemeClr>
                        </a:solidFill>
                        <a:latin typeface="Calibri Light" pitchFamily="34" charset="0"/>
                        <a:ea typeface="Calibri"/>
                        <a:cs typeface="Times New Roman"/>
                      </a:endParaRPr>
                    </a:p>
                  </a:txBody>
                  <a:tcPr marL="36497" marR="36497" marT="12616" marB="1261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 Light" pitchFamily="34" charset="0"/>
                          <a:ea typeface="Calibri"/>
                          <a:cs typeface="Times New Roman"/>
                        </a:rPr>
                        <a:t>Continuous review of </a:t>
                      </a:r>
                      <a:r>
                        <a:rPr lang="en-GB" sz="1200" b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 Light" pitchFamily="34" charset="0"/>
                          <a:ea typeface="Calibri"/>
                          <a:cs typeface="Times New Roman"/>
                        </a:rPr>
                        <a:t>surveillance</a:t>
                      </a:r>
                      <a:r>
                        <a:rPr lang="en-GB" sz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 Light" pitchFamily="34" charset="0"/>
                          <a:ea typeface="Calibri"/>
                          <a:cs typeface="Times New Roman"/>
                        </a:rPr>
                        <a:t> and prevention programmes, outbreaks, and </a:t>
                      </a:r>
                      <a:r>
                        <a:rPr lang="en-GB" sz="1200" b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 Light" pitchFamily="34" charset="0"/>
                          <a:ea typeface="Calibri"/>
                          <a:cs typeface="Times New Roman"/>
                        </a:rPr>
                        <a:t>audits</a:t>
                      </a:r>
                      <a:r>
                        <a:rPr lang="en-GB" sz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 Light" pitchFamily="34" charset="0"/>
                          <a:ea typeface="Calibri"/>
                          <a:cs typeface="Times New Roman"/>
                        </a:rPr>
                        <a:t>; </a:t>
                      </a:r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alibri Light" pitchFamily="34" charset="0"/>
                          <a:ea typeface="Calibri"/>
                          <a:cs typeface="Times New Roman"/>
                        </a:rPr>
                        <a:t>infection control committee </a:t>
                      </a:r>
                      <a:r>
                        <a:rPr lang="en-GB" sz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 Light" pitchFamily="34" charset="0"/>
                          <a:ea typeface="Calibri"/>
                          <a:cs typeface="Times New Roman"/>
                        </a:rPr>
                        <a:t>in place, inclusion of </a:t>
                      </a:r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alibri Light" pitchFamily="34" charset="0"/>
                          <a:ea typeface="Calibri"/>
                          <a:cs typeface="Times New Roman"/>
                        </a:rPr>
                        <a:t>infection control on the hospital administration agenda</a:t>
                      </a:r>
                      <a:r>
                        <a:rPr lang="en-GB" sz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 Light" pitchFamily="34" charset="0"/>
                          <a:ea typeface="Calibri"/>
                          <a:cs typeface="Times New Roman"/>
                        </a:rPr>
                        <a:t>, and</a:t>
                      </a:r>
                      <a:r>
                        <a:rPr lang="fr-CH" sz="120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 Light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alibri Light" pitchFamily="34" charset="0"/>
                          <a:ea typeface="Calibri"/>
                          <a:cs typeface="Times New Roman"/>
                        </a:rPr>
                        <a:t>defined goals</a:t>
                      </a:r>
                      <a:r>
                        <a:rPr lang="en-GB" sz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 Light" pitchFamily="34" charset="0"/>
                          <a:ea typeface="Calibri"/>
                          <a:cs typeface="Times New Roman"/>
                        </a:rPr>
                        <a:t>; appropriate </a:t>
                      </a:r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alibri Light" pitchFamily="34" charset="0"/>
                          <a:ea typeface="Calibri"/>
                          <a:cs typeface="Times New Roman"/>
                        </a:rPr>
                        <a:t>staffing</a:t>
                      </a:r>
                      <a:r>
                        <a:rPr lang="en-GB" sz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 Light" pitchFamily="34" charset="0"/>
                          <a:ea typeface="Calibri"/>
                          <a:cs typeface="Times New Roman"/>
                        </a:rPr>
                        <a:t> and budget for infection control</a:t>
                      </a:r>
                      <a:endParaRPr lang="fr-CH" sz="1200" dirty="0">
                        <a:solidFill>
                          <a:schemeClr val="bg1">
                            <a:lumMod val="65000"/>
                          </a:schemeClr>
                        </a:solidFill>
                        <a:latin typeface="Calibri Light" pitchFamily="34" charset="0"/>
                        <a:ea typeface="Calibri"/>
                        <a:cs typeface="Times New Roman"/>
                      </a:endParaRPr>
                    </a:p>
                  </a:txBody>
                  <a:tcPr marL="36497" marR="36497" marT="12616" marB="1261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803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30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endParaRPr lang="fr-CH" sz="13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497" marR="36497" marT="12616" marB="1261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 Light" pitchFamily="34" charset="0"/>
                          <a:ea typeface="Calibri"/>
                          <a:cs typeface="Times New Roman"/>
                        </a:rPr>
                        <a:t>Ward occupancy </a:t>
                      </a:r>
                      <a:r>
                        <a:rPr lang="en-GB" sz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 Light" pitchFamily="34" charset="0"/>
                          <a:ea typeface="Calibri"/>
                          <a:cs typeface="Times New Roman"/>
                        </a:rPr>
                        <a:t>must not exceed the capacity for which it is designed and staffed; </a:t>
                      </a:r>
                      <a:r>
                        <a:rPr lang="en-GB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 Light" pitchFamily="34" charset="0"/>
                          <a:ea typeface="Calibri"/>
                          <a:cs typeface="Times New Roman"/>
                        </a:rPr>
                        <a:t>staffing</a:t>
                      </a:r>
                      <a:r>
                        <a:rPr lang="en-GB" sz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 Light" pitchFamily="34" charset="0"/>
                          <a:ea typeface="Calibri"/>
                          <a:cs typeface="Times New Roman"/>
                        </a:rPr>
                        <a:t> and </a:t>
                      </a:r>
                      <a:r>
                        <a:rPr lang="en-GB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 Light" pitchFamily="34" charset="0"/>
                          <a:ea typeface="Calibri"/>
                          <a:cs typeface="Times New Roman"/>
                        </a:rPr>
                        <a:t>workload</a:t>
                      </a:r>
                      <a:r>
                        <a:rPr lang="en-GB" sz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 Light" pitchFamily="34" charset="0"/>
                          <a:ea typeface="Calibri"/>
                          <a:cs typeface="Times New Roman"/>
                        </a:rPr>
                        <a:t> of frontline staff must be adapted to acuity of care, and the number of </a:t>
                      </a:r>
                      <a:r>
                        <a:rPr lang="en-GB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 Light" pitchFamily="34" charset="0"/>
                          <a:ea typeface="Calibri"/>
                          <a:cs typeface="Times New Roman"/>
                        </a:rPr>
                        <a:t>pool</a:t>
                      </a:r>
                      <a:r>
                        <a:rPr lang="en-GB" sz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 Light" pitchFamily="34" charset="0"/>
                          <a:ea typeface="Calibri"/>
                          <a:cs typeface="Times New Roman"/>
                        </a:rPr>
                        <a:t> or agency </a:t>
                      </a:r>
                      <a:r>
                        <a:rPr lang="en-GB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 Light" pitchFamily="34" charset="0"/>
                          <a:ea typeface="Calibri"/>
                          <a:cs typeface="Times New Roman"/>
                        </a:rPr>
                        <a:t>nurses</a:t>
                      </a:r>
                      <a:r>
                        <a:rPr lang="en-GB" sz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 Light" pitchFamily="34" charset="0"/>
                          <a:ea typeface="Calibri"/>
                          <a:cs typeface="Times New Roman"/>
                        </a:rPr>
                        <a:t> and physicians used kept to a minimum</a:t>
                      </a:r>
                      <a:endParaRPr lang="fr-CH" sz="1200" dirty="0">
                        <a:solidFill>
                          <a:schemeClr val="bg1">
                            <a:lumMod val="65000"/>
                          </a:schemeClr>
                        </a:solidFill>
                        <a:latin typeface="Calibri Light" pitchFamily="34" charset="0"/>
                        <a:ea typeface="Calibri"/>
                        <a:cs typeface="Times New Roman"/>
                      </a:endParaRPr>
                    </a:p>
                  </a:txBody>
                  <a:tcPr marL="36497" marR="36497" marT="12616" marB="1261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 Light" pitchFamily="34" charset="0"/>
                          <a:ea typeface="Calibri"/>
                          <a:cs typeface="Times New Roman"/>
                        </a:rPr>
                        <a:t>Average </a:t>
                      </a:r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alibri Light" pitchFamily="34" charset="0"/>
                          <a:ea typeface="Calibri"/>
                          <a:cs typeface="Times New Roman"/>
                        </a:rPr>
                        <a:t>bed occupancy </a:t>
                      </a:r>
                      <a:r>
                        <a:rPr lang="en-GB" sz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 Light" pitchFamily="34" charset="0"/>
                          <a:ea typeface="Calibri"/>
                          <a:cs typeface="Times New Roman"/>
                        </a:rPr>
                        <a:t>at midnight, average </a:t>
                      </a:r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alibri Light" pitchFamily="34" charset="0"/>
                          <a:ea typeface="Calibri"/>
                          <a:cs typeface="Times New Roman"/>
                        </a:rPr>
                        <a:t>numbers of frontline workers</a:t>
                      </a:r>
                      <a:r>
                        <a:rPr lang="en-GB" sz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 Light" pitchFamily="34" charset="0"/>
                          <a:ea typeface="Calibri"/>
                          <a:cs typeface="Times New Roman"/>
                        </a:rPr>
                        <a:t>, and the average proportion of pool or agency professionals</a:t>
                      </a:r>
                      <a:endParaRPr lang="fr-CH" sz="1200" dirty="0">
                        <a:solidFill>
                          <a:schemeClr val="bg1">
                            <a:lumMod val="65000"/>
                          </a:schemeClr>
                        </a:solidFill>
                        <a:latin typeface="Calibri Light" pitchFamily="34" charset="0"/>
                        <a:ea typeface="Calibri"/>
                        <a:cs typeface="Times New Roman"/>
                      </a:endParaRPr>
                    </a:p>
                  </a:txBody>
                  <a:tcPr marL="36497" marR="36497" marT="12616" marB="1261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63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300"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endParaRPr lang="fr-CH" sz="13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497" marR="36497" marT="12616" marB="1261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 Light" pitchFamily="34" charset="0"/>
                          <a:ea typeface="Calibri"/>
                          <a:cs typeface="Times New Roman"/>
                        </a:rPr>
                        <a:t>Sufficient</a:t>
                      </a:r>
                      <a:r>
                        <a:rPr lang="en-GB" sz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 Light" pitchFamily="34" charset="0"/>
                          <a:ea typeface="Calibri"/>
                          <a:cs typeface="Times New Roman"/>
                        </a:rPr>
                        <a:t> availability of and easy access to </a:t>
                      </a:r>
                      <a:r>
                        <a:rPr lang="en-GB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 Light" pitchFamily="34" charset="0"/>
                          <a:ea typeface="Calibri"/>
                          <a:cs typeface="Times New Roman"/>
                        </a:rPr>
                        <a:t>materials</a:t>
                      </a:r>
                      <a:r>
                        <a:rPr lang="en-GB" sz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 Light" pitchFamily="34" charset="0"/>
                          <a:ea typeface="Calibri"/>
                          <a:cs typeface="Times New Roman"/>
                        </a:rPr>
                        <a:t> and equipment, and optimisation of </a:t>
                      </a:r>
                      <a:r>
                        <a:rPr lang="en-GB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 Light" pitchFamily="34" charset="0"/>
                          <a:ea typeface="Calibri"/>
                          <a:cs typeface="Times New Roman"/>
                        </a:rPr>
                        <a:t>ergonomics</a:t>
                      </a:r>
                      <a:endParaRPr lang="fr-CH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Calibri Light" pitchFamily="34" charset="0"/>
                        <a:ea typeface="Calibri"/>
                        <a:cs typeface="Times New Roman"/>
                      </a:endParaRPr>
                    </a:p>
                  </a:txBody>
                  <a:tcPr marL="36497" marR="36497" marT="12616" marB="1261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alibri Light" pitchFamily="34" charset="0"/>
                          <a:ea typeface="Calibri"/>
                          <a:cs typeface="Times New Roman"/>
                        </a:rPr>
                        <a:t>Availability of alcohol-based hand rub at the point of care </a:t>
                      </a:r>
                      <a:r>
                        <a:rPr lang="en-GB" sz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 Light" pitchFamily="34" charset="0"/>
                          <a:ea typeface="Calibri"/>
                          <a:cs typeface="Times New Roman"/>
                        </a:rPr>
                        <a:t>and sinks stocked with soap and single-use towels</a:t>
                      </a:r>
                      <a:endParaRPr lang="fr-CH" sz="1200" dirty="0">
                        <a:solidFill>
                          <a:schemeClr val="bg1">
                            <a:lumMod val="65000"/>
                          </a:schemeClr>
                        </a:solidFill>
                        <a:latin typeface="Calibri Light" pitchFamily="34" charset="0"/>
                        <a:ea typeface="Calibri"/>
                        <a:cs typeface="Times New Roman"/>
                      </a:endParaRPr>
                    </a:p>
                  </a:txBody>
                  <a:tcPr marL="36497" marR="36497" marT="12616" marB="1261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348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300" dirty="0"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  <a:endParaRPr lang="fr-CH" sz="13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497" marR="36497" marT="12616" marB="1261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 Light" pitchFamily="34" charset="0"/>
                          <a:ea typeface="Calibri"/>
                          <a:cs typeface="Times New Roman"/>
                        </a:rPr>
                        <a:t>Use of guidelines </a:t>
                      </a:r>
                      <a:r>
                        <a:rPr lang="en-GB" sz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 Light" pitchFamily="34" charset="0"/>
                          <a:ea typeface="Calibri"/>
                          <a:cs typeface="Times New Roman"/>
                        </a:rPr>
                        <a:t>in combination with practical education and training</a:t>
                      </a:r>
                      <a:endParaRPr lang="fr-CH" sz="1200" dirty="0">
                        <a:solidFill>
                          <a:schemeClr val="bg1">
                            <a:lumMod val="65000"/>
                          </a:schemeClr>
                        </a:solidFill>
                        <a:latin typeface="Calibri Light" pitchFamily="34" charset="0"/>
                        <a:ea typeface="Calibri"/>
                        <a:cs typeface="Times New Roman"/>
                      </a:endParaRPr>
                    </a:p>
                  </a:txBody>
                  <a:tcPr marL="36497" marR="36497" marT="12616" marB="1261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 Light" pitchFamily="34" charset="0"/>
                          <a:ea typeface="Calibri"/>
                          <a:cs typeface="Times New Roman"/>
                        </a:rPr>
                        <a:t>Adaptation of </a:t>
                      </a:r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alibri Light" pitchFamily="34" charset="0"/>
                          <a:ea typeface="Calibri"/>
                          <a:cs typeface="Times New Roman"/>
                        </a:rPr>
                        <a:t>guidelines</a:t>
                      </a:r>
                      <a:r>
                        <a:rPr lang="en-GB" sz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 Light" pitchFamily="34" charset="0"/>
                          <a:ea typeface="Calibri"/>
                          <a:cs typeface="Times New Roman"/>
                        </a:rPr>
                        <a:t> to local situation, number of new staff trained with the local guidelines, teaching programmes are based on local guidelines</a:t>
                      </a:r>
                      <a:endParaRPr lang="fr-CH" sz="1200" dirty="0">
                        <a:solidFill>
                          <a:schemeClr val="bg1">
                            <a:lumMod val="65000"/>
                          </a:schemeClr>
                        </a:solidFill>
                        <a:latin typeface="Calibri Light" pitchFamily="34" charset="0"/>
                        <a:ea typeface="Calibri"/>
                        <a:cs typeface="Times New Roman"/>
                      </a:endParaRPr>
                    </a:p>
                  </a:txBody>
                  <a:tcPr marL="36497" marR="36497" marT="12616" marB="1261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163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300"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  <a:endParaRPr lang="fr-CH" sz="13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497" marR="36497" marT="12616" marB="1261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 Light" pitchFamily="34" charset="0"/>
                          <a:ea typeface="Calibri"/>
                          <a:cs typeface="Times New Roman"/>
                        </a:rPr>
                        <a:t>Education</a:t>
                      </a:r>
                      <a:r>
                        <a:rPr lang="en-GB" sz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 Light" pitchFamily="34" charset="0"/>
                          <a:ea typeface="Calibri"/>
                          <a:cs typeface="Times New Roman"/>
                        </a:rPr>
                        <a:t> and training involves frontline staff and is </a:t>
                      </a:r>
                      <a:r>
                        <a:rPr lang="en-GB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 Light" pitchFamily="34" charset="0"/>
                          <a:ea typeface="Calibri"/>
                          <a:cs typeface="Times New Roman"/>
                        </a:rPr>
                        <a:t>team</a:t>
                      </a:r>
                      <a:r>
                        <a:rPr lang="en-GB" sz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 Light" pitchFamily="34" charset="0"/>
                          <a:ea typeface="Calibri"/>
                          <a:cs typeface="Times New Roman"/>
                        </a:rPr>
                        <a:t> and </a:t>
                      </a:r>
                      <a:r>
                        <a:rPr lang="en-GB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 Light" pitchFamily="34" charset="0"/>
                          <a:ea typeface="Calibri"/>
                          <a:cs typeface="Times New Roman"/>
                        </a:rPr>
                        <a:t>task</a:t>
                      </a:r>
                      <a:r>
                        <a:rPr lang="en-GB" sz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 Light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 Light" pitchFamily="34" charset="0"/>
                          <a:ea typeface="Calibri"/>
                          <a:cs typeface="Times New Roman"/>
                        </a:rPr>
                        <a:t>oriented</a:t>
                      </a:r>
                      <a:endParaRPr lang="fr-CH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Calibri Light" pitchFamily="34" charset="0"/>
                        <a:ea typeface="Calibri"/>
                        <a:cs typeface="Times New Roman"/>
                      </a:endParaRPr>
                    </a:p>
                  </a:txBody>
                  <a:tcPr marL="36497" marR="36497" marT="12616" marB="1261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alibri Light" pitchFamily="34" charset="0"/>
                          <a:ea typeface="Calibri"/>
                          <a:cs typeface="Times New Roman"/>
                        </a:rPr>
                        <a:t>Education and training programmes </a:t>
                      </a:r>
                      <a:r>
                        <a:rPr lang="en-GB" sz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 Light" pitchFamily="34" charset="0"/>
                          <a:ea typeface="Calibri"/>
                          <a:cs typeface="Times New Roman"/>
                        </a:rPr>
                        <a:t>should be audited and combined with knowledge and competency assessments</a:t>
                      </a:r>
                      <a:endParaRPr lang="fr-CH" sz="1200" dirty="0">
                        <a:solidFill>
                          <a:schemeClr val="bg1">
                            <a:lumMod val="65000"/>
                          </a:schemeClr>
                        </a:solidFill>
                        <a:latin typeface="Calibri Light" pitchFamily="34" charset="0"/>
                        <a:ea typeface="Calibri"/>
                        <a:cs typeface="Times New Roman"/>
                      </a:endParaRPr>
                    </a:p>
                  </a:txBody>
                  <a:tcPr marL="36497" marR="36497" marT="12616" marB="1261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163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300">
                          <a:latin typeface="+mn-lt"/>
                          <a:ea typeface="Calibri"/>
                          <a:cs typeface="Times New Roman"/>
                        </a:rPr>
                        <a:t>6</a:t>
                      </a:r>
                      <a:endParaRPr lang="fr-CH" sz="13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497" marR="36497" marT="12616" marB="1261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 Light" pitchFamily="34" charset="0"/>
                          <a:ea typeface="Calibri"/>
                          <a:cs typeface="Times New Roman"/>
                        </a:rPr>
                        <a:t>Organising </a:t>
                      </a:r>
                      <a:r>
                        <a:rPr lang="en-GB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 Light" pitchFamily="34" charset="0"/>
                          <a:ea typeface="Calibri"/>
                          <a:cs typeface="Times New Roman"/>
                        </a:rPr>
                        <a:t>audits</a:t>
                      </a:r>
                      <a:r>
                        <a:rPr lang="en-GB" sz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 Light" pitchFamily="34" charset="0"/>
                          <a:ea typeface="Calibri"/>
                          <a:cs typeface="Times New Roman"/>
                        </a:rPr>
                        <a:t> as a standardised (scored) and systematic review of practice with timely feedback</a:t>
                      </a:r>
                      <a:endParaRPr lang="fr-CH" sz="1200" dirty="0">
                        <a:solidFill>
                          <a:schemeClr val="bg1">
                            <a:lumMod val="65000"/>
                          </a:schemeClr>
                        </a:solidFill>
                        <a:latin typeface="Calibri Light" pitchFamily="34" charset="0"/>
                        <a:ea typeface="Calibri"/>
                        <a:cs typeface="Times New Roman"/>
                      </a:endParaRPr>
                    </a:p>
                  </a:txBody>
                  <a:tcPr marL="36497" marR="36497" marT="12616" marB="1261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 Light" pitchFamily="34" charset="0"/>
                          <a:ea typeface="Calibri"/>
                          <a:cs typeface="Times New Roman"/>
                        </a:rPr>
                        <a:t>Measurement of the number of </a:t>
                      </a:r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alibri Light" pitchFamily="34" charset="0"/>
                          <a:ea typeface="Calibri"/>
                          <a:cs typeface="Times New Roman"/>
                        </a:rPr>
                        <a:t>audits</a:t>
                      </a:r>
                      <a:r>
                        <a:rPr lang="en-GB" sz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 Light" pitchFamily="34" charset="0"/>
                          <a:ea typeface="Calibri"/>
                          <a:cs typeface="Times New Roman"/>
                        </a:rPr>
                        <a:t> (overall, and stratified by departments,</a:t>
                      </a:r>
                      <a:r>
                        <a:rPr lang="fr-CH" sz="120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 Light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 Light" pitchFamily="34" charset="0"/>
                          <a:ea typeface="Calibri"/>
                          <a:cs typeface="Times New Roman"/>
                        </a:rPr>
                        <a:t>units and topics) for specified time periods</a:t>
                      </a:r>
                      <a:endParaRPr lang="fr-CH" sz="1200" dirty="0">
                        <a:solidFill>
                          <a:schemeClr val="bg1">
                            <a:lumMod val="65000"/>
                          </a:schemeClr>
                        </a:solidFill>
                        <a:latin typeface="Calibri Light" pitchFamily="34" charset="0"/>
                        <a:ea typeface="Calibri"/>
                        <a:cs typeface="Times New Roman"/>
                      </a:endParaRPr>
                    </a:p>
                  </a:txBody>
                  <a:tcPr marL="36497" marR="36497" marT="12616" marB="1261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483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300">
                          <a:latin typeface="+mn-lt"/>
                          <a:ea typeface="Calibri"/>
                          <a:cs typeface="Times New Roman"/>
                        </a:rPr>
                        <a:t>7</a:t>
                      </a:r>
                      <a:endParaRPr lang="fr-CH" sz="13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497" marR="36497" marT="12616" marB="1261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 Light" pitchFamily="34" charset="0"/>
                          <a:ea typeface="Calibri"/>
                          <a:cs typeface="Times New Roman"/>
                        </a:rPr>
                        <a:t>Participating in </a:t>
                      </a:r>
                      <a:r>
                        <a:rPr lang="en-GB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 Light" pitchFamily="34" charset="0"/>
                          <a:ea typeface="Calibri"/>
                          <a:cs typeface="Times New Roman"/>
                        </a:rPr>
                        <a:t>prospective surveillance </a:t>
                      </a:r>
                      <a:r>
                        <a:rPr lang="en-GB" sz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 Light" pitchFamily="34" charset="0"/>
                          <a:ea typeface="Calibri"/>
                          <a:cs typeface="Times New Roman"/>
                        </a:rPr>
                        <a:t>and offering active feedback, preferably as part of a </a:t>
                      </a:r>
                      <a:r>
                        <a:rPr lang="en-GB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 Light" pitchFamily="34" charset="0"/>
                          <a:ea typeface="Calibri"/>
                          <a:cs typeface="Times New Roman"/>
                        </a:rPr>
                        <a:t>network</a:t>
                      </a:r>
                      <a:endParaRPr lang="fr-CH" sz="1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Calibri Light" pitchFamily="34" charset="0"/>
                        <a:ea typeface="Calibri"/>
                        <a:cs typeface="Times New Roman"/>
                      </a:endParaRPr>
                    </a:p>
                  </a:txBody>
                  <a:tcPr marL="36497" marR="36497" marT="12616" marB="1261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 Light" pitchFamily="34" charset="0"/>
                          <a:ea typeface="Calibri"/>
                          <a:cs typeface="Times New Roman"/>
                        </a:rPr>
                        <a:t>Participation in nationals and international </a:t>
                      </a:r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alibri Light" pitchFamily="34" charset="0"/>
                          <a:ea typeface="Calibri"/>
                          <a:cs typeface="Times New Roman"/>
                        </a:rPr>
                        <a:t>surveillance initiatives</a:t>
                      </a:r>
                      <a:r>
                        <a:rPr lang="en-GB" sz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 Light" pitchFamily="34" charset="0"/>
                          <a:ea typeface="Calibri"/>
                          <a:cs typeface="Times New Roman"/>
                        </a:rPr>
                        <a:t>, number and type of wards with a surveillance, regular review of the feedback strategy</a:t>
                      </a:r>
                      <a:endParaRPr lang="fr-CH" sz="1200" dirty="0">
                        <a:solidFill>
                          <a:schemeClr val="bg1">
                            <a:lumMod val="65000"/>
                          </a:schemeClr>
                        </a:solidFill>
                        <a:latin typeface="Calibri Light" pitchFamily="34" charset="0"/>
                        <a:ea typeface="Calibri"/>
                        <a:cs typeface="Times New Roman"/>
                      </a:endParaRPr>
                    </a:p>
                  </a:txBody>
                  <a:tcPr marL="36497" marR="36497" marT="12616" marB="1261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6478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300">
                          <a:latin typeface="+mn-lt"/>
                          <a:ea typeface="Calibri"/>
                          <a:cs typeface="Times New Roman"/>
                        </a:rPr>
                        <a:t>8</a:t>
                      </a:r>
                      <a:endParaRPr lang="fr-CH" sz="13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497" marR="36497" marT="12616" marB="1261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 Light" pitchFamily="34" charset="0"/>
                          <a:ea typeface="Calibri"/>
                          <a:cs typeface="Times New Roman"/>
                        </a:rPr>
                        <a:t>Implementing infection-control programmes</a:t>
                      </a:r>
                      <a:r>
                        <a:rPr lang="fr-CH" sz="120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 Light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 Light" pitchFamily="34" charset="0"/>
                          <a:ea typeface="Calibri"/>
                          <a:cs typeface="Times New Roman"/>
                        </a:rPr>
                        <a:t>following a </a:t>
                      </a:r>
                      <a:r>
                        <a:rPr lang="en-GB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 Light" pitchFamily="34" charset="0"/>
                          <a:ea typeface="Calibri"/>
                          <a:cs typeface="Times New Roman"/>
                        </a:rPr>
                        <a:t>multimodal strategy</a:t>
                      </a:r>
                      <a:r>
                        <a:rPr lang="en-GB" sz="1200" b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 Light" pitchFamily="34" charset="0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GB" sz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 Light" pitchFamily="34" charset="0"/>
                          <a:ea typeface="Calibri"/>
                          <a:cs typeface="Times New Roman"/>
                        </a:rPr>
                        <a:t>including tools such as bundles and checklists developed by multidisciplinary teams, and taking into account local conditions</a:t>
                      </a:r>
                      <a:endParaRPr lang="fr-CH" sz="1200" dirty="0">
                        <a:solidFill>
                          <a:schemeClr val="bg1">
                            <a:lumMod val="65000"/>
                          </a:schemeClr>
                        </a:solidFill>
                        <a:latin typeface="Calibri Light" pitchFamily="34" charset="0"/>
                        <a:ea typeface="Calibri"/>
                        <a:cs typeface="Times New Roman"/>
                      </a:endParaRPr>
                    </a:p>
                  </a:txBody>
                  <a:tcPr marL="36497" marR="36497" marT="12616" marB="1261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 Light" pitchFamily="34" charset="0"/>
                          <a:ea typeface="Calibri"/>
                          <a:cs typeface="Times New Roman"/>
                        </a:rPr>
                        <a:t>Verification that programmes are </a:t>
                      </a:r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alibri Light" pitchFamily="34" charset="0"/>
                          <a:ea typeface="Calibri"/>
                          <a:cs typeface="Times New Roman"/>
                        </a:rPr>
                        <a:t>multimodal</a:t>
                      </a:r>
                      <a:r>
                        <a:rPr lang="en-GB" sz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 Light" pitchFamily="34" charset="0"/>
                          <a:ea typeface="Calibri"/>
                          <a:cs typeface="Times New Roman"/>
                        </a:rPr>
                        <a:t>; measurement of </a:t>
                      </a:r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alibri Light" pitchFamily="34" charset="0"/>
                          <a:ea typeface="Calibri"/>
                          <a:cs typeface="Times New Roman"/>
                        </a:rPr>
                        <a:t>process indicators</a:t>
                      </a:r>
                      <a:r>
                        <a:rPr lang="en-GB" sz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 Light" pitchFamily="34" charset="0"/>
                          <a:ea typeface="Calibri"/>
                          <a:cs typeface="Times New Roman"/>
                        </a:rPr>
                        <a:t>; measurement of</a:t>
                      </a:r>
                      <a:r>
                        <a:rPr lang="fr-CH" sz="120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 Light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alibri Light" pitchFamily="34" charset="0"/>
                          <a:ea typeface="Calibri"/>
                          <a:cs typeface="Times New Roman"/>
                        </a:rPr>
                        <a:t>outcome indicators</a:t>
                      </a:r>
                      <a:endParaRPr lang="fr-CH" sz="1200" b="1" dirty="0">
                        <a:solidFill>
                          <a:schemeClr val="tx1"/>
                        </a:solidFill>
                        <a:latin typeface="Calibri Light" pitchFamily="34" charset="0"/>
                        <a:ea typeface="Calibri"/>
                        <a:cs typeface="Times New Roman"/>
                      </a:endParaRPr>
                    </a:p>
                  </a:txBody>
                  <a:tcPr marL="36497" marR="36497" marT="12616" marB="1261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163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300">
                          <a:latin typeface="+mn-lt"/>
                          <a:ea typeface="Calibri"/>
                          <a:cs typeface="Times New Roman"/>
                        </a:rPr>
                        <a:t>9</a:t>
                      </a:r>
                      <a:endParaRPr lang="fr-CH" sz="13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497" marR="36497" marT="12616" marB="1261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 Light" pitchFamily="34" charset="0"/>
                          <a:ea typeface="Calibri"/>
                          <a:cs typeface="Times New Roman"/>
                        </a:rPr>
                        <a:t>Identifying and engaging </a:t>
                      </a:r>
                      <a:r>
                        <a:rPr lang="en-GB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 Light" pitchFamily="34" charset="0"/>
                          <a:ea typeface="Calibri"/>
                          <a:cs typeface="Times New Roman"/>
                        </a:rPr>
                        <a:t>champions</a:t>
                      </a:r>
                      <a:r>
                        <a:rPr lang="en-GB" sz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 Light" pitchFamily="34" charset="0"/>
                          <a:ea typeface="Calibri"/>
                          <a:cs typeface="Times New Roman"/>
                        </a:rPr>
                        <a:t> in the promotion of intervention strategies</a:t>
                      </a:r>
                      <a:endParaRPr lang="fr-CH" sz="1200" dirty="0">
                        <a:solidFill>
                          <a:schemeClr val="bg1">
                            <a:lumMod val="65000"/>
                          </a:schemeClr>
                        </a:solidFill>
                        <a:latin typeface="Calibri Light" pitchFamily="34" charset="0"/>
                        <a:ea typeface="Calibri"/>
                        <a:cs typeface="Times New Roman"/>
                      </a:endParaRPr>
                    </a:p>
                  </a:txBody>
                  <a:tcPr marL="36497" marR="36497" marT="12616" marB="1261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 Light" pitchFamily="34" charset="0"/>
                          <a:ea typeface="Calibri"/>
                          <a:cs typeface="Times New Roman"/>
                        </a:rPr>
                        <a:t>Interviews with frontline staff and infection-control professionals</a:t>
                      </a:r>
                      <a:endParaRPr lang="fr-CH" sz="1200" dirty="0">
                        <a:solidFill>
                          <a:schemeClr val="bg1">
                            <a:lumMod val="65000"/>
                          </a:schemeClr>
                        </a:solidFill>
                        <a:latin typeface="Calibri Light" pitchFamily="34" charset="0"/>
                        <a:ea typeface="Calibri"/>
                        <a:cs typeface="Times New Roman"/>
                      </a:endParaRPr>
                    </a:p>
                  </a:txBody>
                  <a:tcPr marL="36497" marR="36497" marT="12616" marB="1261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278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300" noProof="0">
                          <a:latin typeface="+mn-lt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36497" marR="36497" marT="12616" marB="1261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kern="1200" baseline="0" noProof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 Light" pitchFamily="34" charset="0"/>
                          <a:ea typeface="+mn-ea"/>
                          <a:cs typeface="+mn-cs"/>
                        </a:rPr>
                        <a:t>A </a:t>
                      </a:r>
                      <a:r>
                        <a:rPr lang="en-GB" sz="1200" b="1" kern="1200" baseline="0" noProof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 Light" pitchFamily="34" charset="0"/>
                          <a:ea typeface="+mn-ea"/>
                          <a:cs typeface="+mn-cs"/>
                        </a:rPr>
                        <a:t>positive organisational culture </a:t>
                      </a:r>
                      <a:r>
                        <a:rPr lang="en-GB" sz="1200" kern="1200" baseline="0" noProof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 Light" pitchFamily="34" charset="0"/>
                          <a:ea typeface="+mn-ea"/>
                          <a:cs typeface="+mn-cs"/>
                        </a:rPr>
                        <a:t>by fostering working r</a:t>
                      </a:r>
                      <a:r>
                        <a:rPr lang="en-GB" sz="1200" noProof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 Light" pitchFamily="34" charset="0"/>
                          <a:ea typeface="Calibri"/>
                          <a:cs typeface="Times New Roman"/>
                        </a:rPr>
                        <a:t>elationships and communication across units and staff groups</a:t>
                      </a:r>
                    </a:p>
                  </a:txBody>
                  <a:tcPr marL="36497" marR="36497" marT="12616" marB="1261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 Light" pitchFamily="34" charset="0"/>
                          <a:ea typeface="Calibri"/>
                          <a:cs typeface="Times New Roman"/>
                        </a:rPr>
                        <a:t>Questionnaires about work satisfaction, crisis management, and human resource assessments of absenteeism and staff turnover</a:t>
                      </a:r>
                      <a:endParaRPr lang="fr-CH" sz="1200" dirty="0">
                        <a:solidFill>
                          <a:schemeClr val="bg1">
                            <a:lumMod val="65000"/>
                          </a:schemeClr>
                        </a:solidFill>
                        <a:latin typeface="Calibri Light" pitchFamily="34" charset="0"/>
                        <a:ea typeface="Calibri"/>
                        <a:cs typeface="Times New Roman"/>
                      </a:endParaRPr>
                    </a:p>
                  </a:txBody>
                  <a:tcPr marL="36497" marR="36497" marT="12616" marB="1261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4427984" y="6406595"/>
            <a:ext cx="432048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CH" sz="1100" dirty="0">
                <a:solidFill>
                  <a:schemeClr val="accent5">
                    <a:lumMod val="50000"/>
                  </a:schemeClr>
                </a:solidFill>
                <a:latin typeface="Calibri Light" pitchFamily="34" charset="0"/>
              </a:rPr>
              <a:t>Zingg W </a:t>
            </a:r>
            <a:r>
              <a:rPr lang="fr-CH" sz="1100" i="1" dirty="0">
                <a:solidFill>
                  <a:schemeClr val="accent5">
                    <a:lumMod val="50000"/>
                  </a:schemeClr>
                </a:solidFill>
                <a:latin typeface="Calibri Light" pitchFamily="34" charset="0"/>
              </a:rPr>
              <a:t>Lancet infect Dis </a:t>
            </a:r>
            <a:r>
              <a:rPr lang="fr-CH" sz="1100" dirty="0">
                <a:solidFill>
                  <a:schemeClr val="accent5">
                    <a:lumMod val="50000"/>
                  </a:schemeClr>
                </a:solidFill>
                <a:latin typeface="Calibri Light" pitchFamily="34" charset="0"/>
              </a:rPr>
              <a:t>2015;15:212</a:t>
            </a:r>
          </a:p>
        </p:txBody>
      </p:sp>
    </p:spTree>
    <p:extLst>
      <p:ext uri="{BB962C8B-B14F-4D97-AF65-F5344CB8AC3E}">
        <p14:creationId xmlns:p14="http://schemas.microsoft.com/office/powerpoint/2010/main" val="39315122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185051" y="58916"/>
            <a:ext cx="8773898" cy="263353"/>
          </a:xfrm>
          <a:prstGeom prst="rect">
            <a:avLst/>
          </a:prstGeom>
          <a:solidFill>
            <a:srgbClr val="CCFFCC">
              <a:alpha val="5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7925" tIns="38963" rIns="77925" bIns="38963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1200" b="1" dirty="0">
                <a:solidFill>
                  <a:srgbClr val="339966"/>
                </a:solidFill>
                <a:latin typeface="Calibri Light" pitchFamily="34" charset="0"/>
              </a:rPr>
              <a:t>Formulaire H1 – Fiche Établissement</a:t>
            </a:r>
          </a:p>
        </p:txBody>
      </p:sp>
      <p:sp>
        <p:nvSpPr>
          <p:cNvPr id="3076" name="Rectangle 8"/>
          <p:cNvSpPr>
            <a:spLocks noChangeArrowheads="1"/>
          </p:cNvSpPr>
          <p:nvPr/>
        </p:nvSpPr>
        <p:spPr bwMode="auto">
          <a:xfrm>
            <a:off x="179512" y="452673"/>
            <a:ext cx="3816424" cy="3312649"/>
          </a:xfrm>
          <a:prstGeom prst="rect">
            <a:avLst/>
          </a:prstGeom>
          <a:noFill/>
          <a:ln w="28575">
            <a:solidFill>
              <a:srgbClr val="3399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77925" tIns="38963" rIns="77925" bIns="38963">
            <a:spAutoFit/>
          </a:bodyPr>
          <a:lstStyle>
            <a:lvl1pPr defTabSz="652463" eaLnBrk="0" hangingPunct="0">
              <a:spcBef>
                <a:spcPct val="20000"/>
              </a:spcBef>
              <a:buChar char="•"/>
              <a:tabLst>
                <a:tab pos="1173163" algn="l"/>
                <a:tab pos="2146300" algn="l"/>
                <a:tab pos="3140075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52463" eaLnBrk="0" hangingPunct="0">
              <a:spcBef>
                <a:spcPct val="20000"/>
              </a:spcBef>
              <a:buChar char="–"/>
              <a:tabLst>
                <a:tab pos="1173163" algn="l"/>
                <a:tab pos="2146300" algn="l"/>
                <a:tab pos="3140075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52463" eaLnBrk="0" hangingPunct="0">
              <a:spcBef>
                <a:spcPct val="20000"/>
              </a:spcBef>
              <a:buChar char="•"/>
              <a:tabLst>
                <a:tab pos="1173163" algn="l"/>
                <a:tab pos="2146300" algn="l"/>
                <a:tab pos="314007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52463" eaLnBrk="0" hangingPunct="0">
              <a:spcBef>
                <a:spcPct val="20000"/>
              </a:spcBef>
              <a:buChar char="–"/>
              <a:tabLst>
                <a:tab pos="1173163" algn="l"/>
                <a:tab pos="2146300" algn="l"/>
                <a:tab pos="31400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52463" eaLnBrk="0" hangingPunct="0">
              <a:spcBef>
                <a:spcPct val="20000"/>
              </a:spcBef>
              <a:buChar char="»"/>
              <a:tabLst>
                <a:tab pos="1173163" algn="l"/>
                <a:tab pos="2146300" algn="l"/>
                <a:tab pos="31400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173163" algn="l"/>
                <a:tab pos="2146300" algn="l"/>
                <a:tab pos="31400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173163" algn="l"/>
                <a:tab pos="2146300" algn="l"/>
                <a:tab pos="31400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173163" algn="l"/>
                <a:tab pos="2146300" algn="l"/>
                <a:tab pos="31400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173163" algn="l"/>
                <a:tab pos="2146300" algn="l"/>
                <a:tab pos="31400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en-US" sz="900" b="1" dirty="0">
                <a:solidFill>
                  <a:srgbClr val="000000"/>
                </a:solidFill>
                <a:latin typeface="Calibri Light" pitchFamily="34" charset="0"/>
              </a:rPr>
              <a:t>Code de l’établissement </a:t>
            </a:r>
            <a:r>
              <a:rPr lang="fr-FR" altLang="en-US" sz="900" dirty="0">
                <a:solidFill>
                  <a:srgbClr val="000000"/>
                </a:solidFill>
                <a:latin typeface="Calibri Light" pitchFamily="34" charset="0"/>
              </a:rPr>
              <a:t>[__________] </a:t>
            </a:r>
            <a:r>
              <a:rPr lang="fr-FR" altLang="en-US" sz="900" dirty="0">
                <a:latin typeface="Calibri Light" pitchFamily="34" charset="0"/>
              </a:rPr>
              <a:t>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en-US" sz="900" b="1" dirty="0">
              <a:latin typeface="Calibri Light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900" b="1" dirty="0">
                <a:latin typeface="Calibri Light" pitchFamily="34" charset="0"/>
              </a:rPr>
              <a:t>Période d’enquête:  du :__ / __ /____ au: </a:t>
            </a:r>
            <a:r>
              <a:rPr lang="fr-FR" altLang="en-US" sz="900" dirty="0">
                <a:latin typeface="Calibri Light" pitchFamily="34" charset="0"/>
              </a:rPr>
              <a:t> </a:t>
            </a:r>
            <a:r>
              <a:rPr lang="fr-FR" altLang="en-US" sz="900" b="1" dirty="0">
                <a:latin typeface="Calibri Light" pitchFamily="34" charset="0"/>
              </a:rPr>
              <a:t>__ / __ /</a:t>
            </a:r>
            <a:r>
              <a:rPr lang="fr-FR" altLang="en-US" sz="900" dirty="0">
                <a:latin typeface="Calibri Light" pitchFamily="34" charset="0"/>
              </a:rPr>
              <a:t> </a:t>
            </a:r>
            <a:r>
              <a:rPr lang="fr-FR" altLang="en-US" sz="900" b="1" dirty="0">
                <a:latin typeface="Calibri Light" pitchFamily="34" charset="0"/>
              </a:rPr>
              <a:t>____</a:t>
            </a:r>
            <a:endParaRPr lang="fr-FR" altLang="en-US" sz="900" dirty="0">
              <a:latin typeface="Calibri Light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900" dirty="0">
                <a:latin typeface="Calibri Light" pitchFamily="34" charset="0"/>
              </a:rPr>
              <a:t>	              </a:t>
            </a:r>
            <a:r>
              <a:rPr lang="fr-FR" altLang="en-US" sz="900" i="1" dirty="0" err="1">
                <a:latin typeface="Calibri Light" pitchFamily="34" charset="0"/>
              </a:rPr>
              <a:t>jj</a:t>
            </a:r>
            <a:r>
              <a:rPr lang="fr-FR" altLang="en-US" sz="900" i="1" dirty="0">
                <a:latin typeface="Calibri Light" pitchFamily="34" charset="0"/>
              </a:rPr>
              <a:t>/ mm / </a:t>
            </a:r>
            <a:r>
              <a:rPr lang="fr-FR" altLang="en-US" sz="900" i="1" dirty="0" err="1">
                <a:latin typeface="Calibri Light" pitchFamily="34" charset="0"/>
              </a:rPr>
              <a:t>aaaa</a:t>
            </a:r>
            <a:r>
              <a:rPr lang="fr-FR" altLang="en-US" sz="900" i="1" dirty="0">
                <a:latin typeface="Calibri Light" pitchFamily="34" charset="0"/>
              </a:rPr>
              <a:t>         </a:t>
            </a:r>
            <a:r>
              <a:rPr lang="fr-FR" altLang="en-US" sz="900" i="1" dirty="0" err="1">
                <a:latin typeface="Calibri Light" pitchFamily="34" charset="0"/>
              </a:rPr>
              <a:t>jj</a:t>
            </a:r>
            <a:r>
              <a:rPr lang="fr-FR" altLang="en-US" sz="900" i="1" dirty="0">
                <a:latin typeface="Calibri Light" pitchFamily="34" charset="0"/>
              </a:rPr>
              <a:t>/ mm / </a:t>
            </a:r>
            <a:r>
              <a:rPr lang="fr-FR" altLang="en-US" sz="900" i="1" dirty="0" err="1">
                <a:latin typeface="Calibri Light" pitchFamily="34" charset="0"/>
              </a:rPr>
              <a:t>aaaa</a:t>
            </a:r>
            <a:r>
              <a:rPr lang="fr-FR" altLang="en-US" sz="900" i="1" dirty="0">
                <a:latin typeface="Calibri Light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en-US" sz="900" dirty="0">
              <a:latin typeface="Calibri Light" pitchFamily="34" charset="0"/>
            </a:endParaRPr>
          </a:p>
          <a:p>
            <a:pPr eaLnBrk="1" hangingPunct="1">
              <a:spcBef>
                <a:spcPct val="5000"/>
              </a:spcBef>
              <a:buFontTx/>
              <a:buNone/>
            </a:pPr>
            <a:r>
              <a:rPr lang="fr-FR" altLang="en-US" sz="900" dirty="0">
                <a:latin typeface="Calibri Light" pitchFamily="34" charset="0"/>
              </a:rPr>
              <a:t>Nombre total de lits</a:t>
            </a:r>
          </a:p>
          <a:p>
            <a:pPr eaLnBrk="1" hangingPunct="1">
              <a:spcBef>
                <a:spcPct val="5000"/>
              </a:spcBef>
              <a:buFontTx/>
              <a:buNone/>
            </a:pPr>
            <a:r>
              <a:rPr lang="fr-FR" altLang="en-US" sz="900" dirty="0">
                <a:latin typeface="Calibri Light" pitchFamily="34" charset="0"/>
              </a:rPr>
              <a:t>Nombre de lits de soins aigus</a:t>
            </a:r>
          </a:p>
          <a:p>
            <a:pPr eaLnBrk="1" hangingPunct="1">
              <a:spcBef>
                <a:spcPct val="5000"/>
              </a:spcBef>
              <a:buFontTx/>
              <a:buNone/>
            </a:pPr>
            <a:r>
              <a:rPr lang="fr-FR" altLang="en-US" sz="900" dirty="0">
                <a:latin typeface="Calibri Light" pitchFamily="34" charset="0"/>
              </a:rPr>
              <a:t>Nombre de lits de soins intensifs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en-US" sz="900" dirty="0">
              <a:latin typeface="Calibri Light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900" dirty="0">
                <a:latin typeface="Calibri Light" pitchFamily="34" charset="0"/>
              </a:rPr>
              <a:t>Y-a-t’il de services exclus de l’enquête? 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900" dirty="0">
                <a:latin typeface="Calibri Light" pitchFamily="34" charset="0"/>
                <a:sym typeface="Wingdings" panose="05000000000000000000" pitchFamily="2" charset="2"/>
              </a:rPr>
              <a:t> </a:t>
            </a:r>
            <a:r>
              <a:rPr lang="fr-FR" altLang="en-US" sz="900" dirty="0">
                <a:latin typeface="Calibri Light" pitchFamily="34" charset="0"/>
              </a:rPr>
              <a:t>Non </a:t>
            </a:r>
            <a:r>
              <a:rPr lang="fr-FR" altLang="en-US" sz="900" dirty="0">
                <a:latin typeface="Calibri Light" pitchFamily="34" charset="0"/>
                <a:sym typeface="Wingdings" panose="05000000000000000000" pitchFamily="2" charset="2"/>
              </a:rPr>
              <a:t> </a:t>
            </a:r>
            <a:r>
              <a:rPr lang="fr-FR" altLang="en-US" sz="900" dirty="0">
                <a:latin typeface="Calibri Light" pitchFamily="34" charset="0"/>
              </a:rPr>
              <a:t>Oui, les services suivants ont été exclus: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900" dirty="0">
                <a:latin typeface="Calibri Light" pitchFamily="34" charset="0"/>
              </a:rPr>
              <a:t>_______________________________________________</a:t>
            </a:r>
          </a:p>
          <a:p>
            <a:pPr eaLnBrk="1" hangingPunct="1">
              <a:spcBef>
                <a:spcPct val="5000"/>
              </a:spcBef>
              <a:buFontTx/>
              <a:buNone/>
            </a:pPr>
            <a:endParaRPr lang="fr-FR" altLang="en-US" sz="900" dirty="0">
              <a:latin typeface="Calibri Light" pitchFamily="34" charset="0"/>
            </a:endParaRPr>
          </a:p>
          <a:p>
            <a:pPr eaLnBrk="1" hangingPunct="1">
              <a:spcBef>
                <a:spcPct val="5000"/>
              </a:spcBef>
              <a:buFontTx/>
              <a:buNone/>
            </a:pPr>
            <a:r>
              <a:rPr lang="fr-FR" altLang="en-US" sz="900" dirty="0">
                <a:latin typeface="Calibri Light" pitchFamily="34" charset="0"/>
              </a:rPr>
              <a:t>Nombre des lits dans les services participants: </a:t>
            </a:r>
          </a:p>
          <a:p>
            <a:pPr eaLnBrk="1" hangingPunct="1">
              <a:spcBef>
                <a:spcPct val="5000"/>
              </a:spcBef>
              <a:buFontTx/>
              <a:buNone/>
            </a:pPr>
            <a:r>
              <a:rPr lang="fr-FR" altLang="en-US" sz="900" dirty="0">
                <a:latin typeface="Calibri Light" pitchFamily="34" charset="0"/>
              </a:rPr>
              <a:t>Nombre total des patients dans l’enquête:</a:t>
            </a:r>
          </a:p>
          <a:p>
            <a:pPr eaLnBrk="1" hangingPunct="1">
              <a:spcBef>
                <a:spcPct val="5000"/>
              </a:spcBef>
              <a:buFontTx/>
              <a:buNone/>
            </a:pPr>
            <a:endParaRPr lang="fr-FR" altLang="en-US" sz="900" dirty="0">
              <a:latin typeface="Calibri Light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900" dirty="0">
                <a:latin typeface="Calibri Light" pitchFamily="34" charset="0"/>
              </a:rPr>
              <a:t>Secteur d’activité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900" dirty="0">
                <a:latin typeface="Calibri Light" pitchFamily="34" charset="0"/>
                <a:sym typeface="Wingdings" panose="05000000000000000000" pitchFamily="2" charset="2"/>
              </a:rPr>
              <a:t> </a:t>
            </a:r>
            <a:r>
              <a:rPr lang="fr-FR" altLang="en-US" sz="900" dirty="0">
                <a:latin typeface="Calibri Light" pitchFamily="34" charset="0"/>
              </a:rPr>
              <a:t>Primaire (1°) </a:t>
            </a:r>
            <a:r>
              <a:rPr lang="fr-FR" altLang="en-US" sz="900" dirty="0">
                <a:latin typeface="Calibri Light" pitchFamily="34" charset="0"/>
                <a:sym typeface="Wingdings" panose="05000000000000000000" pitchFamily="2" charset="2"/>
              </a:rPr>
              <a:t> </a:t>
            </a:r>
            <a:r>
              <a:rPr lang="fr-FR" altLang="en-US" sz="900" dirty="0">
                <a:latin typeface="Calibri Light" pitchFamily="34" charset="0"/>
              </a:rPr>
              <a:t>Secondaire (2°) </a:t>
            </a:r>
            <a:r>
              <a:rPr lang="fr-FR" altLang="en-US" sz="900" dirty="0">
                <a:latin typeface="Calibri Light" pitchFamily="34" charset="0"/>
                <a:sym typeface="Wingdings" panose="05000000000000000000" pitchFamily="2" charset="2"/>
              </a:rPr>
              <a:t> </a:t>
            </a:r>
            <a:r>
              <a:rPr lang="fr-FR" altLang="en-US" sz="900" dirty="0">
                <a:latin typeface="Calibri Light" pitchFamily="34" charset="0"/>
              </a:rPr>
              <a:t>Tertiaire (3°)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900" dirty="0">
                <a:latin typeface="Calibri Light" pitchFamily="34" charset="0"/>
                <a:sym typeface="Wingdings" panose="05000000000000000000" pitchFamily="2" charset="2"/>
              </a:rPr>
              <a:t> </a:t>
            </a:r>
            <a:r>
              <a:rPr lang="fr-FR" altLang="en-US" sz="900" dirty="0">
                <a:latin typeface="Calibri Light" pitchFamily="34" charset="0"/>
              </a:rPr>
              <a:t>Spécialisé: ______________________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en-US" sz="900" dirty="0">
              <a:latin typeface="Calibri Light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900" dirty="0">
                <a:latin typeface="Calibri Light" pitchFamily="34" charset="0"/>
              </a:rPr>
              <a:t>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900" dirty="0">
                <a:latin typeface="Calibri Light" pitchFamily="34" charset="0"/>
                <a:sym typeface="Wingdings" panose="05000000000000000000" pitchFamily="2" charset="2"/>
              </a:rPr>
              <a:t> </a:t>
            </a:r>
            <a:r>
              <a:rPr lang="fr-FR" altLang="en-US" sz="900" dirty="0">
                <a:latin typeface="Calibri Light" pitchFamily="34" charset="0"/>
              </a:rPr>
              <a:t>Publique </a:t>
            </a:r>
            <a:r>
              <a:rPr lang="fr-FR" altLang="en-US" sz="900" dirty="0">
                <a:latin typeface="Calibri Light" pitchFamily="34" charset="0"/>
                <a:sym typeface="Wingdings" panose="05000000000000000000" pitchFamily="2" charset="2"/>
              </a:rPr>
              <a:t> Privé</a:t>
            </a:r>
            <a:r>
              <a:rPr lang="fr-FR" altLang="en-US" sz="900" dirty="0">
                <a:latin typeface="Calibri Light" pitchFamily="34" charset="0"/>
              </a:rPr>
              <a:t>, à but non lucratif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900" dirty="0">
                <a:latin typeface="Calibri Light" pitchFamily="34" charset="0"/>
                <a:sym typeface="Wingdings" panose="05000000000000000000" pitchFamily="2" charset="2"/>
              </a:rPr>
              <a:t> </a:t>
            </a:r>
            <a:r>
              <a:rPr lang="fr-FR" altLang="en-US" sz="900" dirty="0">
                <a:latin typeface="Calibri Light" pitchFamily="34" charset="0"/>
              </a:rPr>
              <a:t>Privé, à but lucratif </a:t>
            </a:r>
            <a:r>
              <a:rPr lang="fr-FR" altLang="en-US" sz="900" dirty="0">
                <a:latin typeface="Calibri Light" pitchFamily="34" charset="0"/>
                <a:sym typeface="Wingdings" panose="05000000000000000000" pitchFamily="2" charset="2"/>
              </a:rPr>
              <a:t> Autre/inconnu</a:t>
            </a:r>
            <a:endParaRPr lang="fr-FR" altLang="en-US" sz="900" dirty="0">
              <a:latin typeface="Calibri Light" pitchFamily="34" charset="0"/>
            </a:endParaRPr>
          </a:p>
        </p:txBody>
      </p:sp>
      <p:grpSp>
        <p:nvGrpSpPr>
          <p:cNvPr id="2" name="Group 390"/>
          <p:cNvGrpSpPr>
            <a:grpSpLocks/>
          </p:cNvGrpSpPr>
          <p:nvPr/>
        </p:nvGrpSpPr>
        <p:grpSpPr bwMode="auto">
          <a:xfrm>
            <a:off x="2843808" y="1124744"/>
            <a:ext cx="665285" cy="612775"/>
            <a:chOff x="1714" y="1116"/>
            <a:chExt cx="454" cy="386"/>
          </a:xfrm>
        </p:grpSpPr>
        <p:sp>
          <p:nvSpPr>
            <p:cNvPr id="3156" name="Rectangle 12"/>
            <p:cNvSpPr>
              <a:spLocks noChangeArrowheads="1"/>
            </p:cNvSpPr>
            <p:nvPr/>
          </p:nvSpPr>
          <p:spPr bwMode="auto">
            <a:xfrm>
              <a:off x="1714" y="1116"/>
              <a:ext cx="454" cy="11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500" dirty="0"/>
            </a:p>
          </p:txBody>
        </p:sp>
        <p:sp>
          <p:nvSpPr>
            <p:cNvPr id="3157" name="Rectangle 13"/>
            <p:cNvSpPr>
              <a:spLocks noChangeArrowheads="1"/>
            </p:cNvSpPr>
            <p:nvPr/>
          </p:nvSpPr>
          <p:spPr bwMode="auto">
            <a:xfrm>
              <a:off x="1714" y="1252"/>
              <a:ext cx="454" cy="11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500" dirty="0"/>
            </a:p>
          </p:txBody>
        </p:sp>
        <p:sp>
          <p:nvSpPr>
            <p:cNvPr id="3158" name="Rectangle 14"/>
            <p:cNvSpPr>
              <a:spLocks noChangeArrowheads="1"/>
            </p:cNvSpPr>
            <p:nvPr/>
          </p:nvSpPr>
          <p:spPr bwMode="auto">
            <a:xfrm>
              <a:off x="1714" y="1389"/>
              <a:ext cx="454" cy="11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500" dirty="0"/>
            </a:p>
          </p:txBody>
        </p:sp>
      </p:grpSp>
      <p:sp>
        <p:nvSpPr>
          <p:cNvPr id="3079" name="Rectangle 80"/>
          <p:cNvSpPr>
            <a:spLocks noChangeArrowheads="1"/>
          </p:cNvSpPr>
          <p:nvPr/>
        </p:nvSpPr>
        <p:spPr bwMode="auto">
          <a:xfrm>
            <a:off x="2915816" y="2276872"/>
            <a:ext cx="665285" cy="179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77925" tIns="38963" rIns="77925" bIns="38963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500" dirty="0"/>
          </a:p>
        </p:txBody>
      </p:sp>
      <p:sp>
        <p:nvSpPr>
          <p:cNvPr id="3080" name="Rectangle 81"/>
          <p:cNvSpPr>
            <a:spLocks noChangeArrowheads="1"/>
          </p:cNvSpPr>
          <p:nvPr/>
        </p:nvSpPr>
        <p:spPr bwMode="auto">
          <a:xfrm>
            <a:off x="2915816" y="2492896"/>
            <a:ext cx="665285" cy="179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77925" tIns="38963" rIns="77925" bIns="38963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500" dirty="0"/>
          </a:p>
        </p:txBody>
      </p:sp>
      <p:graphicFrame>
        <p:nvGraphicFramePr>
          <p:cNvPr id="4155" name="Group 59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19495294"/>
              </p:ext>
            </p:extLst>
          </p:nvPr>
        </p:nvGraphicFramePr>
        <p:xfrm>
          <a:off x="4205654" y="448096"/>
          <a:ext cx="4753296" cy="5674985"/>
        </p:xfrm>
        <a:graphic>
          <a:graphicData uri="http://schemas.openxmlformats.org/drawingml/2006/table">
            <a:tbl>
              <a:tblPr/>
              <a:tblGrid>
                <a:gridCol w="29990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79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55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4197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en-US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33231" marR="33231" marT="35999" marB="35999" anchor="b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2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Nombre</a:t>
                      </a:r>
                    </a:p>
                  </a:txBody>
                  <a:tcPr marL="33231" marR="33231" marT="35999" marB="3599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2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An</a:t>
                      </a:r>
                    </a:p>
                  </a:txBody>
                  <a:tcPr marL="33231" marR="33231" marT="35999" marB="3599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2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Inc./ Total (1)</a:t>
                      </a:r>
                    </a:p>
                  </a:txBody>
                  <a:tcPr marL="33231" marR="33231" marT="35999" marB="3599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43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Nombre d’admissions/sorties par an</a:t>
                      </a:r>
                    </a:p>
                  </a:txBody>
                  <a:tcPr marL="33231" marR="33231" marT="35999" marB="35999" anchor="b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2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33231" marR="33231" marT="35999" marB="3599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en-US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33231" marR="33231" marT="35999" marB="3599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2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Inc  Tot     </a:t>
                      </a:r>
                    </a:p>
                  </a:txBody>
                  <a:tcPr marL="33231" marR="33231" marT="35999" marB="359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719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Nombre de jours-patients par an</a:t>
                      </a:r>
                    </a:p>
                  </a:txBody>
                  <a:tcPr marL="33231" marR="33231" marT="35999" marB="35999" anchor="b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2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33231" marR="33231" marT="35999" marB="3599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75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Consommation de produit hydro-alcoolique (Litres/an)</a:t>
                      </a:r>
                    </a:p>
                  </a:txBody>
                  <a:tcPr marL="33231" marR="33231" marT="35999" marB="35999" anchor="b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en-US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33231" marR="33231" marT="35999" marB="3599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en-US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33231" marR="33231" marT="35999" marB="3599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2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Inc  Tot</a:t>
                      </a:r>
                    </a:p>
                  </a:txBody>
                  <a:tcPr marL="33231" marR="33231" marT="35999" marB="3599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775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Nombre d’observations de l‘hygiène des mains par an</a:t>
                      </a:r>
                    </a:p>
                  </a:txBody>
                  <a:tcPr marL="33231" marR="33231" marT="35999" marB="35999" anchor="b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en-US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33231" marR="33231" marT="35999" marB="3599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en-US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33231" marR="33231" marT="35999" marB="3599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2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Inc  Tot</a:t>
                      </a:r>
                    </a:p>
                  </a:txBody>
                  <a:tcPr marL="33231" marR="33231" marT="35999" marB="3599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971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Nombre d’hémocultures (paires) par an</a:t>
                      </a:r>
                    </a:p>
                  </a:txBody>
                  <a:tcPr marL="33231" marR="33231" marT="35999" marB="35999" anchor="b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en-US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33231" marR="33231" marT="35999" marB="3599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en-US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33231" marR="33231" marT="35999" marB="3599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en-US" sz="12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Inc  Tot</a:t>
                      </a:r>
                    </a:p>
                  </a:txBody>
                  <a:tcPr marL="33231" marR="33231" marT="35999" marB="3599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971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Nombre d’analyses pour </a:t>
                      </a:r>
                      <a:r>
                        <a:rPr kumimoji="0" lang="fr-FR" altLang="en-US" sz="1200" b="0" i="1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C. difficile</a:t>
                      </a:r>
                    </a:p>
                  </a:txBody>
                  <a:tcPr marL="33231" marR="33231" marT="35999" marB="35999" anchor="b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en-US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33231" marR="33231" marT="35999" marB="3599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en-US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33231" marR="33231" marT="35999" marB="3599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en-US" sz="12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Inc  Tot</a:t>
                      </a:r>
                    </a:p>
                  </a:txBody>
                  <a:tcPr marL="33231" marR="33231" marT="35999" marB="3599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775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Nombre d’infirmiers en équivalents plein temps (EPT) en  PCI</a:t>
                      </a:r>
                    </a:p>
                  </a:txBody>
                  <a:tcPr marL="33231" marR="33231" marT="35999" marB="35999" anchor="b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en-US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33231" marR="33231" marT="35999" marB="3599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en-US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33231" marR="33231" marT="35999" marB="3599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2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Inc  Tot</a:t>
                      </a:r>
                    </a:p>
                  </a:txBody>
                  <a:tcPr marL="33231" marR="33231" marT="35999" marB="359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971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Nombre de médecins en EPT en PCI</a:t>
                      </a:r>
                    </a:p>
                  </a:txBody>
                  <a:tcPr marL="33231" marR="33231" marT="35999" marB="35999" anchor="b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en-US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33231" marR="33231" marT="35999" marB="3599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775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alt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Nombre de soignants en EPT responsables de l'</a:t>
                      </a:r>
                      <a:r>
                        <a:rPr kumimoji="0" lang="fr-CH" altLang="en-US" sz="1200" b="0" i="1" u="none" strike="noStrike" cap="none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antibiotic</a:t>
                      </a:r>
                      <a:r>
                        <a:rPr kumimoji="0" lang="fr-CH" altLang="en-US" sz="1200" b="0" i="1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</a:t>
                      </a:r>
                      <a:r>
                        <a:rPr kumimoji="0" lang="fr-CH" altLang="en-US" sz="1200" b="0" i="1" u="none" strike="noStrike" cap="none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stewardship</a:t>
                      </a:r>
                      <a:endParaRPr kumimoji="0" lang="fr-FR" altLang="en-US" sz="1200" b="0" i="1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33231" marR="33231" marT="35999" marB="35999" anchor="b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en-US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33231" marR="33231" marT="35999" marB="3599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1" marB="3600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1" marB="360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971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Nombre d'infirmiers en EPT</a:t>
                      </a:r>
                    </a:p>
                  </a:txBody>
                  <a:tcPr marL="33231" marR="33231" marT="35999" marB="35999" anchor="b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en-US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33231" marR="33231" marT="35999" marB="3599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en-US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33231" marR="33231" marT="35999" marB="3599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en-US" sz="12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Inc  Tot</a:t>
                      </a:r>
                    </a:p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en-US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33231" marR="33231" marT="35999" marB="359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971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Nombre d'aides-soignants en EPT</a:t>
                      </a:r>
                    </a:p>
                  </a:txBody>
                  <a:tcPr marL="33231" marR="33231" marT="35999" marB="35999" anchor="b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en-US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33231" marR="33231" marT="35999" marB="3599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1" marB="3600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1" marB="360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971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Nombre d’infirmiers en EPT aux soins intensifs</a:t>
                      </a:r>
                    </a:p>
                  </a:txBody>
                  <a:tcPr marL="33231" marR="33231" marT="35999" marB="35999" anchor="b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en-US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33231" marR="33231" marT="35999" marB="3599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1" marB="3600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1" marB="360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3775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alt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Nombre d'aides-soignants en EPT aux soins intensifs</a:t>
                      </a:r>
                      <a:endParaRPr kumimoji="0" lang="fr-FR" altLang="en-US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33231" marR="33231" marT="35999" marB="35999" anchor="b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en-US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33231" marR="33231" marT="35999" marB="3599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1" marB="3600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1" marB="360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8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alt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Nombre de chambres d'isolement aérosol</a:t>
                      </a:r>
                      <a:endParaRPr kumimoji="0" lang="fr-FR" altLang="en-US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33231" marR="33231" marT="35999" marB="35999" anchor="b" horzOverflow="overflow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en-US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33231" marR="33231" marT="35999" marB="3599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en-US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33231" marR="33231" marT="35999" marB="3599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en-US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marL="33231" marR="33231" marT="35999" marB="359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3153" name="Rectangle 82"/>
          <p:cNvSpPr>
            <a:spLocks noChangeArrowheads="1"/>
          </p:cNvSpPr>
          <p:nvPr/>
        </p:nvSpPr>
        <p:spPr bwMode="auto">
          <a:xfrm>
            <a:off x="179512" y="4947461"/>
            <a:ext cx="3816424" cy="1255932"/>
          </a:xfrm>
          <a:prstGeom prst="rect">
            <a:avLst/>
          </a:prstGeom>
          <a:noFill/>
          <a:ln w="28575">
            <a:solidFill>
              <a:srgbClr val="3399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77925" tIns="38963" rIns="77925" bIns="38963">
            <a:spAutoFit/>
          </a:bodyPr>
          <a:lstStyle>
            <a:lvl1pPr defTabSz="652463" eaLnBrk="0" hangingPunct="0">
              <a:spcBef>
                <a:spcPct val="20000"/>
              </a:spcBef>
              <a:buChar char="•"/>
              <a:tabLst>
                <a:tab pos="1252538" algn="l"/>
                <a:tab pos="2146300" algn="l"/>
                <a:tab pos="3140075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52463" eaLnBrk="0" hangingPunct="0">
              <a:spcBef>
                <a:spcPct val="20000"/>
              </a:spcBef>
              <a:buChar char="–"/>
              <a:tabLst>
                <a:tab pos="1252538" algn="l"/>
                <a:tab pos="2146300" algn="l"/>
                <a:tab pos="3140075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52463" eaLnBrk="0" hangingPunct="0">
              <a:spcBef>
                <a:spcPct val="20000"/>
              </a:spcBef>
              <a:buChar char="•"/>
              <a:tabLst>
                <a:tab pos="1252538" algn="l"/>
                <a:tab pos="2146300" algn="l"/>
                <a:tab pos="314007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52463" eaLnBrk="0" hangingPunct="0">
              <a:spcBef>
                <a:spcPct val="20000"/>
              </a:spcBef>
              <a:buChar char="–"/>
              <a:tabLst>
                <a:tab pos="1252538" algn="l"/>
                <a:tab pos="2146300" algn="l"/>
                <a:tab pos="31400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52463" eaLnBrk="0" hangingPunct="0">
              <a:spcBef>
                <a:spcPct val="20000"/>
              </a:spcBef>
              <a:buChar char="»"/>
              <a:tabLst>
                <a:tab pos="1252538" algn="l"/>
                <a:tab pos="2146300" algn="l"/>
                <a:tab pos="31400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252538" algn="l"/>
                <a:tab pos="2146300" algn="l"/>
                <a:tab pos="31400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252538" algn="l"/>
                <a:tab pos="2146300" algn="l"/>
                <a:tab pos="31400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252538" algn="l"/>
                <a:tab pos="2146300" algn="l"/>
                <a:tab pos="31400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252538" algn="l"/>
                <a:tab pos="2146300" algn="l"/>
                <a:tab pos="31400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900" dirty="0">
                <a:latin typeface="Calibri Light" pitchFamily="34" charset="0"/>
              </a:rPr>
              <a:t>L‘établissement fait partie d‘un groupe hospitalier (</a:t>
            </a:r>
            <a:r>
              <a:rPr lang="fr-FR" altLang="en-US" sz="900" b="1" dirty="0">
                <a:latin typeface="Calibri Light" pitchFamily="34" charset="0"/>
              </a:rPr>
              <a:t>GH</a:t>
            </a:r>
            <a:r>
              <a:rPr lang="fr-FR" altLang="en-US" sz="900" dirty="0">
                <a:latin typeface="Calibri Light" pitchFamily="34" charset="0"/>
              </a:rPr>
              <a:t>):  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fr-FR" altLang="en-US" sz="900" dirty="0">
                <a:latin typeface="Calibri Light" pitchFamily="34" charset="0"/>
                <a:sym typeface="Wingdings" panose="05000000000000000000" pitchFamily="2" charset="2"/>
              </a:rPr>
              <a:t> Non  Oui</a:t>
            </a:r>
            <a:r>
              <a:rPr lang="fr-FR" altLang="en-US" sz="900" dirty="0">
                <a:latin typeface="Calibri Light" pitchFamily="34" charset="0"/>
              </a:rPr>
              <a:t> </a:t>
            </a:r>
            <a:r>
              <a:rPr lang="fr-FR" altLang="en-US" sz="900" dirty="0">
                <a:latin typeface="Calibri Light" pitchFamily="34" charset="0"/>
                <a:sym typeface="Wingdings" panose="05000000000000000000" pitchFamily="2" charset="2"/>
              </a:rPr>
              <a:t> </a:t>
            </a:r>
            <a:r>
              <a:rPr lang="fr-FR" altLang="en-US" sz="900" i="1" dirty="0">
                <a:latin typeface="Calibri Light" pitchFamily="34" charset="0"/>
                <a:sym typeface="Wingdings" panose="05000000000000000000" pitchFamily="2" charset="2"/>
              </a:rPr>
              <a:t>Groupe: _________</a:t>
            </a:r>
            <a:r>
              <a:rPr lang="fr-FR" altLang="en-US" sz="900" dirty="0">
                <a:latin typeface="Calibri Light" pitchFamily="34" charset="0"/>
              </a:rPr>
              <a:t> Code GH  </a:t>
            </a:r>
            <a:endParaRPr lang="fr-FR" altLang="en-US" sz="900" i="1" dirty="0">
              <a:latin typeface="Calibri Light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fr-FR" altLang="en-US" sz="900" dirty="0">
                <a:latin typeface="Calibri Light" pitchFamily="34" charset="0"/>
              </a:rPr>
              <a:t>Les données s‘appliquent à :    </a:t>
            </a:r>
            <a:r>
              <a:rPr lang="fr-FR" altLang="en-US" sz="900" dirty="0">
                <a:latin typeface="Calibri Light" pitchFamily="34" charset="0"/>
                <a:sym typeface="Wingdings" panose="05000000000000000000" pitchFamily="2" charset="2"/>
              </a:rPr>
              <a:t> L‘établissement  GH</a:t>
            </a:r>
            <a:endParaRPr lang="fr-FR" altLang="en-US" sz="900" dirty="0">
              <a:latin typeface="Calibri Light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fr-FR" altLang="en-US" sz="900" dirty="0">
                <a:latin typeface="Calibri Light" pitchFamily="34" charset="0"/>
              </a:rPr>
              <a:t>Secteur d‘activité du GH :         </a:t>
            </a:r>
            <a:r>
              <a:rPr lang="fr-FR" altLang="en-US" sz="900" dirty="0">
                <a:latin typeface="Calibri Light" pitchFamily="34" charset="0"/>
                <a:sym typeface="Wingdings" panose="05000000000000000000" pitchFamily="2" charset="2"/>
              </a:rPr>
              <a:t> </a:t>
            </a:r>
            <a:r>
              <a:rPr lang="fr-FR" altLang="en-US" sz="900" dirty="0">
                <a:latin typeface="Calibri Light" pitchFamily="34" charset="0"/>
              </a:rPr>
              <a:t>1° </a:t>
            </a:r>
            <a:r>
              <a:rPr lang="fr-FR" altLang="en-US" sz="900" dirty="0">
                <a:latin typeface="Calibri Light" pitchFamily="34" charset="0"/>
                <a:sym typeface="Wingdings" panose="05000000000000000000" pitchFamily="2" charset="2"/>
              </a:rPr>
              <a:t> </a:t>
            </a:r>
            <a:r>
              <a:rPr lang="fr-FR" altLang="en-US" sz="900" dirty="0">
                <a:latin typeface="Calibri Light" pitchFamily="34" charset="0"/>
              </a:rPr>
              <a:t>2° </a:t>
            </a:r>
            <a:r>
              <a:rPr lang="fr-FR" altLang="en-US" sz="900" dirty="0">
                <a:latin typeface="Calibri Light" pitchFamily="34" charset="0"/>
                <a:sym typeface="Wingdings" panose="05000000000000000000" pitchFamily="2" charset="2"/>
              </a:rPr>
              <a:t> </a:t>
            </a:r>
            <a:r>
              <a:rPr lang="fr-FR" altLang="en-US" sz="900" dirty="0">
                <a:latin typeface="Calibri Light" pitchFamily="34" charset="0"/>
              </a:rPr>
              <a:t>3° </a:t>
            </a:r>
            <a:r>
              <a:rPr lang="fr-FR" altLang="en-US" sz="900" dirty="0">
                <a:latin typeface="Calibri Light" pitchFamily="34" charset="0"/>
                <a:sym typeface="Wingdings" panose="05000000000000000000" pitchFamily="2" charset="2"/>
              </a:rPr>
              <a:t> </a:t>
            </a:r>
            <a:r>
              <a:rPr lang="fr-FR" altLang="en-US" sz="900" dirty="0">
                <a:latin typeface="Calibri Light" pitchFamily="34" charset="0"/>
              </a:rPr>
              <a:t>Spécialité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fr-FR" altLang="en-US" sz="900" dirty="0">
                <a:latin typeface="Calibri Light" pitchFamily="34" charset="0"/>
              </a:rPr>
              <a:t>Nombre total de lits total au GH		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fr-FR" altLang="en-US" sz="900" dirty="0">
                <a:latin typeface="Calibri Light" pitchFamily="34" charset="0"/>
              </a:rPr>
              <a:t>Nombre de lits de soins aigus au GH</a:t>
            </a:r>
          </a:p>
        </p:txBody>
      </p:sp>
      <p:sp>
        <p:nvSpPr>
          <p:cNvPr id="3154" name="Rectangle 80"/>
          <p:cNvSpPr>
            <a:spLocks noChangeArrowheads="1"/>
          </p:cNvSpPr>
          <p:nvPr/>
        </p:nvSpPr>
        <p:spPr bwMode="auto">
          <a:xfrm>
            <a:off x="1835696" y="5790420"/>
            <a:ext cx="665285" cy="1588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77925" tIns="38963" rIns="77925" bIns="38963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500" dirty="0"/>
          </a:p>
        </p:txBody>
      </p:sp>
      <p:sp>
        <p:nvSpPr>
          <p:cNvPr id="3155" name="Rectangle 80"/>
          <p:cNvSpPr>
            <a:spLocks noChangeArrowheads="1"/>
          </p:cNvSpPr>
          <p:nvPr/>
        </p:nvSpPr>
        <p:spPr bwMode="auto">
          <a:xfrm>
            <a:off x="1979712" y="6020703"/>
            <a:ext cx="665285" cy="14460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77925" tIns="38963" rIns="77925" bIns="38963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500" dirty="0"/>
          </a:p>
        </p:txBody>
      </p:sp>
      <p:sp>
        <p:nvSpPr>
          <p:cNvPr id="18" name="Rectangle 80"/>
          <p:cNvSpPr>
            <a:spLocks noChangeArrowheads="1"/>
          </p:cNvSpPr>
          <p:nvPr/>
        </p:nvSpPr>
        <p:spPr bwMode="auto">
          <a:xfrm>
            <a:off x="2915821" y="5349217"/>
            <a:ext cx="665285" cy="16063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77925" tIns="38963" rIns="77925" bIns="38963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500" dirty="0"/>
          </a:p>
        </p:txBody>
      </p:sp>
      <p:pic>
        <p:nvPicPr>
          <p:cNvPr id="24" name="Picture 2" descr="http://intrahug.hcuge.ch/sites/hug-drupal1.gva.intranet/files/contenu/img/LOGO_HUG_H_PANTON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5" y="6309325"/>
            <a:ext cx="1650649" cy="449207"/>
          </a:xfrm>
          <a:prstGeom prst="rect">
            <a:avLst/>
          </a:prstGeom>
          <a:noFill/>
        </p:spPr>
      </p:pic>
      <p:pic>
        <p:nvPicPr>
          <p:cNvPr id="25" name="Bild 2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2012" y="6180052"/>
            <a:ext cx="1174284" cy="620688"/>
          </a:xfrm>
          <a:prstGeom prst="rect">
            <a:avLst/>
          </a:prstGeom>
        </p:spPr>
      </p:pic>
      <p:sp>
        <p:nvSpPr>
          <p:cNvPr id="19" name="Rechteck 23">
            <a:extLst>
              <a:ext uri="{FF2B5EF4-FFF2-40B4-BE49-F238E27FC236}">
                <a16:creationId xmlns:a16="http://schemas.microsoft.com/office/drawing/2014/main" id="{C6EBB7A9-8EC3-4218-B3FC-1D1BEB8E0641}"/>
              </a:ext>
            </a:extLst>
          </p:cNvPr>
          <p:cNvSpPr/>
          <p:nvPr/>
        </p:nvSpPr>
        <p:spPr>
          <a:xfrm>
            <a:off x="4195795" y="1568827"/>
            <a:ext cx="4804189" cy="4596477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8"/>
          <p:cNvSpPr>
            <a:spLocks noChangeArrowheads="1"/>
          </p:cNvSpPr>
          <p:nvPr/>
        </p:nvSpPr>
        <p:spPr bwMode="auto">
          <a:xfrm>
            <a:off x="184644" y="548683"/>
            <a:ext cx="4187955" cy="4219821"/>
          </a:xfrm>
          <a:prstGeom prst="rect">
            <a:avLst/>
          </a:prstGeom>
          <a:noFill/>
          <a:ln w="28575">
            <a:solidFill>
              <a:srgbClr val="3399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77925" tIns="38963" rIns="77925" bIns="38963">
            <a:spAutoFit/>
          </a:bodyPr>
          <a:lstStyle>
            <a:lvl1pPr defTabSz="652463" eaLnBrk="0" hangingPunct="0">
              <a:spcBef>
                <a:spcPct val="20000"/>
              </a:spcBef>
              <a:buChar char="•"/>
              <a:tabLst>
                <a:tab pos="1173163" algn="l"/>
                <a:tab pos="2146300" algn="l"/>
                <a:tab pos="3140075" algn="l"/>
              </a:tabLs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652463" eaLnBrk="0" hangingPunct="0">
              <a:spcBef>
                <a:spcPct val="20000"/>
              </a:spcBef>
              <a:buChar char="–"/>
              <a:tabLst>
                <a:tab pos="1173163" algn="l"/>
                <a:tab pos="2146300" algn="l"/>
                <a:tab pos="3140075" algn="l"/>
              </a:tabLs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652463" eaLnBrk="0" hangingPunct="0">
              <a:spcBef>
                <a:spcPct val="20000"/>
              </a:spcBef>
              <a:buChar char="•"/>
              <a:tabLst>
                <a:tab pos="1173163" algn="l"/>
                <a:tab pos="2146300" algn="l"/>
                <a:tab pos="3140075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652463" eaLnBrk="0" hangingPunct="0">
              <a:spcBef>
                <a:spcPct val="20000"/>
              </a:spcBef>
              <a:buChar char="–"/>
              <a:tabLst>
                <a:tab pos="1173163" algn="l"/>
                <a:tab pos="2146300" algn="l"/>
                <a:tab pos="3140075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652463" eaLnBrk="0" hangingPunct="0">
              <a:spcBef>
                <a:spcPct val="20000"/>
              </a:spcBef>
              <a:buChar char="»"/>
              <a:tabLst>
                <a:tab pos="1173163" algn="l"/>
                <a:tab pos="2146300" algn="l"/>
                <a:tab pos="3140075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173163" algn="l"/>
                <a:tab pos="2146300" algn="l"/>
                <a:tab pos="3140075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173163" algn="l"/>
                <a:tab pos="2146300" algn="l"/>
                <a:tab pos="3140075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173163" algn="l"/>
                <a:tab pos="2146300" algn="l"/>
                <a:tab pos="3140075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173163" algn="l"/>
                <a:tab pos="2146300" algn="l"/>
                <a:tab pos="3140075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en-US" sz="1000" b="1" dirty="0">
                <a:solidFill>
                  <a:srgbClr val="000000"/>
                </a:solidFill>
                <a:latin typeface="Calibri Light" pitchFamily="34" charset="0"/>
              </a:rPr>
              <a:t>Code de l’établissement </a:t>
            </a:r>
            <a:r>
              <a:rPr lang="fr-FR" altLang="en-US" sz="1000" dirty="0">
                <a:solidFill>
                  <a:srgbClr val="000000"/>
                </a:solidFill>
                <a:latin typeface="Calibri Light" pitchFamily="34" charset="0"/>
              </a:rPr>
              <a:t>[__________]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fr-FR" altLang="en-US" sz="1000" b="1" dirty="0">
              <a:latin typeface="Calibri Light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1000" b="1" dirty="0">
                <a:latin typeface="Calibri Light" pitchFamily="34" charset="0"/>
              </a:rPr>
              <a:t>Période d’enquête:  du :__ / __ /____ au: </a:t>
            </a:r>
            <a:r>
              <a:rPr lang="fr-FR" altLang="en-US" sz="1000" dirty="0">
                <a:latin typeface="Calibri Light" pitchFamily="34" charset="0"/>
              </a:rPr>
              <a:t> </a:t>
            </a:r>
            <a:r>
              <a:rPr lang="fr-FR" altLang="en-US" sz="1000" b="1" dirty="0">
                <a:latin typeface="Calibri Light" pitchFamily="34" charset="0"/>
              </a:rPr>
              <a:t>__ / __ /</a:t>
            </a:r>
            <a:r>
              <a:rPr lang="fr-FR" altLang="en-US" sz="1000" dirty="0">
                <a:latin typeface="Calibri Light" pitchFamily="34" charset="0"/>
              </a:rPr>
              <a:t> </a:t>
            </a:r>
            <a:r>
              <a:rPr lang="fr-FR" altLang="en-US" sz="1000" b="1" dirty="0">
                <a:latin typeface="Calibri Light" pitchFamily="34" charset="0"/>
              </a:rPr>
              <a:t>____</a:t>
            </a:r>
            <a:endParaRPr lang="fr-FR" altLang="en-US" sz="1000" dirty="0">
              <a:latin typeface="Calibri Light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1000" dirty="0">
                <a:latin typeface="Calibri Light" pitchFamily="34" charset="0"/>
              </a:rPr>
              <a:t>	              </a:t>
            </a:r>
            <a:r>
              <a:rPr lang="fr-FR" altLang="en-US" sz="1000" i="1" dirty="0" err="1">
                <a:latin typeface="Calibri Light" pitchFamily="34" charset="0"/>
              </a:rPr>
              <a:t>jj</a:t>
            </a:r>
            <a:r>
              <a:rPr lang="fr-FR" altLang="en-US" sz="1000" i="1" dirty="0">
                <a:latin typeface="Calibri Light" pitchFamily="34" charset="0"/>
              </a:rPr>
              <a:t>/ mm / </a:t>
            </a:r>
            <a:r>
              <a:rPr lang="fr-FR" altLang="en-US" sz="1000" i="1" dirty="0" err="1">
                <a:latin typeface="Calibri Light" pitchFamily="34" charset="0"/>
              </a:rPr>
              <a:t>aaaa</a:t>
            </a:r>
            <a:r>
              <a:rPr lang="fr-FR" altLang="en-US" sz="1000" i="1" dirty="0">
                <a:latin typeface="Calibri Light" pitchFamily="34" charset="0"/>
              </a:rPr>
              <a:t>         </a:t>
            </a:r>
            <a:r>
              <a:rPr lang="fr-FR" altLang="en-US" sz="1000" i="1" dirty="0" err="1">
                <a:latin typeface="Calibri Light" pitchFamily="34" charset="0"/>
              </a:rPr>
              <a:t>jj</a:t>
            </a:r>
            <a:r>
              <a:rPr lang="fr-FR" altLang="en-US" sz="1000" i="1" dirty="0">
                <a:latin typeface="Calibri Light" pitchFamily="34" charset="0"/>
              </a:rPr>
              <a:t>/ mm / </a:t>
            </a:r>
            <a:r>
              <a:rPr lang="fr-FR" altLang="en-US" sz="1000" i="1" dirty="0" err="1">
                <a:latin typeface="Calibri Light" pitchFamily="34" charset="0"/>
              </a:rPr>
              <a:t>aaaa</a:t>
            </a:r>
            <a:r>
              <a:rPr lang="fr-FR" altLang="en-US" sz="1000" i="1" dirty="0">
                <a:latin typeface="Calibri Light" pitchFamily="34" charset="0"/>
              </a:rPr>
              <a:t> </a:t>
            </a:r>
          </a:p>
          <a:p>
            <a:pPr eaLnBrk="1" hangingPunct="1">
              <a:spcBef>
                <a:spcPts val="0"/>
              </a:spcBef>
              <a:buNone/>
              <a:tabLst>
                <a:tab pos="381509" algn="l"/>
                <a:tab pos="1298753" algn="l"/>
              </a:tabLst>
              <a:defRPr/>
            </a:pPr>
            <a:endParaRPr lang="fr-FR" altLang="en-US" sz="1000" spc="9" dirty="0">
              <a:latin typeface="Calibri Light" pitchFamily="34" charset="0"/>
            </a:endParaRPr>
          </a:p>
          <a:p>
            <a:pPr eaLnBrk="1" hangingPunct="1">
              <a:spcBef>
                <a:spcPts val="0"/>
              </a:spcBef>
              <a:buNone/>
              <a:tabLst>
                <a:tab pos="381509" algn="l"/>
                <a:tab pos="1298753" algn="l"/>
              </a:tabLst>
              <a:defRPr/>
            </a:pPr>
            <a:r>
              <a:rPr lang="fr-FR" altLang="en-US" sz="1000" b="1" u="sng" spc="9" dirty="0">
                <a:latin typeface="Calibri Light" pitchFamily="34" charset="0"/>
              </a:rPr>
              <a:t>Prévention et contrôle de l‘infection (PCI) :</a:t>
            </a:r>
            <a:endParaRPr lang="fr-FR" altLang="en-US" sz="1000" b="1" spc="9" dirty="0">
              <a:latin typeface="Calibri Light" pitchFamily="34" charset="0"/>
            </a:endParaRPr>
          </a:p>
          <a:p>
            <a:pPr eaLnBrk="1" hangingPunct="1">
              <a:spcBef>
                <a:spcPts val="256"/>
              </a:spcBef>
              <a:buNone/>
              <a:tabLst>
                <a:tab pos="381509" algn="l"/>
                <a:tab pos="1298753" algn="l"/>
              </a:tabLst>
              <a:defRPr/>
            </a:pPr>
            <a:r>
              <a:rPr lang="fr-FR" sz="1000" dirty="0">
                <a:latin typeface="Calibri Light" pitchFamily="34" charset="0"/>
              </a:rPr>
              <a:t>Y-a-t‘il un plan annuel concernant les objectives de PCI, approuvé par la direction de l‘établissement?    	</a:t>
            </a:r>
            <a:r>
              <a:rPr lang="fr-FR" altLang="en-US" sz="1200" dirty="0">
                <a:latin typeface="Calibri Light" pitchFamily="34" charset="0"/>
                <a:sym typeface="Wingdings" pitchFamily="2" charset="2"/>
              </a:rPr>
              <a:t></a:t>
            </a:r>
            <a:r>
              <a:rPr lang="fr-FR" altLang="en-US" sz="1000" dirty="0">
                <a:latin typeface="Calibri Light" pitchFamily="34" charset="0"/>
                <a:sym typeface="Wingdings" pitchFamily="2" charset="2"/>
              </a:rPr>
              <a:t> Oui </a:t>
            </a:r>
            <a:r>
              <a:rPr lang="fr-FR" altLang="en-US" sz="1200" dirty="0">
                <a:latin typeface="Calibri Light" pitchFamily="34" charset="0"/>
                <a:sym typeface="Wingdings" pitchFamily="2" charset="2"/>
              </a:rPr>
              <a:t></a:t>
            </a:r>
            <a:r>
              <a:rPr lang="fr-FR" altLang="en-US" sz="1000" dirty="0">
                <a:latin typeface="Calibri Light" pitchFamily="34" charset="0"/>
                <a:sym typeface="Wingdings" pitchFamily="2" charset="2"/>
              </a:rPr>
              <a:t>  Non</a:t>
            </a:r>
          </a:p>
          <a:p>
            <a:pPr eaLnBrk="1" hangingPunct="1">
              <a:spcBef>
                <a:spcPts val="0"/>
              </a:spcBef>
              <a:buNone/>
              <a:tabLst>
                <a:tab pos="381509" algn="l"/>
                <a:tab pos="1298753" algn="l"/>
              </a:tabLst>
              <a:defRPr/>
            </a:pPr>
            <a:endParaRPr lang="fr-FR" sz="700" dirty="0">
              <a:latin typeface="Calibri Light" pitchFamily="34" charset="0"/>
            </a:endParaRPr>
          </a:p>
          <a:p>
            <a:pPr eaLnBrk="1" hangingPunct="1">
              <a:spcBef>
                <a:spcPts val="0"/>
              </a:spcBef>
              <a:buNone/>
              <a:tabLst>
                <a:tab pos="381509" algn="l"/>
                <a:tab pos="1298753" algn="l"/>
              </a:tabLst>
              <a:defRPr/>
            </a:pPr>
            <a:r>
              <a:rPr lang="fr-FR" sz="1000" dirty="0">
                <a:latin typeface="Calibri Light" pitchFamily="34" charset="0"/>
              </a:rPr>
              <a:t>Y-a-t‘il un rapport PCI annuel, approuvé par la direction de l‘établissement? </a:t>
            </a:r>
            <a:r>
              <a:rPr lang="fr-FR" altLang="en-US" sz="1200" dirty="0">
                <a:latin typeface="Calibri Light" pitchFamily="34" charset="0"/>
                <a:sym typeface="Wingdings" pitchFamily="2" charset="2"/>
              </a:rPr>
              <a:t>		 		</a:t>
            </a:r>
            <a:r>
              <a:rPr lang="fr-FR" altLang="en-US" sz="1000" dirty="0">
                <a:latin typeface="Calibri Light" pitchFamily="34" charset="0"/>
                <a:sym typeface="Wingdings" pitchFamily="2" charset="2"/>
              </a:rPr>
              <a:t> Oui </a:t>
            </a:r>
            <a:r>
              <a:rPr lang="fr-FR" altLang="en-US" sz="1200" dirty="0">
                <a:latin typeface="Calibri Light" pitchFamily="34" charset="0"/>
                <a:sym typeface="Wingdings" pitchFamily="2" charset="2"/>
              </a:rPr>
              <a:t></a:t>
            </a:r>
            <a:r>
              <a:rPr lang="fr-FR" altLang="en-US" sz="1000" dirty="0">
                <a:latin typeface="Calibri Light" pitchFamily="34" charset="0"/>
                <a:sym typeface="Wingdings" pitchFamily="2" charset="2"/>
              </a:rPr>
              <a:t>  Non</a:t>
            </a:r>
          </a:p>
          <a:p>
            <a:pPr eaLnBrk="1" hangingPunct="1">
              <a:spcBef>
                <a:spcPts val="0"/>
              </a:spcBef>
              <a:buNone/>
              <a:tabLst>
                <a:tab pos="381509" algn="l"/>
                <a:tab pos="1298753" algn="l"/>
              </a:tabLst>
              <a:defRPr/>
            </a:pPr>
            <a:endParaRPr lang="fr-FR" altLang="en-US" sz="1000" spc="9" dirty="0">
              <a:latin typeface="Calibri Light" pitchFamily="34" charset="0"/>
            </a:endParaRPr>
          </a:p>
          <a:p>
            <a:pPr eaLnBrk="1" hangingPunct="1">
              <a:spcBef>
                <a:spcPct val="5000"/>
              </a:spcBef>
              <a:buFontTx/>
              <a:buNone/>
              <a:defRPr/>
            </a:pPr>
            <a:r>
              <a:rPr lang="fr-FR" sz="1000" b="1" u="sng" dirty="0">
                <a:latin typeface="Calibri Light" pitchFamily="34" charset="0"/>
              </a:rPr>
              <a:t>Participation à un réseau de surveillance :</a:t>
            </a:r>
            <a:endParaRPr lang="fr-FR" sz="1000" b="1" dirty="0">
              <a:latin typeface="Calibri Light" pitchFamily="34" charset="0"/>
            </a:endParaRPr>
          </a:p>
          <a:p>
            <a:pPr eaLnBrk="1" hangingPunct="1">
              <a:spcBef>
                <a:spcPts val="256"/>
              </a:spcBef>
              <a:buNone/>
              <a:defRPr/>
            </a:pPr>
            <a:r>
              <a:rPr lang="fr-FR" sz="1000" dirty="0">
                <a:latin typeface="Calibri Light" pitchFamily="34" charset="0"/>
              </a:rPr>
              <a:t>Pendant l’année précédente, à quel réseau de surveillance dans le domaine de PCI votre établissement a-t-il participé ? </a:t>
            </a:r>
          </a:p>
          <a:p>
            <a:pPr marL="146110" indent="-146110" eaLnBrk="1" hangingPunct="1">
              <a:spcBef>
                <a:spcPts val="0"/>
              </a:spcBef>
              <a:buNone/>
              <a:tabLst>
                <a:tab pos="381509" algn="l"/>
                <a:tab pos="1298753" algn="l"/>
              </a:tabLst>
              <a:defRPr/>
            </a:pPr>
            <a:r>
              <a:rPr lang="fr-FR" altLang="en-US" sz="1200" dirty="0">
                <a:latin typeface="Calibri Light" pitchFamily="34" charset="0"/>
                <a:sym typeface="Wingdings" pitchFamily="2" charset="2"/>
              </a:rPr>
              <a:t></a:t>
            </a:r>
            <a:r>
              <a:rPr lang="fr-FR" altLang="en-US" sz="1000" dirty="0">
                <a:latin typeface="Calibri Light" pitchFamily="34" charset="0"/>
                <a:sym typeface="Wingdings" pitchFamily="2" charset="2"/>
              </a:rPr>
              <a:t> </a:t>
            </a:r>
            <a:r>
              <a:rPr lang="fr-FR" altLang="en-US" sz="1000" spc="9" dirty="0">
                <a:latin typeface="Calibri Light" pitchFamily="34" charset="0"/>
              </a:rPr>
              <a:t>SSI</a:t>
            </a:r>
            <a:r>
              <a:rPr lang="fr-FR" altLang="en-US" sz="1200" spc="9" dirty="0">
                <a:latin typeface="Calibri Light" pitchFamily="34" charset="0"/>
              </a:rPr>
              <a:t> </a:t>
            </a:r>
            <a:r>
              <a:rPr lang="fr-FR" altLang="en-US" sz="1200" dirty="0">
                <a:latin typeface="Calibri Light" pitchFamily="34" charset="0"/>
                <a:sym typeface="Wingdings" pitchFamily="2" charset="2"/>
              </a:rPr>
              <a:t></a:t>
            </a:r>
            <a:r>
              <a:rPr lang="fr-FR" altLang="en-US" sz="1000" spc="9" dirty="0">
                <a:latin typeface="Calibri Light" pitchFamily="34" charset="0"/>
                <a:sym typeface="Wingdings" pitchFamily="2" charset="2"/>
              </a:rPr>
              <a:t> </a:t>
            </a:r>
            <a:r>
              <a:rPr lang="fr-FR" altLang="en-US" sz="1000" spc="9" dirty="0">
                <a:latin typeface="Calibri Light" pitchFamily="34" charset="0"/>
              </a:rPr>
              <a:t>SI </a:t>
            </a:r>
            <a:r>
              <a:rPr lang="fr-FR" altLang="en-US" sz="1200" spc="9" dirty="0">
                <a:latin typeface="Calibri Light" pitchFamily="34" charset="0"/>
                <a:sym typeface="Wingdings" pitchFamily="2" charset="2"/>
              </a:rPr>
              <a:t></a:t>
            </a:r>
            <a:r>
              <a:rPr lang="fr-FR" altLang="en-US" sz="1000" spc="9" dirty="0">
                <a:latin typeface="Calibri Light" pitchFamily="34" charset="0"/>
                <a:sym typeface="Wingdings" pitchFamily="2" charset="2"/>
              </a:rPr>
              <a:t> </a:t>
            </a:r>
            <a:r>
              <a:rPr lang="fr-FR" altLang="en-US" sz="1000" spc="9" dirty="0">
                <a:latin typeface="Calibri Light" pitchFamily="34" charset="0"/>
              </a:rPr>
              <a:t>CDI   </a:t>
            </a:r>
            <a:r>
              <a:rPr lang="fr-FR" altLang="en-US" sz="1200" spc="9" dirty="0">
                <a:latin typeface="Calibri Light" pitchFamily="34" charset="0"/>
                <a:sym typeface="Wingdings" pitchFamily="2" charset="2"/>
              </a:rPr>
              <a:t></a:t>
            </a:r>
            <a:r>
              <a:rPr lang="fr-FR" altLang="en-US" sz="1000" spc="9" dirty="0">
                <a:latin typeface="Calibri Light" pitchFamily="34" charset="0"/>
                <a:sym typeface="Wingdings" pitchFamily="2" charset="2"/>
              </a:rPr>
              <a:t> </a:t>
            </a:r>
            <a:r>
              <a:rPr lang="fr-FR" altLang="en-US" sz="1000" spc="9" dirty="0">
                <a:latin typeface="Calibri Light" pitchFamily="34" charset="0"/>
              </a:rPr>
              <a:t>Résistance aux antibiotiques</a:t>
            </a:r>
          </a:p>
          <a:p>
            <a:pPr marL="146110" indent="-146110" eaLnBrk="1" hangingPunct="1">
              <a:spcBef>
                <a:spcPts val="0"/>
              </a:spcBef>
              <a:buFont typeface="Wingdings"/>
              <a:buChar char="¨"/>
              <a:tabLst>
                <a:tab pos="381509" algn="l"/>
                <a:tab pos="1298753" algn="l"/>
              </a:tabLst>
              <a:defRPr/>
            </a:pPr>
            <a:r>
              <a:rPr lang="fr-FR" altLang="en-US" sz="1000" spc="9" dirty="0">
                <a:latin typeface="Calibri Light" pitchFamily="34" charset="0"/>
              </a:rPr>
              <a:t>Utilisation d‘antimicrobiens </a:t>
            </a:r>
            <a:r>
              <a:rPr lang="fr-FR" altLang="en-US" sz="1000" spc="9" dirty="0">
                <a:latin typeface="Calibri Light" pitchFamily="34" charset="0"/>
                <a:sym typeface="Wingdings" pitchFamily="2" charset="2"/>
              </a:rPr>
              <a:t> Non</a:t>
            </a:r>
            <a:r>
              <a:rPr lang="fr-FR" altLang="en-US" sz="1000" spc="9" dirty="0">
                <a:latin typeface="Calibri Light" pitchFamily="34" charset="0"/>
              </a:rPr>
              <a:t> </a:t>
            </a:r>
            <a:r>
              <a:rPr lang="fr-FR" altLang="en-US" sz="1200" spc="9" dirty="0">
                <a:latin typeface="Calibri Light" pitchFamily="34" charset="0"/>
                <a:sym typeface="Wingdings" pitchFamily="2" charset="2"/>
              </a:rPr>
              <a:t></a:t>
            </a:r>
            <a:r>
              <a:rPr lang="fr-FR" altLang="en-US" sz="1000" spc="9" dirty="0">
                <a:latin typeface="Calibri Light" pitchFamily="34" charset="0"/>
                <a:sym typeface="Wingdings" pitchFamily="2" charset="2"/>
              </a:rPr>
              <a:t> Autres : ________________</a:t>
            </a:r>
          </a:p>
          <a:p>
            <a:pPr marL="146110" indent="-146110" eaLnBrk="1" hangingPunct="1">
              <a:spcBef>
                <a:spcPts val="0"/>
              </a:spcBef>
              <a:buNone/>
              <a:tabLst>
                <a:tab pos="381509" algn="l"/>
                <a:tab pos="1298753" algn="l"/>
              </a:tabLst>
              <a:defRPr/>
            </a:pPr>
            <a:r>
              <a:rPr lang="fr-FR" altLang="en-US" sz="1000" spc="9" dirty="0">
                <a:latin typeface="Calibri Light" pitchFamily="34" charset="0"/>
                <a:sym typeface="Wingdings" pitchFamily="2" charset="2"/>
              </a:rPr>
              <a:t>__________________________________________________</a:t>
            </a:r>
            <a:endParaRPr lang="fr-FR" altLang="en-US" sz="1000" spc="9" dirty="0">
              <a:latin typeface="Calibri Light" pitchFamily="34" charset="0"/>
            </a:endParaRPr>
          </a:p>
          <a:p>
            <a:pPr eaLnBrk="1" hangingPunct="1">
              <a:spcBef>
                <a:spcPts val="341"/>
              </a:spcBef>
              <a:buNone/>
              <a:defRPr/>
            </a:pPr>
            <a:endParaRPr lang="fr-FR" altLang="en-US" sz="700" b="1" u="sng" dirty="0">
              <a:latin typeface="Calibri Light" pitchFamily="34" charset="0"/>
            </a:endParaRPr>
          </a:p>
          <a:p>
            <a:pPr eaLnBrk="1" hangingPunct="1">
              <a:spcBef>
                <a:spcPts val="341"/>
              </a:spcBef>
              <a:buNone/>
              <a:defRPr/>
            </a:pPr>
            <a:r>
              <a:rPr lang="fr-FR" altLang="en-US" sz="1000" b="1" u="sng" dirty="0">
                <a:latin typeface="Calibri Light" pitchFamily="34" charset="0"/>
              </a:rPr>
              <a:t>Microbiologie/performance diagnostique</a:t>
            </a:r>
            <a:endParaRPr lang="fr-FR" altLang="en-US" sz="1000" b="1" dirty="0">
              <a:latin typeface="Calibri Light" pitchFamily="34" charset="0"/>
            </a:endParaRPr>
          </a:p>
          <a:p>
            <a:pPr eaLnBrk="1" hangingPunct="1">
              <a:spcBef>
                <a:spcPts val="256"/>
              </a:spcBef>
              <a:buNone/>
              <a:defRPr/>
            </a:pPr>
            <a:r>
              <a:rPr lang="fr-CH" altLang="en-US" sz="1000" dirty="0">
                <a:latin typeface="Calibri Light" pitchFamily="34" charset="0"/>
              </a:rPr>
              <a:t>Pendant les weekends, est-ce que l'équipe peut commander de tests microbiologiques de routine et recevoir de résultats? </a:t>
            </a:r>
          </a:p>
          <a:p>
            <a:pPr eaLnBrk="1" hangingPunct="1">
              <a:spcBef>
                <a:spcPts val="256"/>
              </a:spcBef>
              <a:buNone/>
              <a:defRPr/>
            </a:pPr>
            <a:r>
              <a:rPr lang="fr-FR" altLang="en-US" sz="1000" dirty="0">
                <a:latin typeface="Calibri Light" pitchFamily="34" charset="0"/>
                <a:sym typeface="Wingdings" pitchFamily="2" charset="2"/>
              </a:rPr>
              <a:t>Examens cliniques : 	                            </a:t>
            </a:r>
            <a:r>
              <a:rPr lang="fr-FR" altLang="en-US" sz="1200" dirty="0">
                <a:latin typeface="Calibri Light" pitchFamily="34" charset="0"/>
                <a:sym typeface="Wingdings" pitchFamily="2" charset="2"/>
              </a:rPr>
              <a:t></a:t>
            </a:r>
            <a:r>
              <a:rPr lang="fr-FR" altLang="en-US" sz="1000" dirty="0">
                <a:latin typeface="Calibri Light" pitchFamily="34" charset="0"/>
                <a:sym typeface="Wingdings" pitchFamily="2" charset="2"/>
              </a:rPr>
              <a:t> Samedi	</a:t>
            </a:r>
            <a:r>
              <a:rPr lang="fr-FR" altLang="en-US" sz="1200" dirty="0">
                <a:latin typeface="Calibri Light" pitchFamily="34" charset="0"/>
                <a:sym typeface="Wingdings" pitchFamily="2" charset="2"/>
              </a:rPr>
              <a:t></a:t>
            </a:r>
            <a:r>
              <a:rPr lang="fr-FR" altLang="en-US" sz="1000" dirty="0">
                <a:latin typeface="Calibri Light" pitchFamily="34" charset="0"/>
                <a:sym typeface="Wingdings" pitchFamily="2" charset="2"/>
              </a:rPr>
              <a:t> Dimanche</a:t>
            </a:r>
            <a:endParaRPr lang="fr-FR" altLang="en-US" sz="1000" dirty="0">
              <a:latin typeface="Calibri Light" pitchFamily="34" charset="0"/>
            </a:endParaRPr>
          </a:p>
          <a:p>
            <a:pPr eaLnBrk="1" hangingPunct="1">
              <a:spcBef>
                <a:spcPct val="5000"/>
              </a:spcBef>
              <a:buFontTx/>
              <a:buNone/>
              <a:defRPr/>
            </a:pPr>
            <a:r>
              <a:rPr lang="fr-FR" altLang="en-US" sz="1000" dirty="0" err="1">
                <a:latin typeface="Calibri Light" pitchFamily="34" charset="0"/>
                <a:sym typeface="Wingdings" pitchFamily="2" charset="2"/>
              </a:rPr>
              <a:t>Screenings</a:t>
            </a:r>
            <a:r>
              <a:rPr lang="fr-FR" altLang="en-US" sz="1000" dirty="0">
                <a:latin typeface="Calibri Light" pitchFamily="34" charset="0"/>
                <a:sym typeface="Wingdings" pitchFamily="2" charset="2"/>
              </a:rPr>
              <a:t> (ex. MRSA):                            </a:t>
            </a:r>
            <a:r>
              <a:rPr lang="fr-FR" altLang="en-US" sz="1200" dirty="0">
                <a:latin typeface="Calibri Light" pitchFamily="34" charset="0"/>
                <a:sym typeface="Wingdings" pitchFamily="2" charset="2"/>
              </a:rPr>
              <a:t></a:t>
            </a:r>
            <a:r>
              <a:rPr lang="fr-FR" altLang="en-US" sz="1000" dirty="0">
                <a:latin typeface="Calibri Light" pitchFamily="34" charset="0"/>
                <a:sym typeface="Wingdings" pitchFamily="2" charset="2"/>
              </a:rPr>
              <a:t> Samedi 	</a:t>
            </a:r>
            <a:r>
              <a:rPr lang="fr-FR" altLang="en-US" sz="1200" dirty="0">
                <a:latin typeface="Calibri Light" pitchFamily="34" charset="0"/>
                <a:sym typeface="Wingdings" pitchFamily="2" charset="2"/>
              </a:rPr>
              <a:t></a:t>
            </a:r>
            <a:r>
              <a:rPr lang="fr-FR" altLang="en-US" sz="1000" dirty="0">
                <a:latin typeface="Calibri Light" pitchFamily="34" charset="0"/>
                <a:sym typeface="Wingdings" pitchFamily="2" charset="2"/>
              </a:rPr>
              <a:t> Dimanche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439062" y="404664"/>
            <a:ext cx="4453418" cy="433369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77925" tIns="38963" rIns="77925" bIns="38963">
            <a:spAutoFit/>
          </a:bodyPr>
          <a:lstStyle>
            <a:lvl1pPr defTabSz="652463" eaLnBrk="0" hangingPunct="0">
              <a:spcBef>
                <a:spcPct val="20000"/>
              </a:spcBef>
              <a:buChar char="•"/>
              <a:tabLst>
                <a:tab pos="1173163" algn="l"/>
                <a:tab pos="2146300" algn="l"/>
                <a:tab pos="3140075" algn="l"/>
              </a:tabLs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652463" eaLnBrk="0" hangingPunct="0">
              <a:spcBef>
                <a:spcPct val="20000"/>
              </a:spcBef>
              <a:buChar char="–"/>
              <a:tabLst>
                <a:tab pos="1173163" algn="l"/>
                <a:tab pos="2146300" algn="l"/>
                <a:tab pos="3140075" algn="l"/>
              </a:tabLs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652463" eaLnBrk="0" hangingPunct="0">
              <a:spcBef>
                <a:spcPct val="20000"/>
              </a:spcBef>
              <a:buChar char="•"/>
              <a:tabLst>
                <a:tab pos="1173163" algn="l"/>
                <a:tab pos="2146300" algn="l"/>
                <a:tab pos="3140075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652463" eaLnBrk="0" hangingPunct="0">
              <a:spcBef>
                <a:spcPct val="20000"/>
              </a:spcBef>
              <a:buChar char="–"/>
              <a:tabLst>
                <a:tab pos="1173163" algn="l"/>
                <a:tab pos="2146300" algn="l"/>
                <a:tab pos="3140075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652463" eaLnBrk="0" hangingPunct="0">
              <a:spcBef>
                <a:spcPct val="20000"/>
              </a:spcBef>
              <a:buChar char="»"/>
              <a:tabLst>
                <a:tab pos="1173163" algn="l"/>
                <a:tab pos="2146300" algn="l"/>
                <a:tab pos="3140075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173163" algn="l"/>
                <a:tab pos="2146300" algn="l"/>
                <a:tab pos="3140075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173163" algn="l"/>
                <a:tab pos="2146300" algn="l"/>
                <a:tab pos="3140075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173163" algn="l"/>
                <a:tab pos="2146300" algn="l"/>
                <a:tab pos="3140075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173163" algn="l"/>
                <a:tab pos="2146300" algn="l"/>
                <a:tab pos="3140075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buFontTx/>
              <a:buNone/>
              <a:defRPr/>
            </a:pPr>
            <a:r>
              <a:rPr lang="fr-FR" sz="1000" dirty="0">
                <a:latin typeface="Calibri Light" pitchFamily="34" charset="0"/>
              </a:rPr>
              <a:t>Lesquels des programmes suivants sont établis dans votre établissement ? (</a:t>
            </a:r>
            <a:r>
              <a:rPr lang="fr-FR" sz="1000" i="1" dirty="0">
                <a:latin typeface="Calibri Light" pitchFamily="34" charset="0"/>
              </a:rPr>
              <a:t>O = Oui; N = Non; P = Pas d’information</a:t>
            </a:r>
            <a:r>
              <a:rPr lang="fr-FR" sz="1000" dirty="0">
                <a:latin typeface="Calibri Light" pitchFamily="34" charset="0"/>
              </a:rPr>
              <a:t>)</a:t>
            </a:r>
          </a:p>
          <a:p>
            <a:pPr>
              <a:buFontTx/>
              <a:buNone/>
              <a:defRPr/>
            </a:pPr>
            <a:endParaRPr lang="fr-FR" sz="1000" dirty="0"/>
          </a:p>
          <a:p>
            <a:pPr>
              <a:buFontTx/>
              <a:buNone/>
              <a:defRPr/>
            </a:pPr>
            <a:endParaRPr lang="fr-FR" sz="1000" dirty="0"/>
          </a:p>
          <a:p>
            <a:pPr>
              <a:buFontTx/>
              <a:buNone/>
              <a:defRPr/>
            </a:pPr>
            <a:endParaRPr lang="fr-FR" sz="1000" dirty="0"/>
          </a:p>
          <a:p>
            <a:pPr>
              <a:buFontTx/>
              <a:buNone/>
              <a:defRPr/>
            </a:pPr>
            <a:endParaRPr lang="fr-FR" sz="1000" dirty="0"/>
          </a:p>
          <a:p>
            <a:pPr>
              <a:buFontTx/>
              <a:buNone/>
              <a:defRPr/>
            </a:pPr>
            <a:endParaRPr lang="fr-FR" sz="1000" dirty="0"/>
          </a:p>
          <a:p>
            <a:pPr>
              <a:buFontTx/>
              <a:buNone/>
              <a:defRPr/>
            </a:pPr>
            <a:endParaRPr lang="fr-FR" sz="1000" dirty="0"/>
          </a:p>
          <a:p>
            <a:pPr>
              <a:buFontTx/>
              <a:buNone/>
              <a:defRPr/>
            </a:pPr>
            <a:endParaRPr lang="fr-FR" sz="1000" dirty="0"/>
          </a:p>
          <a:p>
            <a:pPr>
              <a:buFontTx/>
              <a:buNone/>
              <a:defRPr/>
            </a:pPr>
            <a:endParaRPr lang="fr-FR" sz="1000" dirty="0"/>
          </a:p>
          <a:p>
            <a:pPr>
              <a:buFontTx/>
              <a:buNone/>
              <a:defRPr/>
            </a:pPr>
            <a:endParaRPr lang="fr-FR" sz="1000" dirty="0"/>
          </a:p>
          <a:p>
            <a:pPr>
              <a:buFontTx/>
              <a:buNone/>
              <a:defRPr/>
            </a:pPr>
            <a:endParaRPr lang="fr-FR" sz="1000" dirty="0"/>
          </a:p>
          <a:p>
            <a:pPr>
              <a:buFontTx/>
              <a:buNone/>
              <a:defRPr/>
            </a:pPr>
            <a:endParaRPr lang="fr-FR" sz="1000" dirty="0"/>
          </a:p>
          <a:p>
            <a:pPr>
              <a:buFontTx/>
              <a:buNone/>
              <a:defRPr/>
            </a:pPr>
            <a:endParaRPr lang="fr-FR" sz="1000" dirty="0"/>
          </a:p>
          <a:p>
            <a:pPr>
              <a:buFontTx/>
              <a:buNone/>
              <a:defRPr/>
            </a:pPr>
            <a:endParaRPr lang="fr-FR" sz="1000" dirty="0"/>
          </a:p>
          <a:p>
            <a:pPr eaLnBrk="1" hangingPunct="1">
              <a:spcBef>
                <a:spcPts val="0"/>
              </a:spcBef>
              <a:buNone/>
              <a:tabLst>
                <a:tab pos="381509" algn="l"/>
                <a:tab pos="1298753" algn="l"/>
              </a:tabLst>
              <a:defRPr/>
            </a:pPr>
            <a:endParaRPr lang="fr-FR" altLang="en-US" sz="1000" spc="9" dirty="0"/>
          </a:p>
          <a:p>
            <a:pPr eaLnBrk="1" hangingPunct="1">
              <a:spcBef>
                <a:spcPts val="0"/>
              </a:spcBef>
              <a:buNone/>
              <a:tabLst>
                <a:tab pos="381509" algn="l"/>
                <a:tab pos="1298753" algn="l"/>
              </a:tabLst>
              <a:defRPr/>
            </a:pPr>
            <a:endParaRPr lang="fr-FR" altLang="en-US" sz="1000" spc="9" dirty="0"/>
          </a:p>
          <a:p>
            <a:pPr eaLnBrk="1" hangingPunct="1">
              <a:spcBef>
                <a:spcPts val="0"/>
              </a:spcBef>
              <a:buNone/>
              <a:tabLst>
                <a:tab pos="381509" algn="l"/>
                <a:tab pos="1298753" algn="l"/>
              </a:tabLst>
              <a:defRPr/>
            </a:pPr>
            <a:endParaRPr lang="fr-FR" altLang="en-US" sz="1000" spc="9" dirty="0"/>
          </a:p>
          <a:p>
            <a:pPr eaLnBrk="1" hangingPunct="1">
              <a:spcBef>
                <a:spcPts val="0"/>
              </a:spcBef>
              <a:buNone/>
              <a:tabLst>
                <a:tab pos="381509" algn="l"/>
                <a:tab pos="1298753" algn="l"/>
              </a:tabLst>
              <a:defRPr/>
            </a:pPr>
            <a:endParaRPr lang="fr-FR" altLang="en-US" sz="1000" spc="9" dirty="0"/>
          </a:p>
          <a:p>
            <a:pPr eaLnBrk="1" hangingPunct="1">
              <a:spcBef>
                <a:spcPts val="0"/>
              </a:spcBef>
              <a:buNone/>
              <a:tabLst>
                <a:tab pos="381509" algn="l"/>
                <a:tab pos="1298753" algn="l"/>
              </a:tabLst>
              <a:defRPr/>
            </a:pPr>
            <a:endParaRPr lang="fr-FR" altLang="en-US" sz="1000" spc="9" dirty="0"/>
          </a:p>
          <a:p>
            <a:pPr eaLnBrk="1" hangingPunct="1">
              <a:spcBef>
                <a:spcPts val="0"/>
              </a:spcBef>
              <a:buNone/>
              <a:tabLst>
                <a:tab pos="381509" algn="l"/>
                <a:tab pos="1298753" algn="l"/>
              </a:tabLst>
              <a:defRPr/>
            </a:pPr>
            <a:endParaRPr lang="fr-FR" altLang="en-US" sz="1000" spc="9" dirty="0"/>
          </a:p>
          <a:p>
            <a:pPr eaLnBrk="1" hangingPunct="1">
              <a:spcBef>
                <a:spcPts val="0"/>
              </a:spcBef>
              <a:buNone/>
              <a:tabLst>
                <a:tab pos="381509" algn="l"/>
                <a:tab pos="1298753" algn="l"/>
              </a:tabLst>
              <a:defRPr/>
            </a:pPr>
            <a:endParaRPr lang="fr-FR" altLang="en-US" sz="1000" spc="9" dirty="0"/>
          </a:p>
          <a:p>
            <a:pPr eaLnBrk="1" hangingPunct="1">
              <a:spcBef>
                <a:spcPts val="0"/>
              </a:spcBef>
              <a:buNone/>
              <a:tabLst>
                <a:tab pos="381509" algn="l"/>
                <a:tab pos="1298753" algn="l"/>
              </a:tabLst>
              <a:defRPr/>
            </a:pPr>
            <a:endParaRPr lang="fr-FR" altLang="en-US" sz="1000" spc="9" dirty="0"/>
          </a:p>
          <a:p>
            <a:pPr eaLnBrk="1" hangingPunct="1">
              <a:spcBef>
                <a:spcPts val="0"/>
              </a:spcBef>
              <a:buNone/>
              <a:tabLst>
                <a:tab pos="381509" algn="l"/>
                <a:tab pos="1298753" algn="l"/>
              </a:tabLst>
              <a:defRPr/>
            </a:pPr>
            <a:endParaRPr lang="fr-FR" altLang="en-US" sz="1000" spc="9" dirty="0"/>
          </a:p>
          <a:p>
            <a:pPr eaLnBrk="1" hangingPunct="1">
              <a:spcBef>
                <a:spcPct val="5000"/>
              </a:spcBef>
              <a:buFontTx/>
              <a:buNone/>
              <a:defRPr/>
            </a:pPr>
            <a:endParaRPr lang="fr-FR" sz="1000" b="1" u="sng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1728020"/>
              </p:ext>
            </p:extLst>
          </p:nvPr>
        </p:nvGraphicFramePr>
        <p:xfrm>
          <a:off x="4479583" y="940996"/>
          <a:ext cx="4436848" cy="453955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388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98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40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98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48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298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2984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2984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424907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1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Guidelines</a:t>
                      </a:r>
                      <a:endParaRPr lang="fr-FR" sz="12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8792" marR="8792" marT="9525" marB="36000" vert="vert270" anchor="ctr"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Mesures de prévention</a:t>
                      </a:r>
                      <a:r>
                        <a:rPr lang="fr-FR" sz="1200" b="0" i="0" u="none" strike="noStrike" baseline="0" noProof="0" dirty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 basées sur l‘évidence</a:t>
                      </a:r>
                      <a:endParaRPr lang="fr-FR" sz="12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8792" marR="8792" marT="9525" marB="36000" vert="vert270" anchor="ctr"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Formation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8792" marR="8792" marT="9525" marB="36000" vert="vert270" anchor="ctr"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 dirty="0" err="1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Checklist</a:t>
                      </a:r>
                      <a:endParaRPr lang="fr-FR" sz="12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8792" marR="8792" marT="9525" marB="36000" vert="vert270" anchor="ctr"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Audit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8792" marR="8792" marT="9525" marB="36000" vert="vert270" anchor="ctr"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Surveillance</a:t>
                      </a:r>
                    </a:p>
                  </a:txBody>
                  <a:tcPr marL="8792" marR="8792" marT="9525" marB="36000" vert="vert270" anchor="ctr"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Feed-back</a:t>
                      </a:r>
                      <a:endParaRPr lang="fr-FR" sz="12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8792" marR="8792" marT="9525" marB="36000" vert="vert270" anchor="ctr"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fr-FR" sz="1200" b="1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Soins intensifs</a:t>
                      </a:r>
                      <a:endParaRPr lang="fr-FR" sz="1200" b="1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42203" marR="42203" anchor="ctr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1220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Pneumonie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3231" marR="8792" marT="9525" marB="0" anchor="ctr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8792" marR="8792" marT="9525" marB="0" vert="vert270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1220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Sepsis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3231" marR="8792" marT="9525" marB="0" anchor="ctr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8792" marR="8792" marT="9525" marB="0" vert="vert270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1220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Infections urinaires</a:t>
                      </a:r>
                      <a:endParaRPr lang="fr-FR" sz="12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3231" marR="8792" marT="9525" marB="0" anchor="ctr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8792" marR="8792" marT="9525" marB="0" vert="vert270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5285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Utilisation des</a:t>
                      </a:r>
                      <a:r>
                        <a:rPr lang="fr-FR" sz="1200" b="0" i="0" u="none" strike="noStrike" baseline="0" noProof="0" dirty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 </a:t>
                      </a:r>
                      <a:r>
                        <a:rPr lang="fr-FR" sz="12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antimicrobiens</a:t>
                      </a:r>
                    </a:p>
                  </a:txBody>
                  <a:tcPr marL="33231" marR="8792" marT="9525" marB="0" anchor="ctr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8792" marR="8792" marT="9525" marB="0" vert="vert27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1220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fr-FR" sz="1200" b="1" u="none" strike="noStrike" noProof="0" dirty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Tout hôpital/autres</a:t>
                      </a:r>
                      <a:r>
                        <a:rPr lang="fr-FR" sz="1200" b="1" u="none" strike="noStrike" baseline="0" noProof="0" dirty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 services</a:t>
                      </a:r>
                      <a:endParaRPr lang="fr-FR" sz="1200" b="1" i="0" u="none" strike="noStrike" noProof="0" dirty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3231" marR="8792" marT="9525" marB="0" anchor="ctr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1220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Pneumonie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3231" marR="8792" marT="9525" marB="0" anchor="ctr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8792" marR="8792" marT="9525" marB="0" vert="vert270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1220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Sepsis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3231" marR="8792" marT="9525" marB="0" anchor="ctr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8792" marR="8792" marT="9525" marB="0" vert="vert270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1220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SSI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3231" marR="8792" marT="9525" marB="0" anchor="ctr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8792" marR="8792" marT="9525" marB="0" vert="vert270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1220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Infections urinaires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3231" marR="8792" marT="9525" marB="0" anchor="ctr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8792" marR="8792" marT="9525" marB="0" vert="vert270"/>
                </a:tc>
                <a:tc>
                  <a:txBody>
                    <a:bodyPr/>
                    <a:lstStyle/>
                    <a:p>
                      <a:pPr algn="l" rtl="0" fontAlgn="ctr"/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5285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Utilisation des</a:t>
                      </a:r>
                      <a:r>
                        <a:rPr lang="fr-FR" sz="1200" b="0" i="0" u="none" strike="noStrike" baseline="0" noProof="0" dirty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 </a:t>
                      </a:r>
                      <a:r>
                        <a:rPr lang="fr-FR" sz="12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antimicrobiens</a:t>
                      </a:r>
                    </a:p>
                  </a:txBody>
                  <a:tcPr marL="33231" marR="8792" marT="9525" marB="0" anchor="ctr">
                    <a:lnL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8792" marR="8792" marT="9525" marB="0" vert="vert270"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</a:rPr>
                        <a:t> </a:t>
                      </a:r>
                      <a:endParaRPr lang="fr-FR" sz="12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</a:endParaRPr>
                    </a:p>
                  </a:txBody>
                  <a:tcPr marL="395654" marR="8792" marT="9525" marB="0" anchor="ctr">
                    <a:lnR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0" name="Rectangle 389"/>
          <p:cNvSpPr>
            <a:spLocks noChangeArrowheads="1"/>
          </p:cNvSpPr>
          <p:nvPr/>
        </p:nvSpPr>
        <p:spPr bwMode="auto">
          <a:xfrm>
            <a:off x="4413113" y="5579948"/>
            <a:ext cx="4545836" cy="324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7925" tIns="38963" rIns="77925" bIns="38963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800" dirty="0">
                <a:solidFill>
                  <a:srgbClr val="000000"/>
                </a:solidFill>
                <a:latin typeface="Calibri Light" pitchFamily="34" charset="0"/>
              </a:rPr>
              <a:t>Mesures de prévention basées  sur l’évidence : 3-5 Mesures pour la prévention d‘une infection associée aux soins dont il y a l‘évidence de son efficacité dans la littérature</a:t>
            </a:r>
            <a:r>
              <a:rPr lang="fr-FR" altLang="en-US" sz="800" dirty="0">
                <a:solidFill>
                  <a:srgbClr val="000000"/>
                </a:solidFill>
              </a:rPr>
              <a:t>. </a:t>
            </a:r>
          </a:p>
        </p:txBody>
      </p:sp>
      <p:sp>
        <p:nvSpPr>
          <p:cNvPr id="2" name="Rectangle 1"/>
          <p:cNvSpPr/>
          <p:nvPr/>
        </p:nvSpPr>
        <p:spPr>
          <a:xfrm>
            <a:off x="179517" y="6213309"/>
            <a:ext cx="4254011" cy="324908"/>
          </a:xfrm>
          <a:prstGeom prst="rect">
            <a:avLst/>
          </a:prstGeom>
        </p:spPr>
        <p:txBody>
          <a:bodyPr wrap="square" lIns="77925" tIns="38963" rIns="77925" bIns="38963">
            <a:spAutoFit/>
          </a:bodyPr>
          <a:lstStyle/>
          <a:p>
            <a:r>
              <a:rPr lang="fr-FR" altLang="en-US" sz="800" dirty="0">
                <a:latin typeface="Calibri Light" pitchFamily="34" charset="0"/>
              </a:rPr>
              <a:t>SSI: Infections post-chirurgicales; SI: Soins intensifs (n‘importe quel type d‘infections nosocomiales aux soins intensifs); CDI: Infection à </a:t>
            </a:r>
            <a:r>
              <a:rPr lang="fr-FR" altLang="en-US" sz="800" i="1" dirty="0" err="1">
                <a:latin typeface="Calibri Light" pitchFamily="34" charset="0"/>
              </a:rPr>
              <a:t>Clostridium</a:t>
            </a:r>
            <a:r>
              <a:rPr lang="fr-FR" altLang="en-US" sz="800" i="1" dirty="0">
                <a:latin typeface="Calibri Light" pitchFamily="34" charset="0"/>
              </a:rPr>
              <a:t> difficile</a:t>
            </a:r>
            <a:r>
              <a:rPr lang="fr-FR" altLang="en-US" sz="800" dirty="0">
                <a:latin typeface="Calibri Light" pitchFamily="34" charset="0"/>
              </a:rPr>
              <a:t>. </a:t>
            </a:r>
            <a:endParaRPr lang="fr-FR" sz="800" dirty="0">
              <a:latin typeface="Calibri Light" pitchFamily="34" charset="0"/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85056" y="58916"/>
            <a:ext cx="8707429" cy="263353"/>
          </a:xfrm>
          <a:prstGeom prst="rect">
            <a:avLst/>
          </a:prstGeom>
          <a:solidFill>
            <a:srgbClr val="CCFFCC">
              <a:alpha val="5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7925" tIns="38963" rIns="77925" bIns="38963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1200" b="1" dirty="0">
                <a:solidFill>
                  <a:srgbClr val="339966"/>
                </a:solidFill>
                <a:latin typeface="Calibri Light" pitchFamily="34" charset="0"/>
              </a:rPr>
              <a:t>Formulaire H2 – Fiche Établissement</a:t>
            </a:r>
          </a:p>
        </p:txBody>
      </p:sp>
      <p:pic>
        <p:nvPicPr>
          <p:cNvPr id="15" name="Picture 2" descr="http://intrahug.hcuge.ch/sites/hug-drupal1.gva.intranet/files/contenu/img/LOGO_HUG_H_PANTON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5" y="6309325"/>
            <a:ext cx="1650649" cy="449207"/>
          </a:xfrm>
          <a:prstGeom prst="rect">
            <a:avLst/>
          </a:prstGeom>
          <a:noFill/>
        </p:spPr>
      </p:pic>
      <p:pic>
        <p:nvPicPr>
          <p:cNvPr id="16" name="Bild 2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2012" y="6180052"/>
            <a:ext cx="1174284" cy="620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13073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13478</Words>
  <Application>Microsoft Office PowerPoint</Application>
  <PresentationFormat>Bildschirmpräsentation (4:3)</PresentationFormat>
  <Paragraphs>1926</Paragraphs>
  <Slides>48</Slides>
  <Notes>33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48</vt:i4>
      </vt:variant>
    </vt:vector>
  </HeadingPairs>
  <TitlesOfParts>
    <vt:vector size="57" baseType="lpstr">
      <vt:lpstr>Arial</vt:lpstr>
      <vt:lpstr>Calibri</vt:lpstr>
      <vt:lpstr>Calibri Light</vt:lpstr>
      <vt:lpstr>Courier New</vt:lpstr>
      <vt:lpstr>Dosis</vt:lpstr>
      <vt:lpstr>Symbol</vt:lpstr>
      <vt:lpstr>Wingdings</vt:lpstr>
      <vt:lpstr>Thème Office</vt:lpstr>
      <vt:lpstr>1_Thème Office</vt:lpstr>
      <vt:lpstr>PowerPoint-Präsentation</vt:lpstr>
      <vt:lpstr>1. Introduction PPS 2021</vt:lpstr>
      <vt:lpstr>ObjectivesPPS</vt:lpstr>
      <vt:lpstr>PowerPoint-Präsentation</vt:lpstr>
      <vt:lpstr>CH-PPS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3. Base de données </vt:lpstr>
      <vt:lpstr>PowerPoint-Präsentation</vt:lpstr>
      <vt:lpstr>ID de l’hôpital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Utilisation des antimicrobiens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Nouveau diagnostic: LRI-PNEU</vt:lpstr>
      <vt:lpstr>PowerPoint-Präsentation</vt:lpstr>
      <vt:lpstr>PowerPoint-Präsentation</vt:lpstr>
      <vt:lpstr>PowerPoint-Präsentation</vt:lpstr>
      <vt:lpstr>SARS-CoV-2</vt:lpstr>
      <vt:lpstr>PowerPoint-Präsentation</vt:lpstr>
      <vt:lpstr>Cas clinique 1</vt:lpstr>
      <vt:lpstr>PowerPoint-Präsentation</vt:lpstr>
      <vt:lpstr>Cas clinique 2</vt:lpstr>
      <vt:lpstr>PowerPoint-Präsentation</vt:lpstr>
      <vt:lpstr>PowerPoint-Präsentation</vt:lpstr>
      <vt:lpstr>Cas clinique 3</vt:lpstr>
      <vt:lpstr>PowerPoint-Präsentation</vt:lpstr>
      <vt:lpstr>PowerPoint-Präsentation</vt:lpstr>
      <vt:lpstr>Cas clinique 4</vt:lpstr>
      <vt:lpstr>PowerPoint-Präsentation</vt:lpstr>
      <vt:lpstr>PowerPoint-Präsentation</vt:lpstr>
    </vt:vector>
  </TitlesOfParts>
  <Company>Hôpitaux Universitaires de Genève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Swiss Point Prevalence Survey 2017 of healthcare- associated infections and antimicrobial use  Hospital results</dc:title>
  <dc:creator>Aliki Metsini</dc:creator>
  <cp:lastModifiedBy>Walther PHS</cp:lastModifiedBy>
  <cp:revision>304</cp:revision>
  <dcterms:created xsi:type="dcterms:W3CDTF">2018-01-17T08:06:34Z</dcterms:created>
  <dcterms:modified xsi:type="dcterms:W3CDTF">2021-05-26T08:26:53Z</dcterms:modified>
</cp:coreProperties>
</file>